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7.xml" ContentType="application/vnd.openxmlformats-officedocument.theme+xml"/>
  <Override PartName="/ppt/theme/themeOverride1.xml" ContentType="application/vnd.openxmlformats-officedocument.themeOverrid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theme/themeOverride2.xml" ContentType="application/vnd.openxmlformats-officedocument.themeOverrid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7.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8.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 id="2147483683" r:id="rId2"/>
    <p:sldMasterId id="2147483925" r:id="rId3"/>
    <p:sldMasterId id="2147483928" r:id="rId4"/>
    <p:sldMasterId id="2147483937" r:id="rId5"/>
    <p:sldMasterId id="2147483950" r:id="rId6"/>
    <p:sldMasterId id="2147483965" r:id="rId7"/>
    <p:sldMasterId id="2147483979" r:id="rId8"/>
    <p:sldMasterId id="2147483984" r:id="rId9"/>
    <p:sldMasterId id="2147484005" r:id="rId10"/>
  </p:sldMasterIdLst>
  <p:notesMasterIdLst>
    <p:notesMasterId r:id="rId36"/>
  </p:notesMasterIdLst>
  <p:handoutMasterIdLst>
    <p:handoutMasterId r:id="rId37"/>
  </p:handoutMasterIdLst>
  <p:sldIdLst>
    <p:sldId id="283" r:id="rId11"/>
    <p:sldId id="776" r:id="rId12"/>
    <p:sldId id="3674" r:id="rId13"/>
    <p:sldId id="485" r:id="rId14"/>
    <p:sldId id="1860" r:id="rId15"/>
    <p:sldId id="3669" r:id="rId16"/>
    <p:sldId id="3676" r:id="rId17"/>
    <p:sldId id="3679" r:id="rId18"/>
    <p:sldId id="428" r:id="rId19"/>
    <p:sldId id="3666" r:id="rId20"/>
    <p:sldId id="416" r:id="rId21"/>
    <p:sldId id="417" r:id="rId22"/>
    <p:sldId id="427" r:id="rId23"/>
    <p:sldId id="411" r:id="rId24"/>
    <p:sldId id="420" r:id="rId25"/>
    <p:sldId id="3677" r:id="rId26"/>
    <p:sldId id="3667" r:id="rId27"/>
    <p:sldId id="3668" r:id="rId28"/>
    <p:sldId id="512" r:id="rId29"/>
    <p:sldId id="433" r:id="rId30"/>
    <p:sldId id="3658" r:id="rId31"/>
    <p:sldId id="378" r:id="rId32"/>
    <p:sldId id="3678" r:id="rId33"/>
    <p:sldId id="526" r:id="rId34"/>
    <p:sldId id="1870" r:id="rId35"/>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83"/>
          </p14:sldIdLst>
        </p14:section>
        <p14:section name="章节页" id="{FD05EE94-C931-8C4B-83A2-004B32AA1207}">
          <p14:sldIdLst>
            <p14:sldId id="776"/>
            <p14:sldId id="3674"/>
            <p14:sldId id="485"/>
            <p14:sldId id="1860"/>
            <p14:sldId id="3669"/>
            <p14:sldId id="3676"/>
            <p14:sldId id="3679"/>
            <p14:sldId id="428"/>
            <p14:sldId id="3666"/>
            <p14:sldId id="416"/>
            <p14:sldId id="417"/>
            <p14:sldId id="427"/>
            <p14:sldId id="411"/>
            <p14:sldId id="420"/>
            <p14:sldId id="3677"/>
            <p14:sldId id="3667"/>
            <p14:sldId id="3668"/>
            <p14:sldId id="512"/>
            <p14:sldId id="433"/>
            <p14:sldId id="3658"/>
            <p14:sldId id="378"/>
            <p14:sldId id="3678"/>
            <p14:sldId id="526"/>
          </p14:sldIdLst>
        </p14:section>
        <p14:section name="结束页" id="{3F9D54A7-3BE2-2540-BB4C-DFE5509085F3}">
          <p14:sldIdLst>
            <p14:sldId id="1870"/>
          </p14:sldIdLst>
        </p14:section>
      </p14:sectionLst>
    </p:ext>
    <p:ext uri="{EFAFB233-063F-42B5-8137-9DF3F51BA10A}">
      <p15:sldGuideLst xmlns:p15="http://schemas.microsoft.com/office/powerpoint/2012/main">
        <p15:guide id="5" pos="3701" userDrawn="1">
          <p15:clr>
            <a:srgbClr val="A4A3A4"/>
          </p15:clr>
        </p15:guide>
        <p15:guide id="6" orient="horz" pos="2159" userDrawn="1">
          <p15:clr>
            <a:srgbClr val="A4A3A4"/>
          </p15:clr>
        </p15:guide>
        <p15:guide id="7" pos="353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B032C"/>
    <a:srgbClr val="C0504D"/>
    <a:srgbClr val="C00000"/>
    <a:srgbClr val="FF3300"/>
    <a:srgbClr val="A20000"/>
    <a:srgbClr val="EE5054"/>
    <a:srgbClr val="FF9BA0"/>
    <a:srgbClr val="EB032A"/>
    <a:srgbClr val="FC022C"/>
    <a:srgbClr val="FD35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15" autoAdjust="0"/>
    <p:restoredTop sz="80571" autoAdjust="0"/>
  </p:normalViewPr>
  <p:slideViewPr>
    <p:cSldViewPr snapToGrid="0" snapToObjects="1">
      <p:cViewPr varScale="1">
        <p:scale>
          <a:sx n="85" d="100"/>
          <a:sy n="85" d="100"/>
        </p:scale>
        <p:origin x="48" y="72"/>
      </p:cViewPr>
      <p:guideLst>
        <p:guide pos="3701"/>
        <p:guide orient="horz" pos="2159"/>
        <p:guide pos="353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12/26/2022</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12/26/2022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57C0B611-1101-40A6-888E-2D0621EBE966}" type="slidenum">
              <a:rPr lang="zh-CN" altLang="en-US" smtClean="0"/>
              <a:pPr/>
              <a:t>3</a:t>
            </a:fld>
            <a:endParaRPr lang="zh-CN" altLang="en-US"/>
          </a:p>
        </p:txBody>
      </p:sp>
    </p:spTree>
    <p:extLst>
      <p:ext uri="{BB962C8B-B14F-4D97-AF65-F5344CB8AC3E}">
        <p14:creationId xmlns:p14="http://schemas.microsoft.com/office/powerpoint/2010/main" val="2428211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C0B611-1101-40A6-888E-2D0621EBE96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554989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精控业务和配电业务为安全一区和二区业务，抄表和其他管理业务属于安全三区和四区业务，一二区和三四区通过物理隔离</a:t>
            </a:r>
            <a:r>
              <a:rPr lang="en-US" altLang="zh-CN" dirty="0"/>
              <a:t>(</a:t>
            </a:r>
            <a:r>
              <a:rPr lang="zh-CN" altLang="en-US" dirty="0"/>
              <a:t>核心网，</a:t>
            </a:r>
            <a:r>
              <a:rPr lang="en-US" altLang="zh-CN" dirty="0"/>
              <a:t>BBU</a:t>
            </a:r>
            <a:r>
              <a:rPr lang="zh-CN" altLang="en-US" dirty="0"/>
              <a:t>的传输单板物理隔离，</a:t>
            </a:r>
            <a:r>
              <a:rPr lang="en-US" altLang="zh-CN" dirty="0"/>
              <a:t>RRU</a:t>
            </a:r>
            <a:r>
              <a:rPr lang="zh-CN" altLang="en-US" dirty="0"/>
              <a:t>和基带板通过频率隔离</a:t>
            </a:r>
            <a:r>
              <a:rPr lang="en-US" altLang="zh-CN" dirty="0"/>
              <a:t>)</a:t>
            </a:r>
            <a:r>
              <a:rPr lang="zh-CN" altLang="en-US" dirty="0"/>
              <a:t>，一区二区内部的控制业务（精控和配电）走基站进行逻辑隔离</a:t>
            </a:r>
            <a:r>
              <a:rPr lang="en-US" altLang="zh-CN" dirty="0"/>
              <a:t>(</a:t>
            </a:r>
            <a:r>
              <a:rPr lang="zh-CN" altLang="en-US" dirty="0"/>
              <a:t>不同的业务不同的</a:t>
            </a:r>
            <a:r>
              <a:rPr lang="en-US" altLang="zh-CN" dirty="0"/>
              <a:t>APN</a:t>
            </a:r>
            <a:r>
              <a:rPr lang="zh-CN" altLang="en-US" dirty="0"/>
              <a:t>，通过</a:t>
            </a:r>
            <a:r>
              <a:rPr lang="en-US" altLang="zh-CN" dirty="0"/>
              <a:t>VPN</a:t>
            </a:r>
            <a:r>
              <a:rPr lang="zh-CN" altLang="en-US" dirty="0"/>
              <a:t>虚拟通道实现隔离</a:t>
            </a:r>
            <a:r>
              <a:rPr lang="en-US" altLang="zh-CN" dirty="0"/>
              <a:t>)</a:t>
            </a:r>
            <a:endParaRPr lang="en-US" dirty="0"/>
          </a:p>
        </p:txBody>
      </p:sp>
      <p:sp>
        <p:nvSpPr>
          <p:cNvPr id="4" name="灯片编号占位符 3"/>
          <p:cNvSpPr>
            <a:spLocks noGrp="1"/>
          </p:cNvSpPr>
          <p:nvPr>
            <p:ph type="sldNum" sz="quarter" idx="10"/>
          </p:nvPr>
        </p:nvSpPr>
        <p:spPr/>
        <p:txBody>
          <a:bodyPr/>
          <a:lstStyle/>
          <a:p>
            <a:fld id="{BB8007FF-1185-4CCB-82FB-DAA44135130E}" type="slidenum">
              <a:rPr lang="zh-CN" altLang="en-US" smtClean="0"/>
              <a:pPr/>
              <a:t>19</a:t>
            </a:fld>
            <a:endParaRPr lang="zh-CN" altLang="en-US"/>
          </a:p>
        </p:txBody>
      </p:sp>
    </p:spTree>
    <p:extLst>
      <p:ext uri="{BB962C8B-B14F-4D97-AF65-F5344CB8AC3E}">
        <p14:creationId xmlns:p14="http://schemas.microsoft.com/office/powerpoint/2010/main" val="1782429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BB8007FF-1185-4CCB-82FB-DAA44135130E}" type="slidenum">
              <a:rPr lang="zh-CN" altLang="en-US" smtClean="0"/>
              <a:pPr/>
              <a:t>21</a:t>
            </a:fld>
            <a:endParaRPr lang="zh-CN" altLang="en-US"/>
          </a:p>
        </p:txBody>
      </p:sp>
    </p:spTree>
    <p:extLst>
      <p:ext uri="{BB962C8B-B14F-4D97-AF65-F5344CB8AC3E}">
        <p14:creationId xmlns:p14="http://schemas.microsoft.com/office/powerpoint/2010/main" val="50043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2"/>
          <p:cNvSpPr>
            <a:spLocks noGrp="1" noRot="1" noChangeAspect="1" noChangeArrowheads="1" noTextEdit="1"/>
          </p:cNvSpPr>
          <p:nvPr>
            <p:ph type="sldImg"/>
          </p:nvPr>
        </p:nvSpPr>
        <p:spPr bwMode="auto">
          <a:xfrm>
            <a:off x="387350" y="684213"/>
            <a:ext cx="6099175" cy="3430587"/>
          </a:xfrm>
          <a:noFill/>
          <a:ln>
            <a:solidFill>
              <a:srgbClr val="000000"/>
            </a:solidFill>
            <a:miter lim="800000"/>
            <a:headEnd/>
            <a:tailEnd/>
          </a:ln>
        </p:spPr>
      </p:sp>
      <p:sp>
        <p:nvSpPr>
          <p:cNvPr id="52227" name="矩形 3"/>
          <p:cNvSpPr>
            <a:spLocks noGrp="1" noChangeArrowheads="1"/>
          </p:cNvSpPr>
          <p:nvPr>
            <p:ph type="body" idx="1"/>
          </p:nvPr>
        </p:nvSpPr>
        <p:spPr bwMode="auto">
          <a:xfrm>
            <a:off x="914400" y="4344988"/>
            <a:ext cx="5029200" cy="4114800"/>
          </a:xfrm>
          <a:noFill/>
        </p:spPr>
        <p:txBody>
          <a:bodyPr wrap="square" numCol="1" anchor="t" anchorCtr="0" compatLnSpc="1">
            <a:prstTxWarp prst="textNoShape">
              <a:avLst/>
            </a:prstTxWarp>
          </a:bodyPr>
          <a:lstStyle/>
          <a:p>
            <a:pPr marL="117475" indent="-117475" defTabSz="684213">
              <a:lnSpc>
                <a:spcPct val="130000"/>
              </a:lnSpc>
              <a:buClr>
                <a:srgbClr val="FF9B00"/>
              </a:buClr>
            </a:pPr>
            <a:endParaRPr lang="en-US" altLang="zh-CN" b="1" dirty="0">
              <a:solidFill>
                <a:srgbClr val="C00000"/>
              </a:solidFill>
              <a:latin typeface="FrutigerNext LT Medium" pitchFamily="34" charset="0"/>
              <a:ea typeface="华文细黑" pitchFamily="2" charset="-122"/>
            </a:endParaRPr>
          </a:p>
        </p:txBody>
      </p:sp>
    </p:spTree>
    <p:extLst>
      <p:ext uri="{BB962C8B-B14F-4D97-AF65-F5344CB8AC3E}">
        <p14:creationId xmlns:p14="http://schemas.microsoft.com/office/powerpoint/2010/main" val="45908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57C0B611-1101-40A6-888E-2D0621EBE966}" type="slidenum">
              <a:rPr lang="zh-CN" altLang="en-US" smtClean="0"/>
              <a:pPr/>
              <a:t>4</a:t>
            </a:fld>
            <a:endParaRPr lang="zh-CN" altLang="en-US"/>
          </a:p>
        </p:txBody>
      </p:sp>
    </p:spTree>
    <p:extLst>
      <p:ext uri="{BB962C8B-B14F-4D97-AF65-F5344CB8AC3E}">
        <p14:creationId xmlns:p14="http://schemas.microsoft.com/office/powerpoint/2010/main" val="1640127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9304" rtl="0" eaLnBrk="1" fontAlgn="auto" latinLnBrk="0" hangingPunct="1">
              <a:lnSpc>
                <a:spcPct val="100000"/>
              </a:lnSpc>
              <a:spcBef>
                <a:spcPts val="0"/>
              </a:spcBef>
              <a:spcAft>
                <a:spcPts val="0"/>
              </a:spcAft>
              <a:buClrTx/>
              <a:buSzTx/>
              <a:buFontTx/>
              <a:buNone/>
              <a:tabLst/>
              <a:defRPr/>
            </a:pPr>
            <a:endParaRPr lang="en-US" altLang="zh-CN" sz="16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543353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73100" y="4748213"/>
            <a:ext cx="5389563" cy="3884612"/>
          </a:xfrm>
          <a:prstGeom prst="rect">
            <a:avLst/>
          </a:prstGeom>
        </p:spPr>
        <p:txBody>
          <a:bodyPr/>
          <a:lstStyle/>
          <a:p>
            <a:pPr marL="0" marR="0" indent="0" algn="l" defTabSz="0" eaLnBrk="0" fontAlgn="base" latinLnBrk="0" hangingPunct="0">
              <a:lnSpc>
                <a:spcPct val="100000"/>
              </a:lnSpc>
              <a:spcBef>
                <a:spcPct val="30000"/>
              </a:spcBef>
              <a:spcAft>
                <a:spcPct val="0"/>
              </a:spcAft>
              <a:buClrTx/>
              <a:buSzTx/>
              <a:buFontTx/>
              <a:buNone/>
              <a:tabLst/>
              <a:defRPr/>
            </a:pPr>
            <a:endParaRPr lang="zh-CN" altLang="zh-CN" sz="1200" b="0" u="none" kern="1200" baseline="0" dirty="0">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02967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zh-CN" altLang="en-US" sz="1200" b="1" i="0" u="none" strike="noStrike" kern="1200" dirty="0">
                <a:solidFill>
                  <a:schemeClr val="tx1"/>
                </a:solidFill>
                <a:effectLst/>
                <a:latin typeface="+mn-lt"/>
                <a:ea typeface="+mn-ea"/>
                <a:cs typeface="+mn-cs"/>
              </a:rPr>
              <a:t>基础业务</a:t>
            </a:r>
            <a:r>
              <a:rPr lang="en-US" altLang="zh-CN" sz="1200" b="0" i="0" u="none" strike="noStrike" kern="1200" baseline="0" dirty="0">
                <a:solidFill>
                  <a:schemeClr val="tx1"/>
                </a:solidFill>
                <a:effectLst/>
                <a:latin typeface="+mn-lt"/>
                <a:ea typeface="+mn-ea"/>
                <a:cs typeface="+mn-cs"/>
              </a:rPr>
              <a:t>                 </a:t>
            </a:r>
            <a:r>
              <a:rPr lang="zh-CN" altLang="en-US" sz="1200" b="1" i="0" u="none" strike="noStrike" kern="1200" dirty="0">
                <a:solidFill>
                  <a:schemeClr val="tx1"/>
                </a:solidFill>
                <a:effectLst/>
                <a:latin typeface="+mn-lt"/>
                <a:ea typeface="+mn-ea"/>
                <a:cs typeface="+mn-cs"/>
              </a:rPr>
              <a:t>时延</a:t>
            </a:r>
            <a:r>
              <a:rPr lang="en-US" altLang="zh-CN" sz="1200" b="0" i="0" u="none" strike="noStrike" kern="1200" baseline="0" dirty="0">
                <a:solidFill>
                  <a:schemeClr val="tx1"/>
                </a:solidFill>
                <a:effectLst/>
                <a:latin typeface="+mn-lt"/>
                <a:ea typeface="+mn-ea"/>
                <a:cs typeface="+mn-cs"/>
              </a:rPr>
              <a:t>                  </a:t>
            </a:r>
            <a:r>
              <a:rPr lang="zh-CN" altLang="en-US" sz="1200" b="1" i="0" u="none" strike="noStrike" kern="1200" dirty="0">
                <a:solidFill>
                  <a:schemeClr val="tx1"/>
                </a:solidFill>
                <a:effectLst/>
                <a:latin typeface="+mn-lt"/>
                <a:ea typeface="+mn-ea"/>
                <a:cs typeface="+mn-cs"/>
              </a:rPr>
              <a:t>速率带宽</a:t>
            </a:r>
            <a:endParaRPr lang="en-US" sz="1200" b="0" i="0" u="none" strike="noStrike" kern="1200" dirty="0">
              <a:solidFill>
                <a:schemeClr val="tx1"/>
              </a:solidFill>
              <a:effectLst/>
              <a:latin typeface="+mn-lt"/>
              <a:ea typeface="+mn-ea"/>
              <a:cs typeface="+mn-cs"/>
            </a:endParaRPr>
          </a:p>
          <a:p>
            <a:pPr rtl="0" eaLnBrk="1" fontAlgn="ctr" latinLnBrk="0" hangingPunct="1"/>
            <a:r>
              <a:rPr lang="zh-CN" altLang="en-US" sz="1200" b="0" i="0" u="none" strike="noStrike" kern="1200" dirty="0">
                <a:solidFill>
                  <a:schemeClr val="tx1"/>
                </a:solidFill>
                <a:effectLst/>
                <a:latin typeface="+mn-lt"/>
                <a:ea typeface="+mn-ea"/>
                <a:cs typeface="+mn-cs"/>
              </a:rPr>
              <a:t>配电自动化</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19.2kbps</a:t>
            </a:r>
          </a:p>
          <a:p>
            <a:pPr rtl="0" eaLnBrk="1" fontAlgn="ctr" latinLnBrk="0" hangingPunct="1"/>
            <a:r>
              <a:rPr lang="zh-CN" altLang="en-US" sz="1200" b="0" i="0" u="none" strike="noStrike" kern="1200" dirty="0">
                <a:solidFill>
                  <a:schemeClr val="tx1"/>
                </a:solidFill>
                <a:effectLst/>
                <a:latin typeface="+mn-lt"/>
                <a:ea typeface="+mn-ea"/>
                <a:cs typeface="+mn-cs"/>
              </a:rPr>
              <a:t>用电信息采集</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2.5s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2.5kbps~10kbps</a:t>
            </a:r>
          </a:p>
          <a:p>
            <a:pPr rtl="0" eaLnBrk="1" fontAlgn="ctr" latinLnBrk="0" hangingPunct="1"/>
            <a:r>
              <a:rPr lang="zh-CN" altLang="en-US" sz="1200" b="0" i="0" u="none" strike="noStrike" kern="1200" dirty="0">
                <a:solidFill>
                  <a:schemeClr val="tx1"/>
                </a:solidFill>
                <a:effectLst/>
                <a:latin typeface="+mn-lt"/>
                <a:ea typeface="+mn-ea"/>
                <a:cs typeface="+mn-cs"/>
              </a:rPr>
              <a:t>精控业务</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20ms~50ms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48.1k~1.13Mbps</a:t>
            </a:r>
          </a:p>
          <a:p>
            <a:pPr rtl="0" eaLnBrk="1" fontAlgn="ctr" latinLnBrk="0" hangingPunct="1"/>
            <a:r>
              <a:rPr lang="zh-CN" altLang="en-US" sz="1200" b="0" i="0" u="none" strike="noStrike" kern="1200" dirty="0">
                <a:solidFill>
                  <a:schemeClr val="tx1"/>
                </a:solidFill>
                <a:effectLst/>
                <a:latin typeface="+mn-lt"/>
                <a:ea typeface="+mn-ea"/>
                <a:cs typeface="+mn-cs"/>
              </a:rPr>
              <a:t>电动车充电站桩</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2.5s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&gt;4kbps</a:t>
            </a:r>
          </a:p>
          <a:p>
            <a:pPr rtl="0" eaLnBrk="1" fontAlgn="ctr" latinLnBrk="0" hangingPunct="1"/>
            <a:r>
              <a:rPr lang="zh-CN" altLang="en-US" sz="1200" b="0" i="0" u="none" strike="noStrike" kern="1200" dirty="0">
                <a:solidFill>
                  <a:schemeClr val="tx1"/>
                </a:solidFill>
                <a:effectLst/>
                <a:latin typeface="+mn-lt"/>
                <a:ea typeface="+mn-ea"/>
                <a:cs typeface="+mn-cs"/>
              </a:rPr>
              <a:t>分布式能源</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2.5s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4kbps</a:t>
            </a:r>
          </a:p>
          <a:p>
            <a:pPr rtl="0" eaLnBrk="1" fontAlgn="ctr" latinLnBrk="0" hangingPunct="1"/>
            <a:endParaRPr lang="en-US" sz="1200" b="0" i="0" u="none" strike="noStrike" kern="1200" dirty="0">
              <a:solidFill>
                <a:schemeClr val="tx1"/>
              </a:solidFill>
              <a:effectLst/>
              <a:latin typeface="+mn-lt"/>
              <a:ea typeface="+mn-ea"/>
              <a:cs typeface="+mn-cs"/>
            </a:endParaRPr>
          </a:p>
          <a:p>
            <a:pPr rtl="0" eaLnBrk="1" fontAlgn="ctr" latinLnBrk="0" hangingPunct="1"/>
            <a:r>
              <a:rPr lang="zh-CN" altLang="en-US" sz="1200" b="1" i="0" u="none" strike="noStrike" kern="1200" dirty="0">
                <a:solidFill>
                  <a:schemeClr val="tx1"/>
                </a:solidFill>
                <a:effectLst/>
                <a:latin typeface="+mn-lt"/>
                <a:ea typeface="+mn-ea"/>
                <a:cs typeface="+mn-cs"/>
              </a:rPr>
              <a:t>扩展业务</a:t>
            </a:r>
            <a:r>
              <a:rPr lang="en-US" altLang="zh-CN" sz="1200" b="0" i="0" u="none" strike="noStrike" kern="1200" baseline="0" dirty="0">
                <a:solidFill>
                  <a:schemeClr val="tx1"/>
                </a:solidFill>
                <a:effectLst/>
                <a:latin typeface="+mn-lt"/>
                <a:ea typeface="+mn-ea"/>
                <a:cs typeface="+mn-cs"/>
              </a:rPr>
              <a:t>                </a:t>
            </a:r>
            <a:r>
              <a:rPr lang="zh-CN" altLang="en-US" sz="1200" b="1" i="0" u="none" strike="noStrike" kern="1200" dirty="0">
                <a:solidFill>
                  <a:schemeClr val="tx1"/>
                </a:solidFill>
                <a:effectLst/>
                <a:latin typeface="+mn-lt"/>
                <a:ea typeface="+mn-ea"/>
                <a:cs typeface="+mn-cs"/>
              </a:rPr>
              <a:t>时延</a:t>
            </a:r>
            <a:r>
              <a:rPr lang="en-US" altLang="zh-CN" sz="1200" b="0" i="0" u="none" strike="noStrike" kern="1200" baseline="0" dirty="0">
                <a:solidFill>
                  <a:schemeClr val="tx1"/>
                </a:solidFill>
                <a:effectLst/>
                <a:latin typeface="+mn-lt"/>
                <a:ea typeface="+mn-ea"/>
                <a:cs typeface="+mn-cs"/>
              </a:rPr>
              <a:t>                   </a:t>
            </a:r>
            <a:r>
              <a:rPr lang="zh-CN" altLang="en-US" sz="1200" b="1" i="0" u="none" strike="noStrike" kern="1200" dirty="0">
                <a:solidFill>
                  <a:schemeClr val="tx1"/>
                </a:solidFill>
                <a:effectLst/>
                <a:latin typeface="+mn-lt"/>
                <a:ea typeface="+mn-ea"/>
                <a:cs typeface="+mn-cs"/>
              </a:rPr>
              <a:t>速率带宽</a:t>
            </a:r>
            <a:endParaRPr lang="en-US" sz="1200" b="0" i="0" u="none" strike="noStrike" kern="1200" dirty="0">
              <a:solidFill>
                <a:schemeClr val="tx1"/>
              </a:solidFill>
              <a:effectLst/>
              <a:latin typeface="+mn-lt"/>
              <a:ea typeface="+mn-ea"/>
              <a:cs typeface="+mn-cs"/>
            </a:endParaRPr>
          </a:p>
          <a:p>
            <a:pPr rtl="0" eaLnBrk="1" fontAlgn="auto" latinLnBrk="0" hangingPunct="1"/>
            <a:r>
              <a:rPr lang="x-none" sz="1200" b="0" i="0" u="none" strike="noStrike" kern="1200" dirty="0">
                <a:solidFill>
                  <a:schemeClr val="tx1"/>
                </a:solidFill>
                <a:effectLst/>
                <a:latin typeface="+mn-lt"/>
                <a:ea typeface="+mn-ea"/>
                <a:cs typeface="+mn-cs"/>
              </a:rPr>
              <a:t>输</a:t>
            </a:r>
            <a:r>
              <a:rPr lang="zh-CN" altLang="en-US" sz="1200" b="0" i="0" u="none" strike="noStrike" kern="1200" dirty="0">
                <a:solidFill>
                  <a:schemeClr val="tx1"/>
                </a:solidFill>
                <a:effectLst/>
                <a:latin typeface="+mn-lt"/>
                <a:ea typeface="+mn-ea"/>
                <a:cs typeface="+mn-cs"/>
              </a:rPr>
              <a:t>变电</a:t>
            </a:r>
            <a:r>
              <a:rPr lang="x-none" sz="1200" b="0" i="0" u="none" strike="noStrike" kern="1200" dirty="0">
                <a:solidFill>
                  <a:schemeClr val="tx1"/>
                </a:solidFill>
                <a:effectLst/>
                <a:latin typeface="+mn-lt"/>
                <a:ea typeface="+mn-ea"/>
                <a:cs typeface="+mn-cs"/>
              </a:rPr>
              <a:t>状态监测</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&gt;2Mbps</a:t>
            </a:r>
          </a:p>
          <a:p>
            <a:pPr rtl="0" eaLnBrk="1" fontAlgn="ctr" latinLnBrk="0" hangingPunct="1"/>
            <a:r>
              <a:rPr lang="zh-CN" altLang="en-US" sz="1200" b="0" i="0" u="none" strike="noStrike" kern="1200" dirty="0">
                <a:solidFill>
                  <a:schemeClr val="tx1"/>
                </a:solidFill>
                <a:effectLst/>
                <a:latin typeface="+mn-lt"/>
                <a:ea typeface="+mn-ea"/>
                <a:cs typeface="+mn-cs"/>
              </a:rPr>
              <a:t>配电所综合监测</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20k~2Mbps</a:t>
            </a:r>
          </a:p>
          <a:p>
            <a:pPr rtl="0" eaLnBrk="1" fontAlgn="ctr" latinLnBrk="0" hangingPunct="1"/>
            <a:r>
              <a:rPr lang="zh-CN" altLang="en-US" sz="1200" b="0" i="0" u="none" strike="noStrike" kern="1200" dirty="0">
                <a:solidFill>
                  <a:schemeClr val="tx1"/>
                </a:solidFill>
                <a:effectLst/>
                <a:latin typeface="+mn-lt"/>
                <a:ea typeface="+mn-ea"/>
                <a:cs typeface="+mn-cs"/>
              </a:rPr>
              <a:t>输配变机器人巡检</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&lt;120ms</a:t>
            </a:r>
            <a:r>
              <a:rPr lang="en-US" sz="1200" b="0" i="0" u="none" strike="noStrike" kern="1200" baseline="0" dirty="0">
                <a:solidFill>
                  <a:schemeClr val="tx1"/>
                </a:solidFill>
                <a:effectLst/>
                <a:latin typeface="+mn-lt"/>
                <a:ea typeface="+mn-ea"/>
                <a:cs typeface="+mn-cs"/>
              </a:rPr>
              <a:t>            </a:t>
            </a:r>
            <a:r>
              <a:rPr lang="zh-CN" alt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2Mbps</a:t>
            </a:r>
          </a:p>
          <a:p>
            <a:pPr rtl="0" eaLnBrk="1" fontAlgn="ctr" latinLnBrk="0" hangingPunct="1"/>
            <a:r>
              <a:rPr lang="zh-CN" altLang="en-US" sz="1200" b="0" i="0" u="none" strike="noStrike" kern="1200" dirty="0">
                <a:solidFill>
                  <a:schemeClr val="tx1"/>
                </a:solidFill>
                <a:effectLst/>
                <a:latin typeface="+mn-lt"/>
                <a:ea typeface="+mn-ea"/>
                <a:cs typeface="+mn-cs"/>
              </a:rPr>
              <a:t>电能质量监测</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&lt;4s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&gt;19.2kbps</a:t>
            </a:r>
          </a:p>
          <a:p>
            <a:pPr rtl="0" eaLnBrk="1" fontAlgn="ctr" latinLnBrk="0" hangingPunct="1"/>
            <a:r>
              <a:rPr lang="zh-CN" altLang="en-US" sz="1200" b="0" i="0" u="none" strike="noStrike" kern="1200" dirty="0">
                <a:solidFill>
                  <a:schemeClr val="tx1"/>
                </a:solidFill>
                <a:effectLst/>
                <a:latin typeface="+mn-lt"/>
                <a:ea typeface="+mn-ea"/>
                <a:cs typeface="+mn-cs"/>
              </a:rPr>
              <a:t>智能家居</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&lt;1s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2.4kbps~4Mbps</a:t>
            </a:r>
          </a:p>
          <a:p>
            <a:pPr rtl="0" eaLnBrk="1" fontAlgn="ctr" latinLnBrk="0" hangingPunct="1"/>
            <a:r>
              <a:rPr lang="zh-CN" altLang="en-US" sz="1200" b="0" i="0" u="none" strike="noStrike" kern="1200" dirty="0">
                <a:solidFill>
                  <a:schemeClr val="tx1"/>
                </a:solidFill>
                <a:effectLst/>
                <a:latin typeface="+mn-lt"/>
                <a:ea typeface="+mn-ea"/>
                <a:cs typeface="+mn-cs"/>
              </a:rPr>
              <a:t>智能营业厅</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≥2Mbps</a:t>
            </a:r>
          </a:p>
          <a:p>
            <a:pPr rtl="0" eaLnBrk="1" fontAlgn="ctr" latinLnBrk="0" hangingPunct="1"/>
            <a:r>
              <a:rPr lang="zh-CN" altLang="en-US" sz="1200" b="0" i="0" u="none" strike="noStrike" kern="1200" dirty="0">
                <a:solidFill>
                  <a:schemeClr val="tx1"/>
                </a:solidFill>
                <a:effectLst/>
                <a:latin typeface="+mn-lt"/>
                <a:ea typeface="+mn-ea"/>
                <a:cs typeface="+mn-cs"/>
              </a:rPr>
              <a:t>电力应急通信</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≥22.5k~2Mbps</a:t>
            </a:r>
          </a:p>
          <a:p>
            <a:pPr rtl="0" eaLnBrk="1" fontAlgn="ctr" latinLnBrk="0" hangingPunct="1"/>
            <a:r>
              <a:rPr lang="zh-CN" altLang="en-US" sz="1200" b="0" i="0" u="none" strike="noStrike" kern="1200" dirty="0">
                <a:solidFill>
                  <a:schemeClr val="tx1"/>
                </a:solidFill>
                <a:effectLst/>
                <a:latin typeface="+mn-lt"/>
                <a:ea typeface="+mn-ea"/>
                <a:cs typeface="+mn-cs"/>
              </a:rPr>
              <a:t>视频监控</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512k~4Mbps</a:t>
            </a:r>
          </a:p>
          <a:p>
            <a:pPr rtl="0" eaLnBrk="1" fontAlgn="ctr" latinLnBrk="0" hangingPunct="1"/>
            <a:r>
              <a:rPr lang="zh-CN" altLang="en-US" sz="1200" b="0" i="0" u="none" strike="noStrike" kern="1200" dirty="0">
                <a:solidFill>
                  <a:schemeClr val="tx1"/>
                </a:solidFill>
                <a:effectLst/>
                <a:latin typeface="+mn-lt"/>
                <a:ea typeface="+mn-ea"/>
                <a:cs typeface="+mn-cs"/>
              </a:rPr>
              <a:t>开闭所环境监测</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20k~2Mbps</a:t>
            </a:r>
          </a:p>
          <a:p>
            <a:pPr rtl="0" eaLnBrk="1" fontAlgn="ctr" latinLnBrk="0" hangingPunct="1"/>
            <a:r>
              <a:rPr lang="zh-CN" altLang="en-US" sz="1200" b="0" i="0" u="none" strike="noStrike" kern="1200" dirty="0">
                <a:solidFill>
                  <a:schemeClr val="tx1"/>
                </a:solidFill>
                <a:effectLst/>
                <a:latin typeface="+mn-lt"/>
                <a:ea typeface="+mn-ea"/>
                <a:cs typeface="+mn-cs"/>
              </a:rPr>
              <a:t>移动语音</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12.2k~23.85kbps</a:t>
            </a:r>
          </a:p>
          <a:p>
            <a:pPr rtl="0" eaLnBrk="1" fontAlgn="ctr" latinLnBrk="0" hangingPunct="1"/>
            <a:r>
              <a:rPr lang="zh-CN" altLang="en-US" sz="1200" b="0" i="0" u="none" strike="noStrike" kern="1200" dirty="0">
                <a:solidFill>
                  <a:schemeClr val="tx1"/>
                </a:solidFill>
                <a:effectLst/>
                <a:latin typeface="+mn-lt"/>
                <a:ea typeface="+mn-ea"/>
                <a:cs typeface="+mn-cs"/>
              </a:rPr>
              <a:t>移动作业</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8k~2Mbps</a:t>
            </a:r>
          </a:p>
          <a:p>
            <a:pPr rtl="0" eaLnBrk="1" fontAlgn="ctr" latinLnBrk="0" hangingPunct="1"/>
            <a:r>
              <a:rPr lang="zh-CN" altLang="en-US" sz="1200" b="0" i="0" u="none" strike="noStrike" kern="1200" dirty="0">
                <a:solidFill>
                  <a:schemeClr val="tx1"/>
                </a:solidFill>
                <a:effectLst/>
                <a:latin typeface="+mn-lt"/>
                <a:ea typeface="+mn-ea"/>
                <a:cs typeface="+mn-cs"/>
              </a:rPr>
              <a:t>仓储管理</a:t>
            </a:r>
            <a:r>
              <a:rPr lang="en-US" altLang="zh-CN"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&lt;300ms</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8k~2Mbps</a:t>
            </a:r>
          </a:p>
          <a:p>
            <a:endParaRPr lang="en-US" dirty="0"/>
          </a:p>
        </p:txBody>
      </p:sp>
      <p:sp>
        <p:nvSpPr>
          <p:cNvPr id="4" name="灯片编号占位符 3"/>
          <p:cNvSpPr>
            <a:spLocks noGrp="1"/>
          </p:cNvSpPr>
          <p:nvPr>
            <p:ph type="sldNum" sz="quarter" idx="10"/>
          </p:nvPr>
        </p:nvSpPr>
        <p:spPr/>
        <p:txBody>
          <a:bodyPr/>
          <a:lstStyle/>
          <a:p>
            <a:fld id="{9535A683-5D31-42A0-9FB1-B747D729F9B3}" type="slidenum">
              <a:rPr lang="en-US" smtClean="0"/>
              <a:t>8</a:t>
            </a:fld>
            <a:endParaRPr lang="en-US"/>
          </a:p>
        </p:txBody>
      </p:sp>
    </p:spTree>
    <p:extLst>
      <p:ext uri="{BB962C8B-B14F-4D97-AF65-F5344CB8AC3E}">
        <p14:creationId xmlns:p14="http://schemas.microsoft.com/office/powerpoint/2010/main" val="3565870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B3E52F33-ED1B-4539-B059-E17BD428026C}" type="slidenum">
              <a:rPr lang="zh-CN" altLang="en-US" smtClean="0"/>
              <a:pPr>
                <a:defRPr/>
              </a:pPr>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B3E52F33-ED1B-4539-B059-E17BD428026C}" type="slidenum">
              <a:rPr lang="zh-CN" altLang="en-US" smtClean="0"/>
              <a:pPr>
                <a:defRPr/>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B3E52F33-ED1B-4539-B059-E17BD428026C}" type="slidenum">
              <a:rPr lang="zh-CN" altLang="en-US" smtClean="0"/>
              <a:pPr>
                <a:defRPr/>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8007FF-1185-4CCB-82FB-DAA44135130E}" type="slidenum">
              <a:rPr lang="zh-CN" altLang="en-US" smtClean="0"/>
              <a:pPr/>
              <a:t>17</a:t>
            </a:fld>
            <a:endParaRPr lang="zh-CN" altLang="en-US"/>
          </a:p>
        </p:txBody>
      </p:sp>
    </p:spTree>
    <p:extLst>
      <p:ext uri="{BB962C8B-B14F-4D97-AF65-F5344CB8AC3E}">
        <p14:creationId xmlns:p14="http://schemas.microsoft.com/office/powerpoint/2010/main" val="187241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hemeOverride" Target="../theme/themeOverride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2319510198"/>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7" y="456134"/>
            <a:ext cx="10740639"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2" indent="0" algn="ctr">
              <a:buNone/>
              <a:defRPr sz="2338"/>
            </a:lvl3pPr>
            <a:lvl4pPr marL="1780987" indent="0" algn="ctr">
              <a:buNone/>
              <a:defRPr sz="2079"/>
            </a:lvl4pPr>
            <a:lvl5pPr marL="2374648" indent="0" algn="ctr">
              <a:buNone/>
              <a:defRPr sz="2079"/>
            </a:lvl5pPr>
            <a:lvl6pPr marL="2968309" indent="0" algn="ctr">
              <a:buNone/>
              <a:defRPr sz="2079"/>
            </a:lvl6pPr>
            <a:lvl7pPr marL="3561970" indent="0" algn="ctr">
              <a:buNone/>
              <a:defRPr sz="2079"/>
            </a:lvl7pPr>
            <a:lvl8pPr marL="4155635" indent="0" algn="ctr">
              <a:buNone/>
              <a:defRPr sz="2079"/>
            </a:lvl8pPr>
            <a:lvl9pPr marL="47492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0" y="1501990"/>
            <a:ext cx="10733556" cy="4690459"/>
          </a:xfrm>
          <a:prstGeom prst="rect">
            <a:avLst/>
          </a:prstGeom>
        </p:spPr>
        <p:txBody>
          <a:bodyPr lIns="0" tIns="0" rIns="0" bIns="0"/>
          <a:lstStyle>
            <a:lvl1pPr marL="12368" indent="0">
              <a:lnSpc>
                <a:spcPct val="100000"/>
              </a:lnSpc>
              <a:spcBef>
                <a:spcPts val="0"/>
              </a:spcBef>
              <a:buFontTx/>
              <a:buNone/>
              <a:tabLst>
                <a:tab pos="1207936"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640" indent="-171091">
              <a:buFont typeface="Arial" panose="020B0604020202020204" pitchFamily="34" charset="0"/>
              <a:buChar char="•"/>
              <a:tabLst>
                <a:tab pos="1207936" algn="ctr"/>
              </a:tabLst>
              <a:defRPr sz="1299" baseline="0"/>
            </a:lvl2pPr>
            <a:lvl3pPr marL="525640" indent="-171091">
              <a:buFont typeface="Arial" panose="020B0604020202020204" pitchFamily="34" charset="0"/>
              <a:buChar char="•"/>
              <a:tabLst>
                <a:tab pos="1207936" algn="ctr"/>
              </a:tabLst>
              <a:defRPr sz="1299" baseline="0"/>
            </a:lvl3pPr>
            <a:lvl4pPr marL="525640" indent="-171091">
              <a:buFont typeface="Arial" panose="020B0604020202020204" pitchFamily="34" charset="0"/>
              <a:buChar char="•"/>
              <a:tabLst>
                <a:tab pos="1207936" algn="ctr"/>
              </a:tabLst>
              <a:defRPr sz="1299" baseline="0"/>
            </a:lvl4pPr>
            <a:lvl5pPr marL="525640" indent="-171091">
              <a:buFont typeface="Arial" panose="020B0604020202020204" pitchFamily="34" charset="0"/>
              <a:buChar char="•"/>
              <a:tabLst>
                <a:tab pos="1207936"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56248033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2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88711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582690" y="670407"/>
            <a:ext cx="11346556" cy="840543"/>
          </a:xfrm>
          <a:prstGeom prst="rect">
            <a:avLst/>
          </a:prstGeo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3199" baseline="0">
                <a:solidFill>
                  <a:schemeClr val="bg1"/>
                </a:solidFill>
                <a:latin typeface="Arial" pitchFamily="34" charset="0"/>
                <a:ea typeface="方正兰亭细黑_GBK" pitchFamily="2" charset="-122"/>
                <a:cs typeface="Arial"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en-US" altLang="zh-CN" dirty="0"/>
              <a:t>Arial32pt , Left, only put one line</a:t>
            </a:r>
            <a:endParaRPr lang="zh-CN" altLang="en-US" dirty="0"/>
          </a:p>
        </p:txBody>
      </p:sp>
    </p:spTree>
    <p:extLst>
      <p:ext uri="{BB962C8B-B14F-4D97-AF65-F5344CB8AC3E}">
        <p14:creationId xmlns:p14="http://schemas.microsoft.com/office/powerpoint/2010/main" val="41300471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620" y="1843089"/>
            <a:ext cx="10122060" cy="3013725"/>
          </a:xfrm>
          <a:prstGeom prst="rect">
            <a:avLst/>
          </a:prstGeom>
        </p:spPr>
        <p:txBody>
          <a:bodyPr tIns="90000" bIns="90000"/>
          <a:lstStyle>
            <a:lvl1pPr marL="412626" indent="-39834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626" indent="-398343">
              <a:buFont typeface="+mj-lt"/>
              <a:buAutoNum type="arabicPeriod"/>
              <a:tabLst/>
              <a:defRPr/>
            </a:lvl2pPr>
            <a:lvl3pPr marL="14283" indent="0">
              <a:buFont typeface="+mj-lt"/>
              <a:buNone/>
              <a:tabLst/>
              <a:defRPr sz="2200">
                <a:latin typeface="Microsoft YaHei" panose="020B0503020204020204" pitchFamily="34" charset="-122"/>
                <a:ea typeface="Microsoft YaHei" panose="020B0503020204020204" pitchFamily="34" charset="-122"/>
              </a:defRPr>
            </a:lvl3pPr>
            <a:lvl4pPr marL="14283" indent="0">
              <a:buFont typeface="+mj-lt"/>
              <a:buNone/>
              <a:tabLst/>
              <a:defRPr sz="2200">
                <a:latin typeface="Microsoft YaHei" panose="020B0503020204020204" pitchFamily="34" charset="-122"/>
                <a:ea typeface="Microsoft YaHei" panose="020B0503020204020204" pitchFamily="34" charset="-122"/>
              </a:defRPr>
            </a:lvl4pPr>
            <a:lvl5pPr marL="14283"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917" y="630374"/>
            <a:ext cx="1147485" cy="653509"/>
          </a:xfrm>
          <a:prstGeom prst="rect">
            <a:avLst/>
          </a:prstGeom>
          <a:noFill/>
        </p:spPr>
        <p:txBody>
          <a:bodyPr wrap="none" rtlCol="0">
            <a:spAutoFit/>
          </a:bodyPr>
          <a:lstStyle/>
          <a:p>
            <a:pPr defTabSz="1219200"/>
            <a:r>
              <a:rPr kumimoji="1" lang="zh-CN" altLang="en-US" sz="3599"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2765714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7" y="456134"/>
            <a:ext cx="10740639"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2" indent="0" algn="ctr">
              <a:buNone/>
              <a:defRPr sz="2338"/>
            </a:lvl3pPr>
            <a:lvl4pPr marL="1780987" indent="0" algn="ctr">
              <a:buNone/>
              <a:defRPr sz="2079"/>
            </a:lvl4pPr>
            <a:lvl5pPr marL="2374648" indent="0" algn="ctr">
              <a:buNone/>
              <a:defRPr sz="2079"/>
            </a:lvl5pPr>
            <a:lvl6pPr marL="2968309" indent="0" algn="ctr">
              <a:buNone/>
              <a:defRPr sz="2079"/>
            </a:lvl6pPr>
            <a:lvl7pPr marL="3561970" indent="0" algn="ctr">
              <a:buNone/>
              <a:defRPr sz="2079"/>
            </a:lvl7pPr>
            <a:lvl8pPr marL="4155635" indent="0" algn="ctr">
              <a:buNone/>
              <a:defRPr sz="2079"/>
            </a:lvl8pPr>
            <a:lvl9pPr marL="47492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0" y="1501990"/>
            <a:ext cx="10733556" cy="4690459"/>
          </a:xfrm>
          <a:prstGeom prst="rect">
            <a:avLst/>
          </a:prstGeom>
        </p:spPr>
        <p:txBody>
          <a:bodyPr lIns="0" tIns="0" rIns="0" bIns="0"/>
          <a:lstStyle>
            <a:lvl1pPr marL="12368" indent="0">
              <a:lnSpc>
                <a:spcPct val="100000"/>
              </a:lnSpc>
              <a:spcBef>
                <a:spcPts val="0"/>
              </a:spcBef>
              <a:buFontTx/>
              <a:buNone/>
              <a:tabLst>
                <a:tab pos="1207936"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640" indent="-171091">
              <a:buFont typeface="Arial" panose="020B0604020202020204" pitchFamily="34" charset="0"/>
              <a:buChar char="•"/>
              <a:tabLst>
                <a:tab pos="1207936" algn="ctr"/>
              </a:tabLst>
              <a:defRPr sz="1299" baseline="0"/>
            </a:lvl2pPr>
            <a:lvl3pPr marL="525640" indent="-171091">
              <a:buFont typeface="Arial" panose="020B0604020202020204" pitchFamily="34" charset="0"/>
              <a:buChar char="•"/>
              <a:tabLst>
                <a:tab pos="1207936" algn="ctr"/>
              </a:tabLst>
              <a:defRPr sz="1299" baseline="0"/>
            </a:lvl3pPr>
            <a:lvl4pPr marL="525640" indent="-171091">
              <a:buFont typeface="Arial" panose="020B0604020202020204" pitchFamily="34" charset="0"/>
              <a:buChar char="•"/>
              <a:tabLst>
                <a:tab pos="1207936" algn="ctr"/>
              </a:tabLst>
              <a:defRPr sz="1299" baseline="0"/>
            </a:lvl4pPr>
            <a:lvl5pPr marL="525640" indent="-171091">
              <a:buFont typeface="Arial" panose="020B0604020202020204" pitchFamily="34" charset="0"/>
              <a:buChar char="•"/>
              <a:tabLst>
                <a:tab pos="1207936"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52918634"/>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17201" y="1231615"/>
            <a:ext cx="9703492" cy="639354"/>
          </a:xfrm>
        </p:spPr>
        <p:txBody>
          <a:bodyPr>
            <a:noAutofit/>
          </a:bodyPr>
          <a:lstStyle>
            <a:lvl1pPr>
              <a:defRPr sz="4799"/>
            </a:lvl1pPr>
          </a:lstStyle>
          <a:p>
            <a:r>
              <a:rPr lang="en-US" altLang="zh-CN" dirty="0"/>
              <a:t>Contents</a:t>
            </a:r>
            <a:endParaRPr lang="zh-CN" altLang="en-US" dirty="0"/>
          </a:p>
        </p:txBody>
      </p:sp>
      <p:sp>
        <p:nvSpPr>
          <p:cNvPr id="3" name="内容占位符 2"/>
          <p:cNvSpPr>
            <a:spLocks noGrp="1"/>
          </p:cNvSpPr>
          <p:nvPr>
            <p:ph idx="1" hasCustomPrompt="1"/>
          </p:nvPr>
        </p:nvSpPr>
        <p:spPr>
          <a:xfrm>
            <a:off x="1417253" y="2083433"/>
            <a:ext cx="9362259" cy="3793272"/>
          </a:xfrm>
        </p:spPr>
        <p:txBody>
          <a:bodyPr/>
          <a:lstStyle>
            <a:lvl1pPr>
              <a:defRPr>
                <a:solidFill>
                  <a:schemeClr val="tx1"/>
                </a:solidFill>
              </a:defRPr>
            </a:lvl1pPr>
          </a:lstStyle>
          <a:p>
            <a:pPr lvl="0"/>
            <a:r>
              <a:rPr lang="en-US" altLang="zh-CN" dirty="0"/>
              <a:t>Click to edit Master text styles</a:t>
            </a:r>
            <a:endParaRPr lang="zh-CN" altLang="en-US" dirty="0"/>
          </a:p>
        </p:txBody>
      </p:sp>
    </p:spTree>
    <p:extLst>
      <p:ext uri="{BB962C8B-B14F-4D97-AF65-F5344CB8AC3E}">
        <p14:creationId xmlns:p14="http://schemas.microsoft.com/office/powerpoint/2010/main" val="817175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a:t>Click to edit Master text styles</a:t>
            </a:r>
            <a:endParaRPr lang="zh-CN" altLang="en-US" dirty="0"/>
          </a:p>
        </p:txBody>
      </p:sp>
      <p:sp>
        <p:nvSpPr>
          <p:cNvPr id="3" name="内容占位符 2"/>
          <p:cNvSpPr>
            <a:spLocks noGrp="1"/>
          </p:cNvSpPr>
          <p:nvPr>
            <p:ph idx="1" hasCustomPrompt="1"/>
          </p:nvPr>
        </p:nvSpPr>
        <p:spPr/>
        <p:txBody>
          <a:bodyPr/>
          <a:lstStyle/>
          <a:p>
            <a:pPr lvl="0"/>
            <a:r>
              <a:rPr lang="en-US" altLang="zh-CN" dirty="0"/>
              <a:t>Click to edit Master text styles</a:t>
            </a:r>
            <a:endParaRPr lang="zh-CN" altLang="en-US" dirty="0"/>
          </a:p>
          <a:p>
            <a:pPr lvl="1"/>
            <a:r>
              <a:rPr lang="en-US" altLang="zh-CN" dirty="0"/>
              <a:t>Click to edit Master text styles</a:t>
            </a:r>
            <a:endParaRPr lang="zh-CN" altLang="en-US" dirty="0"/>
          </a:p>
          <a:p>
            <a:pPr lvl="2"/>
            <a:r>
              <a:rPr lang="en-US" altLang="zh-CN" dirty="0"/>
              <a:t>Click to edit Master text styles</a:t>
            </a:r>
            <a:endParaRPr lang="zh-CN" altLang="en-US" dirty="0"/>
          </a:p>
          <a:p>
            <a:pPr lvl="3"/>
            <a:r>
              <a:rPr lang="en-US" altLang="zh-CN" dirty="0"/>
              <a:t>Click to edit Master text styles</a:t>
            </a:r>
            <a:endParaRPr lang="zh-CN" altLang="en-US" dirty="0"/>
          </a:p>
          <a:p>
            <a:pPr lvl="4"/>
            <a:r>
              <a:rPr lang="en-US" altLang="zh-CN" dirty="0"/>
              <a:t>Click to edit Master text styles</a:t>
            </a:r>
            <a:endParaRPr lang="zh-CN" altLang="en-US" dirty="0"/>
          </a:p>
        </p:txBody>
      </p:sp>
    </p:spTree>
    <p:extLst>
      <p:ext uri="{BB962C8B-B14F-4D97-AF65-F5344CB8AC3E}">
        <p14:creationId xmlns:p14="http://schemas.microsoft.com/office/powerpoint/2010/main" val="2179667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a:t>Click to edit Master text styles</a:t>
            </a:r>
            <a:endParaRPr lang="zh-CN" altLang="en-US" dirty="0"/>
          </a:p>
        </p:txBody>
      </p:sp>
      <p:sp>
        <p:nvSpPr>
          <p:cNvPr id="3" name="内容占位符 2"/>
          <p:cNvSpPr>
            <a:spLocks noGrp="1"/>
          </p:cNvSpPr>
          <p:nvPr>
            <p:ph sz="half" idx="1" hasCustomPrompt="1"/>
          </p:nvPr>
        </p:nvSpPr>
        <p:spPr>
          <a:xfrm>
            <a:off x="609679" y="1599829"/>
            <a:ext cx="5412493" cy="4526502"/>
          </a:xfrm>
        </p:spPr>
        <p:txBody>
          <a:bodyPr/>
          <a:lstStyle>
            <a:lvl1pPr>
              <a:defRPr sz="2400"/>
            </a:lvl1pPr>
            <a:lvl2pPr>
              <a:defRPr sz="22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ltLang="zh-CN" dirty="0"/>
              <a:t>Click to edit Master text styles</a:t>
            </a:r>
            <a:endParaRPr lang="zh-CN" altLang="en-US" dirty="0"/>
          </a:p>
          <a:p>
            <a:pPr lvl="1"/>
            <a:r>
              <a:rPr lang="en-US" altLang="zh-CN" dirty="0"/>
              <a:t>Click to edit Master text styles</a:t>
            </a:r>
            <a:endParaRPr lang="zh-CN" altLang="en-US" dirty="0"/>
          </a:p>
          <a:p>
            <a:pPr lvl="2"/>
            <a:r>
              <a:rPr lang="en-US" altLang="zh-CN" dirty="0"/>
              <a:t>Click to edit Master text styles</a:t>
            </a:r>
            <a:endParaRPr lang="zh-CN" altLang="en-US" dirty="0"/>
          </a:p>
          <a:p>
            <a:pPr lvl="3"/>
            <a:r>
              <a:rPr lang="en-US" altLang="zh-CN" dirty="0"/>
              <a:t>Click to edit Master text styles</a:t>
            </a:r>
            <a:endParaRPr lang="zh-CN" altLang="en-US" dirty="0"/>
          </a:p>
          <a:p>
            <a:pPr lvl="4"/>
            <a:r>
              <a:rPr lang="en-US" altLang="zh-CN" dirty="0"/>
              <a:t>Click to edit Master text styles</a:t>
            </a:r>
            <a:endParaRPr lang="zh-CN" altLang="en-US" dirty="0"/>
          </a:p>
        </p:txBody>
      </p:sp>
      <p:sp>
        <p:nvSpPr>
          <p:cNvPr id="4" name="内容占位符 3"/>
          <p:cNvSpPr>
            <a:spLocks noGrp="1"/>
          </p:cNvSpPr>
          <p:nvPr>
            <p:ph sz="half" idx="2" hasCustomPrompt="1"/>
          </p:nvPr>
        </p:nvSpPr>
        <p:spPr>
          <a:xfrm>
            <a:off x="6174592" y="1599829"/>
            <a:ext cx="5412492" cy="4526502"/>
          </a:xfrm>
        </p:spPr>
        <p:txBody>
          <a:bodyPr/>
          <a:lstStyle>
            <a:lvl1pPr>
              <a:defRPr sz="2400"/>
            </a:lvl1pPr>
            <a:lvl2pPr>
              <a:defRPr sz="22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ltLang="zh-CN" dirty="0"/>
              <a:t>Click to edit Master text styles</a:t>
            </a:r>
            <a:endParaRPr lang="zh-CN" altLang="en-US" dirty="0"/>
          </a:p>
          <a:p>
            <a:pPr lvl="1"/>
            <a:r>
              <a:rPr lang="en-US" altLang="zh-CN" dirty="0"/>
              <a:t>Click to edit Master text styles</a:t>
            </a:r>
            <a:endParaRPr lang="zh-CN" altLang="en-US" dirty="0"/>
          </a:p>
          <a:p>
            <a:pPr lvl="2"/>
            <a:r>
              <a:rPr lang="en-US" altLang="zh-CN" dirty="0"/>
              <a:t>Click to edit Master text styles</a:t>
            </a:r>
            <a:endParaRPr lang="zh-CN" altLang="en-US" dirty="0"/>
          </a:p>
          <a:p>
            <a:pPr lvl="3"/>
            <a:r>
              <a:rPr lang="en-US" altLang="zh-CN" dirty="0"/>
              <a:t>Click to edit Master text styles</a:t>
            </a:r>
            <a:endParaRPr lang="zh-CN" altLang="en-US" dirty="0"/>
          </a:p>
          <a:p>
            <a:pPr lvl="4"/>
            <a:r>
              <a:rPr lang="en-US" altLang="zh-CN" dirty="0"/>
              <a:t>Click to edit Master text styles</a:t>
            </a:r>
            <a:endParaRPr lang="zh-CN" altLang="en-US" dirty="0"/>
          </a:p>
        </p:txBody>
      </p:sp>
    </p:spTree>
    <p:extLst>
      <p:ext uri="{BB962C8B-B14F-4D97-AF65-F5344CB8AC3E}">
        <p14:creationId xmlns:p14="http://schemas.microsoft.com/office/powerpoint/2010/main" val="2122557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527" y="6356351"/>
            <a:ext cx="2744271" cy="365125"/>
          </a:xfrm>
          <a:prstGeom prst="rect">
            <a:avLst/>
          </a:prstGeom>
        </p:spPr>
        <p:txBody>
          <a:bodyPr/>
          <a:lstStyle/>
          <a:p>
            <a:fld id="{264220FB-8DE8-4120-B22F-61CCAE7E7B32}" type="datetimeFigureOut">
              <a:rPr lang="zh-CN" altLang="en-US" smtClean="0">
                <a:solidFill>
                  <a:prstClr val="black"/>
                </a:solidFill>
              </a:rPr>
              <a:pPr/>
              <a:t>2022/12/26</a:t>
            </a:fld>
            <a:endParaRPr lang="zh-CN" altLang="en-US">
              <a:solidFill>
                <a:prstClr val="black"/>
              </a:solidFill>
            </a:endParaRPr>
          </a:p>
        </p:txBody>
      </p:sp>
      <p:sp>
        <p:nvSpPr>
          <p:cNvPr id="3" name="页脚占位符 2"/>
          <p:cNvSpPr>
            <a:spLocks noGrp="1"/>
          </p:cNvSpPr>
          <p:nvPr>
            <p:ph type="ftr" sz="quarter" idx="11"/>
          </p:nvPr>
        </p:nvSpPr>
        <p:spPr>
          <a:xfrm>
            <a:off x="4040178" y="6356351"/>
            <a:ext cx="4116408" cy="365125"/>
          </a:xfrm>
          <a:prstGeom prst="rect">
            <a:avLst/>
          </a:prstGeo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8613965" y="6356351"/>
            <a:ext cx="2744271" cy="365125"/>
          </a:xfrm>
          <a:prstGeom prst="rect">
            <a:avLst/>
          </a:prstGeom>
        </p:spPr>
        <p:txBody>
          <a:bodyPr/>
          <a:lstStyle/>
          <a:p>
            <a:fld id="{A6180A65-5293-442E-93AB-FDB6D2B4B30C}"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33418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4" name="标题 1"/>
          <p:cNvSpPr>
            <a:spLocks noGrp="1"/>
          </p:cNvSpPr>
          <p:nvPr>
            <p:ph type="title"/>
          </p:nvPr>
        </p:nvSpPr>
        <p:spPr>
          <a:xfrm>
            <a:off x="600158" y="276993"/>
            <a:ext cx="10549959" cy="871537"/>
          </a:xfrm>
          <a:prstGeom prst="rect">
            <a:avLst/>
          </a:prstGeom>
        </p:spPr>
        <p:txBody>
          <a:bodyPr lIns="91428" tIns="45714" rIns="91428" bIns="45714" anchor="ctr" anchorCtr="0"/>
          <a:lstStyle>
            <a:lvl1pPr algn="l">
              <a:defRPr sz="3699" b="1"/>
            </a:lvl1pPr>
          </a:lstStyle>
          <a:p>
            <a:r>
              <a:rPr lang="zh-CN" altLang="en-US" dirty="0"/>
              <a:t>单击此处编辑母版标题样式</a:t>
            </a:r>
          </a:p>
        </p:txBody>
      </p:sp>
    </p:spTree>
    <p:extLst>
      <p:ext uri="{BB962C8B-B14F-4D97-AF65-F5344CB8AC3E}">
        <p14:creationId xmlns:p14="http://schemas.microsoft.com/office/powerpoint/2010/main" val="28322434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914520" y="2129932"/>
            <a:ext cx="10367725" cy="1471272"/>
          </a:xfrm>
        </p:spPr>
        <p:txBody>
          <a:bodyPr>
            <a:normAutofit/>
          </a:bodyPr>
          <a:lstStyle>
            <a:lvl1pPr algn="ctr">
              <a:defRPr sz="3999">
                <a:latin typeface="微软雅黑" pitchFamily="34" charset="-122"/>
                <a:ea typeface="微软雅黑" pitchFamily="34" charset="-122"/>
              </a:defRPr>
            </a:lvl1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36086469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522785"/>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277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09629" y="17514"/>
            <a:ext cx="11377506" cy="872536"/>
          </a:xfrm>
        </p:spPr>
        <p:txBody>
          <a:bodyPr/>
          <a:lstStyle/>
          <a:p>
            <a:r>
              <a:rPr lang="en-US" altLang="zh-CN" dirty="0"/>
              <a:t>Click to edit Master text styles</a:t>
            </a:r>
            <a:endParaRPr lang="zh-CN" altLang="en-US" dirty="0"/>
          </a:p>
        </p:txBody>
      </p:sp>
    </p:spTree>
    <p:extLst>
      <p:ext uri="{BB962C8B-B14F-4D97-AF65-F5344CB8AC3E}">
        <p14:creationId xmlns:p14="http://schemas.microsoft.com/office/powerpoint/2010/main" val="2703935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09629" y="17514"/>
            <a:ext cx="11377506" cy="872536"/>
          </a:xfrm>
        </p:spPr>
        <p:txBody>
          <a:bodyPr/>
          <a:lstStyle/>
          <a:p>
            <a:r>
              <a:rPr lang="en-US" altLang="zh-CN" dirty="0"/>
              <a:t>Click to edit Master text styles</a:t>
            </a:r>
            <a:endParaRPr lang="zh-CN" altLang="en-US" dirty="0"/>
          </a:p>
        </p:txBody>
      </p:sp>
    </p:spTree>
    <p:extLst>
      <p:ext uri="{BB962C8B-B14F-4D97-AF65-F5344CB8AC3E}">
        <p14:creationId xmlns:p14="http://schemas.microsoft.com/office/powerpoint/2010/main" val="2162041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不带裤腰带正文">
    <p:spTree>
      <p:nvGrpSpPr>
        <p:cNvPr id="1" name=""/>
        <p:cNvGrpSpPr/>
        <p:nvPr/>
      </p:nvGrpSpPr>
      <p:grpSpPr>
        <a:xfrm>
          <a:off x="0" y="0"/>
          <a:ext cx="0" cy="0"/>
          <a:chOff x="0" y="0"/>
          <a:chExt cx="0" cy="0"/>
        </a:xfrm>
      </p:grpSpPr>
      <p:sp>
        <p:nvSpPr>
          <p:cNvPr id="2" name="标题 1"/>
          <p:cNvSpPr>
            <a:spLocks noGrp="1"/>
          </p:cNvSpPr>
          <p:nvPr>
            <p:ph type="title"/>
          </p:nvPr>
        </p:nvSpPr>
        <p:spPr>
          <a:xfrm>
            <a:off x="409629" y="190370"/>
            <a:ext cx="11377506" cy="521892"/>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811078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460019" y="344387"/>
            <a:ext cx="5991462" cy="577149"/>
          </a:xfrm>
          <a:prstGeom prst="rect">
            <a:avLst/>
          </a:prstGeom>
        </p:spPr>
        <p:txBody>
          <a:bodyPr>
            <a:normAutofit/>
          </a:bodyPr>
          <a:lstStyle>
            <a:lvl1pPr algn="l">
              <a:defRPr sz="2400" b="1">
                <a:solidFill>
                  <a:schemeClr val="tx1">
                    <a:lumMod val="50000"/>
                    <a:lumOff val="50000"/>
                  </a:schemeClr>
                </a:solidFill>
                <a:latin typeface="微软雅黑" pitchFamily="34" charset="-122"/>
                <a:ea typeface="微软雅黑" pitchFamily="34" charset="-122"/>
              </a:defRPr>
            </a:lvl1pPr>
          </a:lstStyle>
          <a:p>
            <a:r>
              <a:rPr lang="zh-CN" altLang="en-US" dirty="0"/>
              <a:t>标题位置</a:t>
            </a:r>
          </a:p>
        </p:txBody>
      </p:sp>
    </p:spTree>
    <p:extLst>
      <p:ext uri="{BB962C8B-B14F-4D97-AF65-F5344CB8AC3E}">
        <p14:creationId xmlns:p14="http://schemas.microsoft.com/office/powerpoint/2010/main" val="29965956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929" y="2636839"/>
            <a:ext cx="7491692" cy="584775"/>
          </a:xfrm>
          <a:prstGeom prst="rect">
            <a:avLst/>
          </a:prstGeom>
        </p:spPr>
        <p:txBody>
          <a:bodyPr/>
          <a:lstStyle/>
          <a:p>
            <a:r>
              <a:rPr lang="zh-CN" altLang="en-US" dirty="0"/>
              <a:t>单击此处编辑母版标题样式</a:t>
            </a:r>
          </a:p>
        </p:txBody>
      </p:sp>
    </p:spTree>
    <p:extLst>
      <p:ext uri="{BB962C8B-B14F-4D97-AF65-F5344CB8AC3E}">
        <p14:creationId xmlns:p14="http://schemas.microsoft.com/office/powerpoint/2010/main" val="2569239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节标题">
    <p:bg>
      <p:bgRef idx="1001">
        <a:schemeClr val="bg1"/>
      </p:bgRef>
    </p:bg>
    <p:spTree>
      <p:nvGrpSpPr>
        <p:cNvPr id="1" name=""/>
        <p:cNvGrpSpPr/>
        <p:nvPr/>
      </p:nvGrpSpPr>
      <p:grpSpPr>
        <a:xfrm>
          <a:off x="0" y="0"/>
          <a:ext cx="0" cy="0"/>
          <a:chOff x="0" y="0"/>
          <a:chExt cx="0" cy="0"/>
        </a:xfrm>
      </p:grpSpPr>
      <p:sp>
        <p:nvSpPr>
          <p:cNvPr id="2" name="标题 2"/>
          <p:cNvSpPr>
            <a:spLocks noGrp="1"/>
          </p:cNvSpPr>
          <p:nvPr>
            <p:ph type="title" hasCustomPrompt="1"/>
          </p:nvPr>
        </p:nvSpPr>
        <p:spPr>
          <a:xfrm>
            <a:off x="609839" y="339809"/>
            <a:ext cx="10977087" cy="586664"/>
          </a:xfrm>
          <a:prstGeom prst="rect">
            <a:avLst/>
          </a:prstGeom>
        </p:spPr>
        <p:txBody>
          <a:bodyPr>
            <a:noAutofit/>
          </a:bodyPr>
          <a:lstStyle>
            <a:lvl1pPr algn="l">
              <a:defRPr sz="2799" b="0" baseline="0">
                <a:solidFill>
                  <a:schemeClr val="bg1"/>
                </a:solidFill>
                <a:latin typeface="+mn-lt"/>
              </a:defRPr>
            </a:lvl1pPr>
          </a:lstStyle>
          <a:p>
            <a:r>
              <a:rPr lang="en-US" altLang="zh-CN" dirty="0"/>
              <a:t>Headline in Arial bold 32 Point</a:t>
            </a:r>
            <a:endParaRPr lang="zh-CN" altLang="en-US" dirty="0"/>
          </a:p>
        </p:txBody>
      </p:sp>
    </p:spTree>
    <p:extLst>
      <p:ext uri="{BB962C8B-B14F-4D97-AF65-F5344CB8AC3E}">
        <p14:creationId xmlns:p14="http://schemas.microsoft.com/office/powerpoint/2010/main" val="429053293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3627780071"/>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15768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2" y="1512877"/>
            <a:ext cx="10733557" cy="4690459"/>
          </a:xfrm>
          <a:prstGeom prst="rect">
            <a:avLst/>
          </a:prstGeom>
        </p:spPr>
        <p:txBody>
          <a:bodyPr lIns="0" tIns="0" rIns="0" bIns="0"/>
          <a:lstStyle>
            <a:lvl1pPr marL="179318" marR="0" indent="-168209" algn="l" defTabSz="118733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15"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326" marR="0" indent="-285638" algn="l" defTabSz="1187333" rtl="0" eaLnBrk="1" fontAlgn="auto" latinLnBrk="0" hangingPunct="1">
              <a:lnSpc>
                <a:spcPct val="100000"/>
              </a:lnSpc>
              <a:spcBef>
                <a:spcPts val="0"/>
              </a:spcBef>
              <a:spcAft>
                <a:spcPts val="600"/>
              </a:spcAft>
              <a:buClr>
                <a:schemeClr val="tx1"/>
              </a:buClr>
              <a:buSzTx/>
              <a:buFont typeface=".AppleSystemUIFont"/>
              <a:buChar char="&gt;"/>
              <a:tabLst>
                <a:tab pos="1207615" algn="ctr"/>
              </a:tabLst>
              <a:defRPr sz="1600" baseline="0">
                <a:latin typeface="+mn-lt"/>
                <a:ea typeface="Microsoft YaHei" panose="020B0503020204020204" pitchFamily="34" charset="-122"/>
              </a:defRPr>
            </a:lvl2pPr>
            <a:lvl3pPr marL="1098145" marR="0" indent="-168209" algn="l" defTabSz="1187333" rtl="0" eaLnBrk="1" fontAlgn="auto" latinLnBrk="0" hangingPunct="1">
              <a:lnSpc>
                <a:spcPct val="100000"/>
              </a:lnSpc>
              <a:spcBef>
                <a:spcPts val="0"/>
              </a:spcBef>
              <a:spcAft>
                <a:spcPts val="600"/>
              </a:spcAft>
              <a:buClr>
                <a:schemeClr val="tx1"/>
              </a:buClr>
              <a:buSzTx/>
              <a:buFont typeface=".AppleSystemUIFont"/>
              <a:buChar char="-"/>
              <a:tabLst>
                <a:tab pos="1207615" algn="ctr"/>
              </a:tabLst>
              <a:defRPr sz="1299" baseline="0">
                <a:latin typeface="+mn-lt"/>
                <a:ea typeface="Microsoft YaHei" panose="020B0503020204020204" pitchFamily="34" charset="-122"/>
              </a:defRPr>
            </a:lvl3pPr>
            <a:lvl4pPr marL="525644" indent="-171092">
              <a:buFont typeface="Arial" panose="020B0604020202020204" pitchFamily="34" charset="0"/>
              <a:buChar char="•"/>
              <a:tabLst>
                <a:tab pos="1207947" algn="ctr"/>
              </a:tabLst>
              <a:defRPr sz="1299" baseline="0"/>
            </a:lvl4pPr>
            <a:lvl5pPr marL="525644" indent="-171092">
              <a:buFont typeface="Arial" panose="020B0604020202020204" pitchFamily="34" charset="0"/>
              <a:buChar char="•"/>
              <a:tabLst>
                <a:tab pos="1207947" algn="ctr"/>
              </a:tabLst>
              <a:defRPr sz="1299" baseline="0"/>
            </a:lvl5pPr>
          </a:lstStyle>
          <a:p>
            <a:pPr lvl="0"/>
            <a:r>
              <a:rPr lang="en-US" dirty="0"/>
              <a:t>Click to edit Master text style</a:t>
            </a:r>
          </a:p>
          <a:p>
            <a:pPr marL="328897" marR="0" lvl="1"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r>
              <a:rPr lang="en-US" dirty="0"/>
              <a:t>Click to edit Master text style</a:t>
            </a:r>
          </a:p>
          <a:p>
            <a:pPr marL="1098145" marR="0" lvl="2"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r>
              <a:rPr lang="en-US" dirty="0"/>
              <a:t>Click to edit Master text style</a:t>
            </a:r>
          </a:p>
          <a:p>
            <a:pPr marL="1098145" marR="0" lvl="2"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1"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668" indent="0" algn="ctr">
              <a:buNone/>
              <a:defRPr sz="2597"/>
            </a:lvl2pPr>
            <a:lvl3pPr marL="1187333" indent="0" algn="ctr">
              <a:buNone/>
              <a:defRPr sz="2337"/>
            </a:lvl3pPr>
            <a:lvl4pPr marL="1781001" indent="0" algn="ctr">
              <a:buNone/>
              <a:defRPr sz="2079"/>
            </a:lvl4pPr>
            <a:lvl5pPr marL="2374667" indent="0" algn="ctr">
              <a:buNone/>
              <a:defRPr sz="2079"/>
            </a:lvl5pPr>
            <a:lvl6pPr marL="2968334" indent="0" algn="ctr">
              <a:buNone/>
              <a:defRPr sz="2079"/>
            </a:lvl6pPr>
            <a:lvl7pPr marL="3562000" indent="0" algn="ctr">
              <a:buNone/>
              <a:defRPr sz="2079"/>
            </a:lvl7pPr>
            <a:lvl8pPr marL="4155668" indent="0" algn="ctr">
              <a:buNone/>
              <a:defRPr sz="2079"/>
            </a:lvl8pPr>
            <a:lvl9pPr marL="4749335" indent="0" algn="ctr">
              <a:buNone/>
              <a:defRPr sz="2079"/>
            </a:lvl9pPr>
          </a:lstStyle>
          <a:p>
            <a:r>
              <a:rPr lang="en-US" dirty="0"/>
              <a:t>Click to edit Master title style</a:t>
            </a:r>
          </a:p>
        </p:txBody>
      </p:sp>
    </p:spTree>
    <p:extLst>
      <p:ext uri="{BB962C8B-B14F-4D97-AF65-F5344CB8AC3E}">
        <p14:creationId xmlns:p14="http://schemas.microsoft.com/office/powerpoint/2010/main" val="2130784387"/>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383493277"/>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17201" y="1231615"/>
            <a:ext cx="9703492" cy="639354"/>
          </a:xfrm>
        </p:spPr>
        <p:txBody>
          <a:bodyPr>
            <a:noAutofit/>
          </a:bodyPr>
          <a:lstStyle>
            <a:lvl1pPr>
              <a:defRPr sz="4799"/>
            </a:lvl1pPr>
          </a:lstStyle>
          <a:p>
            <a:r>
              <a:rPr lang="en-US" altLang="zh-CN" dirty="0"/>
              <a:t>Contents</a:t>
            </a:r>
            <a:endParaRPr lang="zh-CN" altLang="en-US" dirty="0"/>
          </a:p>
        </p:txBody>
      </p:sp>
      <p:sp>
        <p:nvSpPr>
          <p:cNvPr id="3" name="内容占位符 2"/>
          <p:cNvSpPr>
            <a:spLocks noGrp="1"/>
          </p:cNvSpPr>
          <p:nvPr>
            <p:ph idx="1" hasCustomPrompt="1"/>
          </p:nvPr>
        </p:nvSpPr>
        <p:spPr>
          <a:xfrm>
            <a:off x="1417253" y="2083433"/>
            <a:ext cx="9362259" cy="3793272"/>
          </a:xfrm>
        </p:spPr>
        <p:txBody>
          <a:bodyPr/>
          <a:lstStyle>
            <a:lvl1pPr>
              <a:defRPr>
                <a:solidFill>
                  <a:schemeClr val="bg1">
                    <a:lumMod val="95000"/>
                  </a:schemeClr>
                </a:solidFill>
              </a:defRPr>
            </a:lvl1pPr>
          </a:lstStyle>
          <a:p>
            <a:pPr lvl="0"/>
            <a:r>
              <a:rPr lang="en-US" altLang="zh-CN" dirty="0"/>
              <a:t>Click to edit Master text styles</a:t>
            </a:r>
            <a:endParaRPr lang="zh-CN" altLang="en-US" dirty="0"/>
          </a:p>
        </p:txBody>
      </p:sp>
    </p:spTree>
    <p:extLst>
      <p:ext uri="{BB962C8B-B14F-4D97-AF65-F5344CB8AC3E}">
        <p14:creationId xmlns:p14="http://schemas.microsoft.com/office/powerpoint/2010/main" val="27956947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xfrm>
            <a:off x="838527" y="6356350"/>
            <a:ext cx="2744271" cy="365125"/>
          </a:xfrm>
          <a:prstGeom prst="rect">
            <a:avLst/>
          </a:prstGeom>
          <a:ln/>
        </p:spPr>
        <p:txBody>
          <a:bodyPr/>
          <a:lstStyle>
            <a:lvl1pPr>
              <a:defRPr/>
            </a:lvl1pPr>
          </a:lstStyle>
          <a:p>
            <a:pPr>
              <a:defRPr/>
            </a:pPr>
            <a:fld id="{49078D20-D078-4DB7-92C6-2D7E83AABFCB}" type="datetime1">
              <a:rPr lang="zh-CN" altLang="en-US" smtClean="0">
                <a:solidFill>
                  <a:srgbClr val="1D1D1A"/>
                </a:solidFill>
              </a:rPr>
              <a:pPr>
                <a:defRPr/>
              </a:pPr>
              <a:t>2022/12/26</a:t>
            </a:fld>
            <a:endParaRPr lang="zh-CN" altLang="en-US">
              <a:solidFill>
                <a:srgbClr val="1D1D1A"/>
              </a:solidFill>
            </a:endParaRPr>
          </a:p>
        </p:txBody>
      </p:sp>
      <p:sp>
        <p:nvSpPr>
          <p:cNvPr id="3" name="页脚占位符 4"/>
          <p:cNvSpPr>
            <a:spLocks noGrp="1" noChangeArrowheads="1"/>
          </p:cNvSpPr>
          <p:nvPr>
            <p:ph type="ftr" sz="quarter" idx="11"/>
          </p:nvPr>
        </p:nvSpPr>
        <p:spPr>
          <a:xfrm>
            <a:off x="4040178" y="6356350"/>
            <a:ext cx="4116408" cy="365125"/>
          </a:xfrm>
          <a:prstGeom prst="rect">
            <a:avLst/>
          </a:prstGeom>
          <a:ln/>
        </p:spPr>
        <p:txBody>
          <a:bodyPr/>
          <a:lstStyle>
            <a:lvl1pPr>
              <a:defRPr/>
            </a:lvl1pPr>
          </a:lstStyle>
          <a:p>
            <a:pPr>
              <a:defRPr/>
            </a:pPr>
            <a:endParaRPr lang="zh-CN" altLang="en-US">
              <a:solidFill>
                <a:srgbClr val="1D1D1A"/>
              </a:solidFill>
            </a:endParaRPr>
          </a:p>
        </p:txBody>
      </p:sp>
      <p:sp>
        <p:nvSpPr>
          <p:cNvPr id="4" name="灯片编号占位符 5"/>
          <p:cNvSpPr>
            <a:spLocks noGrp="1" noChangeArrowheads="1"/>
          </p:cNvSpPr>
          <p:nvPr>
            <p:ph type="sldNum" sz="quarter" idx="12"/>
          </p:nvPr>
        </p:nvSpPr>
        <p:spPr>
          <a:xfrm>
            <a:off x="57720" y="6356350"/>
            <a:ext cx="646855" cy="365125"/>
          </a:xfrm>
          <a:prstGeom prst="rect">
            <a:avLst/>
          </a:prstGeom>
          <a:ln/>
        </p:spPr>
        <p:txBody>
          <a:bodyPr/>
          <a:lstStyle>
            <a:lvl1pPr>
              <a:defRPr sz="2000">
                <a:solidFill>
                  <a:schemeClr val="bg1"/>
                </a:solidFill>
                <a:latin typeface="Akkurat Pro" panose="020B0504020101020102" pitchFamily="34" charset="0"/>
              </a:defRPr>
            </a:lvl1pPr>
          </a:lstStyle>
          <a:p>
            <a:pPr>
              <a:defRPr/>
            </a:pPr>
            <a:fld id="{7CE44F9B-8E51-42E8-AA3E-D236FFE9F13F}" type="slidenum">
              <a:rPr lang="zh-CN" altLang="en-US" smtClean="0">
                <a:solidFill>
                  <a:srgbClr val="FFFFFF"/>
                </a:solidFill>
              </a:rPr>
              <a:pPr>
                <a:defRPr/>
              </a:pPr>
              <a:t>‹#›</a:t>
            </a:fld>
            <a:endParaRPr lang="zh-CN" altLang="en-US">
              <a:solidFill>
                <a:srgbClr val="FFFFFF"/>
              </a:solidFill>
            </a:endParaRPr>
          </a:p>
        </p:txBody>
      </p:sp>
    </p:spTree>
    <p:extLst>
      <p:ext uri="{BB962C8B-B14F-4D97-AF65-F5344CB8AC3E}">
        <p14:creationId xmlns:p14="http://schemas.microsoft.com/office/powerpoint/2010/main" val="21937560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9011" y="170351"/>
            <a:ext cx="11235232" cy="935887"/>
          </a:xfrm>
          <a:prstGeom prst="rect">
            <a:avLst/>
          </a:prstGeom>
        </p:spPr>
        <p:txBody>
          <a:bodyPr>
            <a:noAutofit/>
          </a:bodyPr>
          <a:lstStyle>
            <a:lvl1pPr marL="0" marR="0" indent="0" algn="l" defTabSz="1179356" rtl="0" eaLnBrk="1" fontAlgn="auto" latinLnBrk="0" hangingPunct="1">
              <a:lnSpc>
                <a:spcPct val="100000"/>
              </a:lnSpc>
              <a:spcBef>
                <a:spcPct val="0"/>
              </a:spcBef>
              <a:spcAft>
                <a:spcPts val="0"/>
              </a:spcAft>
              <a:buClrTx/>
              <a:buSzTx/>
              <a:buFontTx/>
              <a:buNone/>
              <a:tabLst/>
              <a:defRPr sz="3095"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34235465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582690" y="643426"/>
            <a:ext cx="11346556" cy="840543"/>
          </a:xfrm>
          <a:prstGeom prst="rect">
            <a:avLst/>
          </a:prstGeo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3199" baseline="0">
                <a:solidFill>
                  <a:schemeClr val="bg1"/>
                </a:solidFill>
                <a:latin typeface="+mn-ea"/>
                <a:ea typeface="+mn-ea"/>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zh-CN" altLang="en-US" dirty="0"/>
              <a:t>微软雅黑 </a:t>
            </a:r>
            <a:r>
              <a:rPr lang="en-US" altLang="zh-CN" dirty="0"/>
              <a:t>32pt </a:t>
            </a:r>
            <a:r>
              <a:rPr lang="zh-CN" altLang="en-US" dirty="0"/>
              <a:t>，左对齐，只放一行</a:t>
            </a:r>
          </a:p>
        </p:txBody>
      </p:sp>
    </p:spTree>
    <p:extLst>
      <p:ext uri="{BB962C8B-B14F-4D97-AF65-F5344CB8AC3E}">
        <p14:creationId xmlns:p14="http://schemas.microsoft.com/office/powerpoint/2010/main" val="766361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640862" y="644690"/>
            <a:ext cx="9994617" cy="1200000"/>
          </a:xfrm>
          <a:prstGeom prst="rect">
            <a:avLst/>
          </a:prstGeom>
        </p:spPr>
        <p:txBody>
          <a:bodyPr>
            <a:normAutofit/>
          </a:bodyPr>
          <a:lstStyle>
            <a:lvl1pPr marL="0" marR="0" indent="0" algn="l" defTabSz="773821" rtl="0" eaLnBrk="1" fontAlgn="auto" latinLnBrk="0" hangingPunct="1">
              <a:lnSpc>
                <a:spcPct val="100000"/>
              </a:lnSpc>
              <a:spcBef>
                <a:spcPct val="0"/>
              </a:spcBef>
              <a:spcAft>
                <a:spcPts val="0"/>
              </a:spcAft>
              <a:buClrTx/>
              <a:buSzTx/>
              <a:buFontTx/>
              <a:buNone/>
              <a:tabLst/>
              <a:defRPr sz="2728" b="1">
                <a:solidFill>
                  <a:schemeClr val="bg1"/>
                </a:solidFill>
                <a:latin typeface="+mj-lt"/>
              </a:defRPr>
            </a:lvl1pPr>
          </a:lstStyle>
          <a:p>
            <a:r>
              <a:rPr lang="en-US" altLang="zh-CN" dirty="0"/>
              <a:t>Contents :</a:t>
            </a:r>
          </a:p>
        </p:txBody>
      </p:sp>
      <p:sp>
        <p:nvSpPr>
          <p:cNvPr id="5" name="副标题 2"/>
          <p:cNvSpPr>
            <a:spLocks noGrp="1"/>
          </p:cNvSpPr>
          <p:nvPr>
            <p:ph type="subTitle" idx="1" hasCustomPrompt="1"/>
          </p:nvPr>
        </p:nvSpPr>
        <p:spPr>
          <a:xfrm>
            <a:off x="640862" y="2116677"/>
            <a:ext cx="9994617" cy="4096643"/>
          </a:xfrm>
          <a:prstGeom prst="rect">
            <a:avLst/>
          </a:prstGeom>
        </p:spPr>
        <p:txBody>
          <a:bodyPr>
            <a:normAutofit/>
          </a:bodyPr>
          <a:lstStyle>
            <a:lvl1pPr marL="0" marR="0" indent="0" algn="l" defTabSz="773821" rtl="0" eaLnBrk="1" fontAlgn="auto" latinLnBrk="0" hangingPunct="1">
              <a:lnSpc>
                <a:spcPct val="100000"/>
              </a:lnSpc>
              <a:spcBef>
                <a:spcPct val="20000"/>
              </a:spcBef>
              <a:spcAft>
                <a:spcPts val="0"/>
              </a:spcAft>
              <a:buClrTx/>
              <a:buSzTx/>
              <a:buFont typeface="Arial" pitchFamily="34" charset="0"/>
              <a:buNone/>
              <a:tabLst/>
              <a:defRPr sz="2539" baseline="0">
                <a:solidFill>
                  <a:schemeClr val="bg1"/>
                </a:solidFill>
              </a:defRPr>
            </a:lvl1pPr>
            <a:lvl2pPr marL="386912" indent="0" algn="ctr">
              <a:buNone/>
              <a:defRPr>
                <a:solidFill>
                  <a:schemeClr val="tx1">
                    <a:tint val="75000"/>
                  </a:schemeClr>
                </a:solidFill>
              </a:defRPr>
            </a:lvl2pPr>
            <a:lvl3pPr marL="773821" indent="0" algn="ctr">
              <a:buNone/>
              <a:defRPr>
                <a:solidFill>
                  <a:schemeClr val="tx1">
                    <a:tint val="75000"/>
                  </a:schemeClr>
                </a:solidFill>
              </a:defRPr>
            </a:lvl3pPr>
            <a:lvl4pPr marL="1160731" indent="0" algn="ctr">
              <a:buNone/>
              <a:defRPr>
                <a:solidFill>
                  <a:schemeClr val="tx1">
                    <a:tint val="75000"/>
                  </a:schemeClr>
                </a:solidFill>
              </a:defRPr>
            </a:lvl4pPr>
            <a:lvl5pPr marL="1547643" indent="0" algn="ctr">
              <a:buNone/>
              <a:defRPr>
                <a:solidFill>
                  <a:schemeClr val="tx1">
                    <a:tint val="75000"/>
                  </a:schemeClr>
                </a:solidFill>
              </a:defRPr>
            </a:lvl5pPr>
            <a:lvl6pPr marL="1934555" indent="0" algn="ctr">
              <a:buNone/>
              <a:defRPr>
                <a:solidFill>
                  <a:schemeClr val="tx1">
                    <a:tint val="75000"/>
                  </a:schemeClr>
                </a:solidFill>
              </a:defRPr>
            </a:lvl6pPr>
            <a:lvl7pPr marL="2321465" indent="0" algn="ctr">
              <a:buNone/>
              <a:defRPr>
                <a:solidFill>
                  <a:schemeClr val="tx1">
                    <a:tint val="75000"/>
                  </a:schemeClr>
                </a:solidFill>
              </a:defRPr>
            </a:lvl7pPr>
            <a:lvl8pPr marL="2708376" indent="0" algn="ctr">
              <a:buNone/>
              <a:defRPr>
                <a:solidFill>
                  <a:schemeClr val="tx1">
                    <a:tint val="75000"/>
                  </a:schemeClr>
                </a:solidFill>
              </a:defRPr>
            </a:lvl8pPr>
            <a:lvl9pPr marL="3095289" indent="0" algn="ctr">
              <a:buNone/>
              <a:defRPr>
                <a:solidFill>
                  <a:schemeClr val="tx1">
                    <a:tint val="75000"/>
                  </a:schemeClr>
                </a:solidFill>
              </a:defRPr>
            </a:lvl9pPr>
          </a:lstStyle>
          <a:p>
            <a:r>
              <a:rPr lang="en-US" altLang="zh-CN" dirty="0"/>
              <a:t>Headline in Arial 36-40 point</a:t>
            </a:r>
            <a:endParaRPr lang="zh-CN" altLang="en-US" dirty="0"/>
          </a:p>
        </p:txBody>
      </p:sp>
    </p:spTree>
    <p:extLst>
      <p:ext uri="{BB962C8B-B14F-4D97-AF65-F5344CB8AC3E}">
        <p14:creationId xmlns:p14="http://schemas.microsoft.com/office/powerpoint/2010/main" val="23262601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914520" y="2129932"/>
            <a:ext cx="10367725" cy="1471272"/>
          </a:xfrm>
        </p:spPr>
        <p:txBody>
          <a:bodyPr>
            <a:normAutofit/>
          </a:bodyPr>
          <a:lstStyle>
            <a:lvl1pPr algn="ctr">
              <a:defRPr sz="3999">
                <a:latin typeface="微软雅黑" pitchFamily="34" charset="-122"/>
                <a:ea typeface="微软雅黑" pitchFamily="34" charset="-122"/>
              </a:defRPr>
            </a:lvl1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30640614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E707C5-85BB-484C-B9AA-DFCA468F472A}"/>
              </a:ext>
            </a:extLst>
          </p:cNvPr>
          <p:cNvSpPr>
            <a:spLocks noGrp="1"/>
          </p:cNvSpPr>
          <p:nvPr>
            <p:ph type="ctrTitle"/>
          </p:nvPr>
        </p:nvSpPr>
        <p:spPr>
          <a:xfrm>
            <a:off x="1524596" y="1122363"/>
            <a:ext cx="9147572"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A97BB1B-EF31-4469-98C6-45FEDC74B576}"/>
              </a:ext>
            </a:extLst>
          </p:cNvPr>
          <p:cNvSpPr>
            <a:spLocks noGrp="1"/>
          </p:cNvSpPr>
          <p:nvPr>
            <p:ph type="subTitle" idx="1"/>
          </p:nvPr>
        </p:nvSpPr>
        <p:spPr>
          <a:xfrm>
            <a:off x="1524596" y="3602038"/>
            <a:ext cx="9147572"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5164D15-8251-427C-B883-6B2C08EA3679}"/>
              </a:ext>
            </a:extLst>
          </p:cNvPr>
          <p:cNvSpPr>
            <a:spLocks noGrp="1"/>
          </p:cNvSpPr>
          <p:nvPr>
            <p:ph type="dt" sz="half" idx="10"/>
          </p:nvPr>
        </p:nvSpPr>
        <p:spPr>
          <a:xfrm>
            <a:off x="838527" y="6356351"/>
            <a:ext cx="2744272" cy="365125"/>
          </a:xfrm>
          <a:prstGeom prst="rect">
            <a:avLst/>
          </a:prstGeom>
        </p:spPr>
        <p:txBody>
          <a:bodyPr/>
          <a:lstStyle/>
          <a:p>
            <a:fld id="{BCBB8AF1-DBEC-4264-A02F-DE80BEEB484A}" type="datetimeFigureOut">
              <a:rPr lang="zh-CN" altLang="en-US" smtClean="0">
                <a:solidFill>
                  <a:srgbClr val="1D1D1A"/>
                </a:solidFill>
              </a:rPr>
              <a:pPr/>
              <a:t>2022/12/26</a:t>
            </a:fld>
            <a:endParaRPr lang="zh-CN" altLang="en-US">
              <a:solidFill>
                <a:srgbClr val="1D1D1A"/>
              </a:solidFill>
            </a:endParaRPr>
          </a:p>
        </p:txBody>
      </p:sp>
      <p:sp>
        <p:nvSpPr>
          <p:cNvPr id="5" name="页脚占位符 4">
            <a:extLst>
              <a:ext uri="{FF2B5EF4-FFF2-40B4-BE49-F238E27FC236}">
                <a16:creationId xmlns:a16="http://schemas.microsoft.com/office/drawing/2014/main" id="{E9FA5E26-F43F-489E-A04F-F897A510A5C0}"/>
              </a:ext>
            </a:extLst>
          </p:cNvPr>
          <p:cNvSpPr>
            <a:spLocks noGrp="1"/>
          </p:cNvSpPr>
          <p:nvPr>
            <p:ph type="ftr" sz="quarter" idx="11"/>
          </p:nvPr>
        </p:nvSpPr>
        <p:spPr>
          <a:xfrm>
            <a:off x="4040178" y="6356351"/>
            <a:ext cx="4116408" cy="365125"/>
          </a:xfrm>
          <a:prstGeom prst="rect">
            <a:avLst/>
          </a:prstGeom>
        </p:spPr>
        <p:txBody>
          <a:bodyPr/>
          <a:lstStyle/>
          <a:p>
            <a:endParaRPr lang="zh-CN" altLang="en-US">
              <a:solidFill>
                <a:srgbClr val="1D1D1A"/>
              </a:solidFill>
            </a:endParaRPr>
          </a:p>
        </p:txBody>
      </p:sp>
      <p:sp>
        <p:nvSpPr>
          <p:cNvPr id="6" name="灯片编号占位符 5">
            <a:extLst>
              <a:ext uri="{FF2B5EF4-FFF2-40B4-BE49-F238E27FC236}">
                <a16:creationId xmlns:a16="http://schemas.microsoft.com/office/drawing/2014/main" id="{0554E2D2-CA4B-41E8-BDD1-913FDFA332EB}"/>
              </a:ext>
            </a:extLst>
          </p:cNvPr>
          <p:cNvSpPr>
            <a:spLocks noGrp="1"/>
          </p:cNvSpPr>
          <p:nvPr>
            <p:ph type="sldNum" sz="quarter" idx="12"/>
          </p:nvPr>
        </p:nvSpPr>
        <p:spPr>
          <a:xfrm>
            <a:off x="8613964" y="6356351"/>
            <a:ext cx="2744272" cy="365125"/>
          </a:xfrm>
          <a:prstGeom prst="rect">
            <a:avLst/>
          </a:prstGeom>
        </p:spPr>
        <p:txBody>
          <a:bodyPr/>
          <a:lstStyle/>
          <a:p>
            <a:fld id="{09C589A1-CCE4-4676-818B-386EDF7EA6FC}" type="slidenum">
              <a:rPr lang="zh-CN" altLang="en-US" smtClean="0">
                <a:solidFill>
                  <a:srgbClr val="1D1D1A"/>
                </a:solidFill>
              </a:rPr>
              <a:pPr/>
              <a:t>‹#›</a:t>
            </a:fld>
            <a:endParaRPr lang="zh-CN" altLang="en-US">
              <a:solidFill>
                <a:srgbClr val="1D1D1A"/>
              </a:solidFill>
            </a:endParaRPr>
          </a:p>
        </p:txBody>
      </p:sp>
    </p:spTree>
    <p:extLst>
      <p:ext uri="{BB962C8B-B14F-4D97-AF65-F5344CB8AC3E}">
        <p14:creationId xmlns:p14="http://schemas.microsoft.com/office/powerpoint/2010/main" val="3928141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596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914520" y="2129932"/>
            <a:ext cx="10367725" cy="1471272"/>
          </a:xfrm>
        </p:spPr>
        <p:txBody>
          <a:bodyPr>
            <a:normAutofit/>
          </a:bodyPr>
          <a:lstStyle>
            <a:lvl1pPr algn="ctr">
              <a:defRPr sz="3999">
                <a:latin typeface="微软雅黑" pitchFamily="34" charset="-122"/>
                <a:ea typeface="微软雅黑" pitchFamily="34" charset="-122"/>
              </a:defRPr>
            </a:lvl1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26454354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17201" y="1231615"/>
            <a:ext cx="9703492" cy="639354"/>
          </a:xfrm>
        </p:spPr>
        <p:txBody>
          <a:bodyPr>
            <a:noAutofit/>
          </a:bodyPr>
          <a:lstStyle>
            <a:lvl1pPr>
              <a:defRPr sz="4799"/>
            </a:lvl1pPr>
          </a:lstStyle>
          <a:p>
            <a:r>
              <a:rPr lang="en-US" altLang="zh-CN" dirty="0"/>
              <a:t>Contents</a:t>
            </a:r>
            <a:endParaRPr lang="zh-CN" altLang="en-US" dirty="0"/>
          </a:p>
        </p:txBody>
      </p:sp>
      <p:sp>
        <p:nvSpPr>
          <p:cNvPr id="3" name="内容占位符 2"/>
          <p:cNvSpPr>
            <a:spLocks noGrp="1"/>
          </p:cNvSpPr>
          <p:nvPr>
            <p:ph idx="1" hasCustomPrompt="1"/>
          </p:nvPr>
        </p:nvSpPr>
        <p:spPr>
          <a:xfrm>
            <a:off x="1417253" y="2083433"/>
            <a:ext cx="9362259" cy="3793272"/>
          </a:xfrm>
        </p:spPr>
        <p:txBody>
          <a:bodyPr/>
          <a:lstStyle>
            <a:lvl1pPr>
              <a:defRPr>
                <a:solidFill>
                  <a:schemeClr val="bg1">
                    <a:lumMod val="95000"/>
                  </a:schemeClr>
                </a:solidFill>
              </a:defRPr>
            </a:lvl1pPr>
          </a:lstStyle>
          <a:p>
            <a:pPr lvl="0"/>
            <a:r>
              <a:rPr lang="en-US" altLang="zh-CN" dirty="0"/>
              <a:t>Click to edit Master text styles</a:t>
            </a:r>
            <a:endParaRPr lang="zh-CN" altLang="en-US" dirty="0"/>
          </a:p>
        </p:txBody>
      </p:sp>
    </p:spTree>
    <p:extLst>
      <p:ext uri="{BB962C8B-B14F-4D97-AF65-F5344CB8AC3E}">
        <p14:creationId xmlns:p14="http://schemas.microsoft.com/office/powerpoint/2010/main" val="20997094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_节标题">
    <p:bg>
      <p:bgRef idx="1001">
        <a:schemeClr val="bg1"/>
      </p:bgRef>
    </p:bg>
    <p:spTree>
      <p:nvGrpSpPr>
        <p:cNvPr id="1" name=""/>
        <p:cNvGrpSpPr/>
        <p:nvPr/>
      </p:nvGrpSpPr>
      <p:grpSpPr>
        <a:xfrm>
          <a:off x="0" y="0"/>
          <a:ext cx="0" cy="0"/>
          <a:chOff x="0" y="0"/>
          <a:chExt cx="0" cy="0"/>
        </a:xfrm>
      </p:grpSpPr>
      <p:sp>
        <p:nvSpPr>
          <p:cNvPr id="2" name="标题 2"/>
          <p:cNvSpPr>
            <a:spLocks noGrp="1"/>
          </p:cNvSpPr>
          <p:nvPr>
            <p:ph type="title" hasCustomPrompt="1"/>
          </p:nvPr>
        </p:nvSpPr>
        <p:spPr>
          <a:xfrm>
            <a:off x="609839" y="339809"/>
            <a:ext cx="10977087" cy="586664"/>
          </a:xfrm>
          <a:prstGeom prst="rect">
            <a:avLst/>
          </a:prstGeom>
        </p:spPr>
        <p:txBody>
          <a:bodyPr>
            <a:noAutofit/>
          </a:bodyPr>
          <a:lstStyle>
            <a:lvl1pPr algn="l">
              <a:defRPr sz="2799" b="0" baseline="0">
                <a:solidFill>
                  <a:schemeClr val="bg1"/>
                </a:solidFill>
                <a:latin typeface="+mn-lt"/>
              </a:defRPr>
            </a:lvl1pPr>
          </a:lstStyle>
          <a:p>
            <a:r>
              <a:rPr lang="en-US" altLang="zh-CN" dirty="0"/>
              <a:t>Headline in Arial bold 32 Point</a:t>
            </a:r>
            <a:endParaRPr lang="zh-CN" altLang="en-US" dirty="0"/>
          </a:p>
        </p:txBody>
      </p:sp>
    </p:spTree>
    <p:extLst>
      <p:ext uri="{BB962C8B-B14F-4D97-AF65-F5344CB8AC3E}">
        <p14:creationId xmlns:p14="http://schemas.microsoft.com/office/powerpoint/2010/main" val="1616869738"/>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2" y="1512877"/>
            <a:ext cx="10733557" cy="4690459"/>
          </a:xfrm>
          <a:prstGeom prst="rect">
            <a:avLst/>
          </a:prstGeom>
        </p:spPr>
        <p:txBody>
          <a:bodyPr lIns="0" tIns="0" rIns="0" bIns="0"/>
          <a:lstStyle>
            <a:lvl1pPr marL="179318" marR="0" indent="-168209" algn="l" defTabSz="118733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15"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326" marR="0" indent="-285638" algn="l" defTabSz="1187333" rtl="0" eaLnBrk="1" fontAlgn="auto" latinLnBrk="0" hangingPunct="1">
              <a:lnSpc>
                <a:spcPct val="100000"/>
              </a:lnSpc>
              <a:spcBef>
                <a:spcPts val="0"/>
              </a:spcBef>
              <a:spcAft>
                <a:spcPts val="600"/>
              </a:spcAft>
              <a:buClr>
                <a:schemeClr val="tx1"/>
              </a:buClr>
              <a:buSzTx/>
              <a:buFont typeface=".AppleSystemUIFont"/>
              <a:buChar char="&gt;"/>
              <a:tabLst>
                <a:tab pos="1207615" algn="ctr"/>
              </a:tabLst>
              <a:defRPr sz="1600" baseline="0">
                <a:latin typeface="+mn-lt"/>
                <a:ea typeface="Microsoft YaHei" panose="020B0503020204020204" pitchFamily="34" charset="-122"/>
              </a:defRPr>
            </a:lvl2pPr>
            <a:lvl3pPr marL="1098145" marR="0" indent="-168209" algn="l" defTabSz="1187333" rtl="0" eaLnBrk="1" fontAlgn="auto" latinLnBrk="0" hangingPunct="1">
              <a:lnSpc>
                <a:spcPct val="100000"/>
              </a:lnSpc>
              <a:spcBef>
                <a:spcPts val="0"/>
              </a:spcBef>
              <a:spcAft>
                <a:spcPts val="600"/>
              </a:spcAft>
              <a:buClr>
                <a:schemeClr val="tx1"/>
              </a:buClr>
              <a:buSzTx/>
              <a:buFont typeface=".AppleSystemUIFont"/>
              <a:buChar char="-"/>
              <a:tabLst>
                <a:tab pos="1207615" algn="ctr"/>
              </a:tabLst>
              <a:defRPr sz="1299" baseline="0">
                <a:latin typeface="+mn-lt"/>
                <a:ea typeface="Microsoft YaHei" panose="020B0503020204020204" pitchFamily="34" charset="-122"/>
              </a:defRPr>
            </a:lvl3pPr>
            <a:lvl4pPr marL="525644" indent="-171092">
              <a:buFont typeface="Arial" panose="020B0604020202020204" pitchFamily="34" charset="0"/>
              <a:buChar char="•"/>
              <a:tabLst>
                <a:tab pos="1207947" algn="ctr"/>
              </a:tabLst>
              <a:defRPr sz="1299" baseline="0"/>
            </a:lvl4pPr>
            <a:lvl5pPr marL="525644" indent="-171092">
              <a:buFont typeface="Arial" panose="020B0604020202020204" pitchFamily="34" charset="0"/>
              <a:buChar char="•"/>
              <a:tabLst>
                <a:tab pos="1207947" algn="ctr"/>
              </a:tabLst>
              <a:defRPr sz="1299" baseline="0"/>
            </a:lvl5pPr>
          </a:lstStyle>
          <a:p>
            <a:pPr lvl="0"/>
            <a:r>
              <a:rPr lang="en-US" dirty="0"/>
              <a:t>Click to edit Master text style</a:t>
            </a:r>
          </a:p>
          <a:p>
            <a:pPr marL="328897" marR="0" lvl="1"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r>
              <a:rPr lang="en-US" dirty="0"/>
              <a:t>Click to edit Master text style</a:t>
            </a:r>
          </a:p>
          <a:p>
            <a:pPr marL="1098145" marR="0" lvl="2"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r>
              <a:rPr lang="en-US" dirty="0"/>
              <a:t>Click to edit Master text style</a:t>
            </a:r>
          </a:p>
          <a:p>
            <a:pPr marL="1098145" marR="0" lvl="2" indent="-168209" algn="l" defTabSz="118733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15"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1"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668" indent="0" algn="ctr">
              <a:buNone/>
              <a:defRPr sz="2597"/>
            </a:lvl2pPr>
            <a:lvl3pPr marL="1187333" indent="0" algn="ctr">
              <a:buNone/>
              <a:defRPr sz="2337"/>
            </a:lvl3pPr>
            <a:lvl4pPr marL="1781001" indent="0" algn="ctr">
              <a:buNone/>
              <a:defRPr sz="2079"/>
            </a:lvl4pPr>
            <a:lvl5pPr marL="2374667" indent="0" algn="ctr">
              <a:buNone/>
              <a:defRPr sz="2079"/>
            </a:lvl5pPr>
            <a:lvl6pPr marL="2968334" indent="0" algn="ctr">
              <a:buNone/>
              <a:defRPr sz="2079"/>
            </a:lvl6pPr>
            <a:lvl7pPr marL="3562000" indent="0" algn="ctr">
              <a:buNone/>
              <a:defRPr sz="2079"/>
            </a:lvl7pPr>
            <a:lvl8pPr marL="4155668" indent="0" algn="ctr">
              <a:buNone/>
              <a:defRPr sz="2079"/>
            </a:lvl8pPr>
            <a:lvl9pPr marL="4749335" indent="0" algn="ctr">
              <a:buNone/>
              <a:defRPr sz="2079"/>
            </a:lvl9pPr>
          </a:lstStyle>
          <a:p>
            <a:r>
              <a:rPr lang="en-US" dirty="0"/>
              <a:t>Click to edit Master title style</a:t>
            </a:r>
          </a:p>
        </p:txBody>
      </p:sp>
    </p:spTree>
    <p:extLst>
      <p:ext uri="{BB962C8B-B14F-4D97-AF65-F5344CB8AC3E}">
        <p14:creationId xmlns:p14="http://schemas.microsoft.com/office/powerpoint/2010/main" val="1543412404"/>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020883912"/>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217201" y="1231615"/>
            <a:ext cx="9703492" cy="639354"/>
          </a:xfrm>
        </p:spPr>
        <p:txBody>
          <a:bodyPr>
            <a:noAutofit/>
          </a:bodyPr>
          <a:lstStyle>
            <a:lvl1pPr>
              <a:defRPr sz="4799"/>
            </a:lvl1pPr>
          </a:lstStyle>
          <a:p>
            <a:r>
              <a:rPr lang="en-US" altLang="zh-CN" dirty="0"/>
              <a:t>Contents</a:t>
            </a:r>
            <a:endParaRPr lang="zh-CN" altLang="en-US" dirty="0"/>
          </a:p>
        </p:txBody>
      </p:sp>
      <p:sp>
        <p:nvSpPr>
          <p:cNvPr id="3" name="内容占位符 2"/>
          <p:cNvSpPr>
            <a:spLocks noGrp="1"/>
          </p:cNvSpPr>
          <p:nvPr>
            <p:ph idx="1" hasCustomPrompt="1"/>
          </p:nvPr>
        </p:nvSpPr>
        <p:spPr>
          <a:xfrm>
            <a:off x="1417253" y="2083433"/>
            <a:ext cx="9362259" cy="3793272"/>
          </a:xfrm>
        </p:spPr>
        <p:txBody>
          <a:bodyPr/>
          <a:lstStyle>
            <a:lvl1pPr>
              <a:defRPr>
                <a:solidFill>
                  <a:schemeClr val="bg1">
                    <a:lumMod val="95000"/>
                  </a:schemeClr>
                </a:solidFill>
              </a:defRPr>
            </a:lvl1pPr>
          </a:lstStyle>
          <a:p>
            <a:pPr lvl="0"/>
            <a:r>
              <a:rPr lang="en-US" altLang="zh-CN" dirty="0"/>
              <a:t>Click to edit Master text styles</a:t>
            </a:r>
            <a:endParaRPr lang="zh-CN" altLang="en-US" dirty="0"/>
          </a:p>
        </p:txBody>
      </p:sp>
    </p:spTree>
    <p:extLst>
      <p:ext uri="{BB962C8B-B14F-4D97-AF65-F5344CB8AC3E}">
        <p14:creationId xmlns:p14="http://schemas.microsoft.com/office/powerpoint/2010/main" val="6415777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xfrm>
            <a:off x="838527" y="6356350"/>
            <a:ext cx="2744271" cy="365125"/>
          </a:xfrm>
          <a:prstGeom prst="rect">
            <a:avLst/>
          </a:prstGeom>
          <a:ln/>
        </p:spPr>
        <p:txBody>
          <a:bodyPr/>
          <a:lstStyle>
            <a:lvl1pPr>
              <a:defRPr/>
            </a:lvl1pPr>
          </a:lstStyle>
          <a:p>
            <a:pPr>
              <a:defRPr/>
            </a:pPr>
            <a:fld id="{49078D20-D078-4DB7-92C6-2D7E83AABFCB}" type="datetime1">
              <a:rPr lang="zh-CN" altLang="en-US" smtClean="0">
                <a:solidFill>
                  <a:srgbClr val="1D1D1A"/>
                </a:solidFill>
              </a:rPr>
              <a:pPr>
                <a:defRPr/>
              </a:pPr>
              <a:t>2022/12/26</a:t>
            </a:fld>
            <a:endParaRPr lang="zh-CN" altLang="en-US">
              <a:solidFill>
                <a:srgbClr val="1D1D1A"/>
              </a:solidFill>
            </a:endParaRPr>
          </a:p>
        </p:txBody>
      </p:sp>
      <p:sp>
        <p:nvSpPr>
          <p:cNvPr id="3" name="页脚占位符 4"/>
          <p:cNvSpPr>
            <a:spLocks noGrp="1" noChangeArrowheads="1"/>
          </p:cNvSpPr>
          <p:nvPr>
            <p:ph type="ftr" sz="quarter" idx="11"/>
          </p:nvPr>
        </p:nvSpPr>
        <p:spPr>
          <a:xfrm>
            <a:off x="4040178" y="6356350"/>
            <a:ext cx="4116408" cy="365125"/>
          </a:xfrm>
          <a:prstGeom prst="rect">
            <a:avLst/>
          </a:prstGeom>
          <a:ln/>
        </p:spPr>
        <p:txBody>
          <a:bodyPr/>
          <a:lstStyle>
            <a:lvl1pPr>
              <a:defRPr/>
            </a:lvl1pPr>
          </a:lstStyle>
          <a:p>
            <a:pPr>
              <a:defRPr/>
            </a:pPr>
            <a:endParaRPr lang="zh-CN" altLang="en-US">
              <a:solidFill>
                <a:srgbClr val="1D1D1A"/>
              </a:solidFill>
            </a:endParaRPr>
          </a:p>
        </p:txBody>
      </p:sp>
      <p:sp>
        <p:nvSpPr>
          <p:cNvPr id="4" name="灯片编号占位符 5"/>
          <p:cNvSpPr>
            <a:spLocks noGrp="1" noChangeArrowheads="1"/>
          </p:cNvSpPr>
          <p:nvPr>
            <p:ph type="sldNum" sz="quarter" idx="12"/>
          </p:nvPr>
        </p:nvSpPr>
        <p:spPr>
          <a:xfrm>
            <a:off x="57720" y="6356350"/>
            <a:ext cx="646855" cy="365125"/>
          </a:xfrm>
          <a:prstGeom prst="rect">
            <a:avLst/>
          </a:prstGeom>
          <a:ln/>
        </p:spPr>
        <p:txBody>
          <a:bodyPr/>
          <a:lstStyle>
            <a:lvl1pPr>
              <a:defRPr sz="2000">
                <a:solidFill>
                  <a:schemeClr val="bg1"/>
                </a:solidFill>
                <a:latin typeface="Akkurat Pro" panose="020B0504020101020102" pitchFamily="34" charset="0"/>
              </a:defRPr>
            </a:lvl1pPr>
          </a:lstStyle>
          <a:p>
            <a:pPr>
              <a:defRPr/>
            </a:pPr>
            <a:fld id="{7CE44F9B-8E51-42E8-AA3E-D236FFE9F13F}" type="slidenum">
              <a:rPr lang="zh-CN" altLang="en-US" smtClean="0">
                <a:solidFill>
                  <a:srgbClr val="FFFFFF"/>
                </a:solidFill>
              </a:rPr>
              <a:pPr>
                <a:defRPr/>
              </a:pPr>
              <a:t>‹#›</a:t>
            </a:fld>
            <a:endParaRPr lang="zh-CN" altLang="en-US">
              <a:solidFill>
                <a:srgbClr val="FFFFFF"/>
              </a:solidFill>
            </a:endParaRPr>
          </a:p>
        </p:txBody>
      </p:sp>
    </p:spTree>
    <p:extLst>
      <p:ext uri="{BB962C8B-B14F-4D97-AF65-F5344CB8AC3E}">
        <p14:creationId xmlns:p14="http://schemas.microsoft.com/office/powerpoint/2010/main" val="38481413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9011" y="170351"/>
            <a:ext cx="11235232" cy="935887"/>
          </a:xfrm>
          <a:prstGeom prst="rect">
            <a:avLst/>
          </a:prstGeom>
        </p:spPr>
        <p:txBody>
          <a:bodyPr>
            <a:noAutofit/>
          </a:bodyPr>
          <a:lstStyle>
            <a:lvl1pPr marL="0" marR="0" indent="0" algn="l" defTabSz="1179356" rtl="0" eaLnBrk="1" fontAlgn="auto" latinLnBrk="0" hangingPunct="1">
              <a:lnSpc>
                <a:spcPct val="100000"/>
              </a:lnSpc>
              <a:spcBef>
                <a:spcPct val="0"/>
              </a:spcBef>
              <a:spcAft>
                <a:spcPts val="0"/>
              </a:spcAft>
              <a:buClrTx/>
              <a:buSzTx/>
              <a:buFontTx/>
              <a:buNone/>
              <a:tabLst/>
              <a:defRPr sz="3095"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29242564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640862" y="644690"/>
            <a:ext cx="9994617" cy="1200000"/>
          </a:xfrm>
          <a:prstGeom prst="rect">
            <a:avLst/>
          </a:prstGeom>
        </p:spPr>
        <p:txBody>
          <a:bodyPr>
            <a:normAutofit/>
          </a:bodyPr>
          <a:lstStyle>
            <a:lvl1pPr marL="0" marR="0" indent="0" algn="l" defTabSz="773821" rtl="0" eaLnBrk="1" fontAlgn="auto" latinLnBrk="0" hangingPunct="1">
              <a:lnSpc>
                <a:spcPct val="100000"/>
              </a:lnSpc>
              <a:spcBef>
                <a:spcPct val="0"/>
              </a:spcBef>
              <a:spcAft>
                <a:spcPts val="0"/>
              </a:spcAft>
              <a:buClrTx/>
              <a:buSzTx/>
              <a:buFontTx/>
              <a:buNone/>
              <a:tabLst/>
              <a:defRPr sz="2728" b="1">
                <a:solidFill>
                  <a:schemeClr val="bg1"/>
                </a:solidFill>
                <a:latin typeface="+mj-lt"/>
              </a:defRPr>
            </a:lvl1pPr>
          </a:lstStyle>
          <a:p>
            <a:r>
              <a:rPr lang="en-US" altLang="zh-CN" dirty="0"/>
              <a:t>Contents :</a:t>
            </a:r>
          </a:p>
        </p:txBody>
      </p:sp>
      <p:sp>
        <p:nvSpPr>
          <p:cNvPr id="5" name="副标题 2"/>
          <p:cNvSpPr>
            <a:spLocks noGrp="1"/>
          </p:cNvSpPr>
          <p:nvPr>
            <p:ph type="subTitle" idx="1" hasCustomPrompt="1"/>
          </p:nvPr>
        </p:nvSpPr>
        <p:spPr>
          <a:xfrm>
            <a:off x="640862" y="2116677"/>
            <a:ext cx="9994617" cy="4096643"/>
          </a:xfrm>
          <a:prstGeom prst="rect">
            <a:avLst/>
          </a:prstGeom>
        </p:spPr>
        <p:txBody>
          <a:bodyPr>
            <a:normAutofit/>
          </a:bodyPr>
          <a:lstStyle>
            <a:lvl1pPr marL="0" marR="0" indent="0" algn="l" defTabSz="773821" rtl="0" eaLnBrk="1" fontAlgn="auto" latinLnBrk="0" hangingPunct="1">
              <a:lnSpc>
                <a:spcPct val="100000"/>
              </a:lnSpc>
              <a:spcBef>
                <a:spcPct val="20000"/>
              </a:spcBef>
              <a:spcAft>
                <a:spcPts val="0"/>
              </a:spcAft>
              <a:buClrTx/>
              <a:buSzTx/>
              <a:buFont typeface="Arial" pitchFamily="34" charset="0"/>
              <a:buNone/>
              <a:tabLst/>
              <a:defRPr sz="2539" baseline="0">
                <a:solidFill>
                  <a:schemeClr val="bg1"/>
                </a:solidFill>
              </a:defRPr>
            </a:lvl1pPr>
            <a:lvl2pPr marL="386912" indent="0" algn="ctr">
              <a:buNone/>
              <a:defRPr>
                <a:solidFill>
                  <a:schemeClr val="tx1">
                    <a:tint val="75000"/>
                  </a:schemeClr>
                </a:solidFill>
              </a:defRPr>
            </a:lvl2pPr>
            <a:lvl3pPr marL="773821" indent="0" algn="ctr">
              <a:buNone/>
              <a:defRPr>
                <a:solidFill>
                  <a:schemeClr val="tx1">
                    <a:tint val="75000"/>
                  </a:schemeClr>
                </a:solidFill>
              </a:defRPr>
            </a:lvl3pPr>
            <a:lvl4pPr marL="1160731" indent="0" algn="ctr">
              <a:buNone/>
              <a:defRPr>
                <a:solidFill>
                  <a:schemeClr val="tx1">
                    <a:tint val="75000"/>
                  </a:schemeClr>
                </a:solidFill>
              </a:defRPr>
            </a:lvl4pPr>
            <a:lvl5pPr marL="1547643" indent="0" algn="ctr">
              <a:buNone/>
              <a:defRPr>
                <a:solidFill>
                  <a:schemeClr val="tx1">
                    <a:tint val="75000"/>
                  </a:schemeClr>
                </a:solidFill>
              </a:defRPr>
            </a:lvl5pPr>
            <a:lvl6pPr marL="1934555" indent="0" algn="ctr">
              <a:buNone/>
              <a:defRPr>
                <a:solidFill>
                  <a:schemeClr val="tx1">
                    <a:tint val="75000"/>
                  </a:schemeClr>
                </a:solidFill>
              </a:defRPr>
            </a:lvl6pPr>
            <a:lvl7pPr marL="2321465" indent="0" algn="ctr">
              <a:buNone/>
              <a:defRPr>
                <a:solidFill>
                  <a:schemeClr val="tx1">
                    <a:tint val="75000"/>
                  </a:schemeClr>
                </a:solidFill>
              </a:defRPr>
            </a:lvl7pPr>
            <a:lvl8pPr marL="2708376" indent="0" algn="ctr">
              <a:buNone/>
              <a:defRPr>
                <a:solidFill>
                  <a:schemeClr val="tx1">
                    <a:tint val="75000"/>
                  </a:schemeClr>
                </a:solidFill>
              </a:defRPr>
            </a:lvl8pPr>
            <a:lvl9pPr marL="3095289" indent="0" algn="ctr">
              <a:buNone/>
              <a:defRPr>
                <a:solidFill>
                  <a:schemeClr val="tx1">
                    <a:tint val="75000"/>
                  </a:schemeClr>
                </a:solidFill>
              </a:defRPr>
            </a:lvl9pPr>
          </a:lstStyle>
          <a:p>
            <a:r>
              <a:rPr lang="en-US" altLang="zh-CN" dirty="0"/>
              <a:t>Headline in Arial 36-40 point</a:t>
            </a:r>
            <a:endParaRPr lang="zh-CN" altLang="en-US" dirty="0"/>
          </a:p>
        </p:txBody>
      </p:sp>
    </p:spTree>
    <p:extLst>
      <p:ext uri="{BB962C8B-B14F-4D97-AF65-F5344CB8AC3E}">
        <p14:creationId xmlns:p14="http://schemas.microsoft.com/office/powerpoint/2010/main" val="2744440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7504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527" y="6356350"/>
            <a:ext cx="2744271" cy="365125"/>
          </a:xfrm>
          <a:prstGeom prst="rect">
            <a:avLst/>
          </a:prstGeom>
        </p:spPr>
        <p:txBody>
          <a:bodyPr/>
          <a:lstStyle/>
          <a:p>
            <a:pPr defTabSz="1219200"/>
            <a:fld id="{C89F69EA-275B-4680-8575-EE1A69F3B6AA}" type="datetimeFigureOut">
              <a:rPr lang="zh-CN" altLang="en-US" sz="2400" smtClean="0">
                <a:solidFill>
                  <a:srgbClr val="1D1D1A"/>
                </a:solidFill>
              </a:rPr>
              <a:pPr defTabSz="1219200"/>
              <a:t>2022/12/26</a:t>
            </a:fld>
            <a:endParaRPr lang="zh-CN" altLang="en-US" sz="2400">
              <a:solidFill>
                <a:srgbClr val="1D1D1A"/>
              </a:solidFill>
            </a:endParaRPr>
          </a:p>
        </p:txBody>
      </p:sp>
      <p:sp>
        <p:nvSpPr>
          <p:cNvPr id="3" name="Footer Placeholder 2"/>
          <p:cNvSpPr>
            <a:spLocks noGrp="1"/>
          </p:cNvSpPr>
          <p:nvPr>
            <p:ph type="ftr" sz="quarter" idx="11"/>
          </p:nvPr>
        </p:nvSpPr>
        <p:spPr>
          <a:xfrm>
            <a:off x="4040178" y="6356350"/>
            <a:ext cx="4116408" cy="365125"/>
          </a:xfrm>
          <a:prstGeom prst="rect">
            <a:avLst/>
          </a:prstGeom>
        </p:spPr>
        <p:txBody>
          <a:bodyPr/>
          <a:lstStyle/>
          <a:p>
            <a:pPr defTabSz="1219200"/>
            <a:endParaRPr lang="zh-CN" altLang="en-US" sz="2400">
              <a:solidFill>
                <a:srgbClr val="1D1D1A"/>
              </a:solidFill>
            </a:endParaRPr>
          </a:p>
        </p:txBody>
      </p:sp>
      <p:sp>
        <p:nvSpPr>
          <p:cNvPr id="4" name="Slide Number Placeholder 3"/>
          <p:cNvSpPr>
            <a:spLocks noGrp="1"/>
          </p:cNvSpPr>
          <p:nvPr>
            <p:ph type="sldNum" sz="quarter" idx="12"/>
          </p:nvPr>
        </p:nvSpPr>
        <p:spPr>
          <a:xfrm>
            <a:off x="8613965" y="6356350"/>
            <a:ext cx="2744271" cy="365125"/>
          </a:xfrm>
          <a:prstGeom prst="rect">
            <a:avLst/>
          </a:prstGeom>
        </p:spPr>
        <p:txBody>
          <a:bodyPr/>
          <a:lstStyle/>
          <a:p>
            <a:pPr defTabSz="1219200"/>
            <a:fld id="{A9D9C015-6A02-464A-AA1E-796BC5BDCCB0}" type="slidenum">
              <a:rPr lang="zh-CN" altLang="en-US" sz="2400" smtClean="0">
                <a:solidFill>
                  <a:srgbClr val="1D1D1A"/>
                </a:solidFill>
              </a:rPr>
              <a:pPr defTabSz="1219200"/>
              <a:t>‹#›</a:t>
            </a:fld>
            <a:endParaRPr lang="zh-CN" altLang="en-US" sz="2400">
              <a:solidFill>
                <a:srgbClr val="1D1D1A"/>
              </a:solidFill>
            </a:endParaRPr>
          </a:p>
        </p:txBody>
      </p:sp>
    </p:spTree>
    <p:extLst>
      <p:ext uri="{BB962C8B-B14F-4D97-AF65-F5344CB8AC3E}">
        <p14:creationId xmlns:p14="http://schemas.microsoft.com/office/powerpoint/2010/main" val="14755924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17656" y="165101"/>
            <a:ext cx="11161453" cy="888186"/>
          </a:xfrm>
        </p:spPr>
        <p:txBody>
          <a:bodyPr>
            <a:noAutofit/>
          </a:bodyPr>
          <a:lstStyle>
            <a:lvl1pPr marL="0" marR="0" indent="0" algn="l" defTabSz="1219200" rtl="0" eaLnBrk="1" fontAlgn="auto" latinLnBrk="0" hangingPunct="1">
              <a:lnSpc>
                <a:spcPct val="100000"/>
              </a:lnSpc>
              <a:spcBef>
                <a:spcPct val="0"/>
              </a:spcBef>
              <a:spcAft>
                <a:spcPts val="0"/>
              </a:spcAft>
              <a:buClrTx/>
              <a:buSzTx/>
              <a:buFontTx/>
              <a:buNone/>
              <a:tabLst/>
              <a:defRPr sz="3599" b="0">
                <a:solidFill>
                  <a:schemeClr val="bg1"/>
                </a:solidFill>
              </a:defRPr>
            </a:lvl1pPr>
          </a:lstStyle>
          <a:p>
            <a:r>
              <a:rPr lang="en-US" altLang="zh-CN" dirty="0"/>
              <a:t>Headline in Arial Regular 36 point</a:t>
            </a:r>
          </a:p>
        </p:txBody>
      </p:sp>
      <p:sp>
        <p:nvSpPr>
          <p:cNvPr id="3" name="副标题 2"/>
          <p:cNvSpPr>
            <a:spLocks noGrp="1"/>
          </p:cNvSpPr>
          <p:nvPr>
            <p:ph type="subTitle" idx="1" hasCustomPrompt="1"/>
          </p:nvPr>
        </p:nvSpPr>
        <p:spPr>
          <a:xfrm>
            <a:off x="517656" y="1269261"/>
            <a:ext cx="11161453" cy="5031593"/>
          </a:xfr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2400" baseline="0">
                <a:solidFill>
                  <a:schemeClr val="bg1"/>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en-US" altLang="zh-CN" dirty="0"/>
              <a:t>Copy text in Arial Regular 20 - 32 point </a:t>
            </a:r>
          </a:p>
        </p:txBody>
      </p:sp>
    </p:spTree>
    <p:extLst>
      <p:ext uri="{BB962C8B-B14F-4D97-AF65-F5344CB8AC3E}">
        <p14:creationId xmlns:p14="http://schemas.microsoft.com/office/powerpoint/2010/main" val="21413290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838529" y="6356353"/>
            <a:ext cx="2744273" cy="365125"/>
          </a:xfrm>
          <a:prstGeom prst="rect">
            <a:avLst/>
          </a:prstGeom>
        </p:spPr>
        <p:txBody>
          <a:bodyPr/>
          <a:lstStyle/>
          <a:p>
            <a:pPr defTabSz="914131"/>
            <a:fld id="{D9E7BAFA-7D88-4EF0-8F04-48729BCF5E1B}" type="datetimeFigureOut">
              <a:rPr lang="zh-CN" altLang="en-US" smtClean="0">
                <a:solidFill>
                  <a:prstClr val="black">
                    <a:tint val="75000"/>
                  </a:prstClr>
                </a:solidFill>
              </a:rPr>
              <a:pPr defTabSz="914131"/>
              <a:t>2022/12/26</a:t>
            </a:fld>
            <a:endParaRPr lang="zh-CN" altLang="en-US">
              <a:solidFill>
                <a:prstClr val="black">
                  <a:tint val="75000"/>
                </a:prstClr>
              </a:solidFill>
            </a:endParaRPr>
          </a:p>
        </p:txBody>
      </p:sp>
      <p:sp>
        <p:nvSpPr>
          <p:cNvPr id="4" name="页脚占位符 3"/>
          <p:cNvSpPr>
            <a:spLocks noGrp="1"/>
          </p:cNvSpPr>
          <p:nvPr>
            <p:ph type="ftr" sz="quarter" idx="11"/>
          </p:nvPr>
        </p:nvSpPr>
        <p:spPr>
          <a:xfrm>
            <a:off x="4040178" y="6356353"/>
            <a:ext cx="4116408" cy="365125"/>
          </a:xfrm>
          <a:prstGeom prst="rect">
            <a:avLst/>
          </a:prstGeom>
        </p:spPr>
        <p:txBody>
          <a:bodyPr/>
          <a:lstStyle/>
          <a:p>
            <a:pPr defTabSz="914131"/>
            <a:endParaRPr lang="zh-CN" altLang="en-US">
              <a:solidFill>
                <a:prstClr val="black">
                  <a:tint val="75000"/>
                </a:prstClr>
              </a:solidFill>
            </a:endParaRPr>
          </a:p>
        </p:txBody>
      </p:sp>
      <p:sp>
        <p:nvSpPr>
          <p:cNvPr id="5" name="灯片编号占位符 4"/>
          <p:cNvSpPr>
            <a:spLocks noGrp="1"/>
          </p:cNvSpPr>
          <p:nvPr>
            <p:ph type="sldNum" sz="quarter" idx="12"/>
          </p:nvPr>
        </p:nvSpPr>
        <p:spPr>
          <a:xfrm>
            <a:off x="8613966" y="6356353"/>
            <a:ext cx="2744273" cy="365125"/>
          </a:xfrm>
          <a:prstGeom prst="rect">
            <a:avLst/>
          </a:prstGeom>
        </p:spPr>
        <p:txBody>
          <a:bodyPr/>
          <a:lstStyle/>
          <a:p>
            <a:pPr defTabSz="914131"/>
            <a:fld id="{A7052902-E502-49EE-AB66-9EF6CD2196E1}" type="slidenum">
              <a:rPr lang="zh-CN" altLang="en-US" smtClean="0">
                <a:solidFill>
                  <a:prstClr val="black">
                    <a:tint val="75000"/>
                  </a:prstClr>
                </a:solidFill>
              </a:rPr>
              <a:pPr defTabSz="914131"/>
              <a:t>‹#›</a:t>
            </a:fld>
            <a:endParaRPr lang="zh-CN" altLang="en-US">
              <a:solidFill>
                <a:prstClr val="black">
                  <a:tint val="75000"/>
                </a:prstClr>
              </a:solidFill>
            </a:endParaRPr>
          </a:p>
        </p:txBody>
      </p:sp>
    </p:spTree>
    <p:extLst>
      <p:ext uri="{BB962C8B-B14F-4D97-AF65-F5344CB8AC3E}">
        <p14:creationId xmlns:p14="http://schemas.microsoft.com/office/powerpoint/2010/main" val="40623265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79817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39407" y="5213"/>
            <a:ext cx="10440759"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439407" y="1619446"/>
            <a:ext cx="10440759" cy="4194175"/>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93628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56901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528" y="365125"/>
            <a:ext cx="10519708"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528" y="1825625"/>
            <a:ext cx="10519708"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527" y="6356350"/>
            <a:ext cx="2744271" cy="365125"/>
          </a:xfrm>
          <a:prstGeom prst="rect">
            <a:avLst/>
          </a:prstGeom>
        </p:spPr>
        <p:txBody>
          <a:bodyPr/>
          <a:lstStyle/>
          <a:p>
            <a:pPr defTabSz="1219200"/>
            <a:fld id="{C89F69EA-275B-4680-8575-EE1A69F3B6AA}" type="datetimeFigureOut">
              <a:rPr lang="zh-CN" altLang="en-US" sz="2400" smtClean="0">
                <a:solidFill>
                  <a:srgbClr val="1D1D1A"/>
                </a:solidFill>
              </a:rPr>
              <a:pPr defTabSz="1219200"/>
              <a:t>2022/12/26</a:t>
            </a:fld>
            <a:endParaRPr lang="zh-CN" altLang="en-US" sz="2400">
              <a:solidFill>
                <a:srgbClr val="1D1D1A"/>
              </a:solidFill>
            </a:endParaRPr>
          </a:p>
        </p:txBody>
      </p:sp>
      <p:sp>
        <p:nvSpPr>
          <p:cNvPr id="5" name="Footer Placeholder 4"/>
          <p:cNvSpPr>
            <a:spLocks noGrp="1"/>
          </p:cNvSpPr>
          <p:nvPr>
            <p:ph type="ftr" sz="quarter" idx="11"/>
          </p:nvPr>
        </p:nvSpPr>
        <p:spPr>
          <a:xfrm>
            <a:off x="4040178" y="6356350"/>
            <a:ext cx="4116408" cy="365125"/>
          </a:xfrm>
          <a:prstGeom prst="rect">
            <a:avLst/>
          </a:prstGeom>
        </p:spPr>
        <p:txBody>
          <a:bodyPr/>
          <a:lstStyle/>
          <a:p>
            <a:pPr defTabSz="1219200"/>
            <a:endParaRPr lang="zh-CN" altLang="en-US" sz="2400">
              <a:solidFill>
                <a:srgbClr val="1D1D1A"/>
              </a:solidFill>
            </a:endParaRPr>
          </a:p>
        </p:txBody>
      </p:sp>
      <p:sp>
        <p:nvSpPr>
          <p:cNvPr id="6" name="Slide Number Placeholder 5"/>
          <p:cNvSpPr>
            <a:spLocks noGrp="1"/>
          </p:cNvSpPr>
          <p:nvPr>
            <p:ph type="sldNum" sz="quarter" idx="12"/>
          </p:nvPr>
        </p:nvSpPr>
        <p:spPr>
          <a:xfrm>
            <a:off x="8613965" y="6356350"/>
            <a:ext cx="2744271" cy="365125"/>
          </a:xfrm>
          <a:prstGeom prst="rect">
            <a:avLst/>
          </a:prstGeom>
        </p:spPr>
        <p:txBody>
          <a:bodyPr/>
          <a:lstStyle/>
          <a:p>
            <a:pPr defTabSz="1219200"/>
            <a:fld id="{A9D9C015-6A02-464A-AA1E-796BC5BDCCB0}" type="slidenum">
              <a:rPr lang="zh-CN" altLang="en-US" sz="2400" smtClean="0">
                <a:solidFill>
                  <a:srgbClr val="1D1D1A"/>
                </a:solidFill>
              </a:rPr>
              <a:pPr defTabSz="1219200"/>
              <a:t>‹#›</a:t>
            </a:fld>
            <a:endParaRPr lang="zh-CN" altLang="en-US" sz="2400">
              <a:solidFill>
                <a:srgbClr val="1D1D1A"/>
              </a:solidFill>
            </a:endParaRPr>
          </a:p>
        </p:txBody>
      </p:sp>
    </p:spTree>
    <p:extLst>
      <p:ext uri="{BB962C8B-B14F-4D97-AF65-F5344CB8AC3E}">
        <p14:creationId xmlns:p14="http://schemas.microsoft.com/office/powerpoint/2010/main" val="165242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582690" y="670407"/>
            <a:ext cx="11346556" cy="840543"/>
          </a:xfrm>
          <a:prstGeom prst="rect">
            <a:avLst/>
          </a:prstGeo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3199" baseline="0">
                <a:solidFill>
                  <a:schemeClr val="bg1"/>
                </a:solidFill>
                <a:latin typeface="Arial" pitchFamily="34" charset="0"/>
                <a:ea typeface="方正兰亭细黑_GBK" pitchFamily="2" charset="-122"/>
                <a:cs typeface="Arial"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en-US" altLang="zh-CN" dirty="0"/>
              <a:t>Arial32pt , Left, only put one line</a:t>
            </a:r>
            <a:endParaRPr lang="zh-CN" altLang="en-US" dirty="0"/>
          </a:p>
        </p:txBody>
      </p:sp>
    </p:spTree>
    <p:extLst>
      <p:ext uri="{BB962C8B-B14F-4D97-AF65-F5344CB8AC3E}">
        <p14:creationId xmlns:p14="http://schemas.microsoft.com/office/powerpoint/2010/main" val="861620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620" y="1843089"/>
            <a:ext cx="10122060" cy="3013725"/>
          </a:xfrm>
          <a:prstGeom prst="rect">
            <a:avLst/>
          </a:prstGeom>
        </p:spPr>
        <p:txBody>
          <a:bodyPr tIns="90000" bIns="90000"/>
          <a:lstStyle>
            <a:lvl1pPr marL="412626" indent="-39834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626" indent="-398343">
              <a:buFont typeface="+mj-lt"/>
              <a:buAutoNum type="arabicPeriod"/>
              <a:tabLst/>
              <a:defRPr/>
            </a:lvl2pPr>
            <a:lvl3pPr marL="14283" indent="0">
              <a:buFont typeface="+mj-lt"/>
              <a:buNone/>
              <a:tabLst/>
              <a:defRPr sz="2200">
                <a:latin typeface="Microsoft YaHei" panose="020B0503020204020204" pitchFamily="34" charset="-122"/>
                <a:ea typeface="Microsoft YaHei" panose="020B0503020204020204" pitchFamily="34" charset="-122"/>
              </a:defRPr>
            </a:lvl3pPr>
            <a:lvl4pPr marL="14283" indent="0">
              <a:buFont typeface="+mj-lt"/>
              <a:buNone/>
              <a:tabLst/>
              <a:defRPr sz="2200">
                <a:latin typeface="Microsoft YaHei" panose="020B0503020204020204" pitchFamily="34" charset="-122"/>
                <a:ea typeface="Microsoft YaHei" panose="020B0503020204020204" pitchFamily="34" charset="-122"/>
              </a:defRPr>
            </a:lvl4pPr>
            <a:lvl5pPr marL="14283"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917" y="630374"/>
            <a:ext cx="1147485" cy="653509"/>
          </a:xfrm>
          <a:prstGeom prst="rect">
            <a:avLst/>
          </a:prstGeom>
          <a:noFill/>
        </p:spPr>
        <p:txBody>
          <a:bodyPr wrap="none" rtlCol="0">
            <a:spAutoFit/>
          </a:bodyPr>
          <a:lstStyle/>
          <a:p>
            <a:pPr defTabSz="1219200"/>
            <a:r>
              <a:rPr kumimoji="1" lang="zh-CN" altLang="en-US" sz="3599"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6359868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image" Target="../media/image1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6.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6.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8.pn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7.w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7.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6.jpeg"/></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1.xml"/><Relationship Id="rId1" Type="http://schemas.openxmlformats.org/officeDocument/2006/relationships/slideLayout" Target="../slideLayouts/slideLayout40.xml"/><Relationship Id="rId4" Type="http://schemas.openxmlformats.org/officeDocument/2006/relationships/image" Target="../media/image4.tiff"/></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10.jpe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9.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16"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79" descr="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5659439"/>
            <a:ext cx="12196763"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4515" y="692150"/>
            <a:ext cx="246052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defRPr/>
            </a:pPr>
            <a:endParaRPr lang="en-US" altLang="zh-CN"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charset="0"/>
              </a:rPr>
              <a:t> </a:t>
            </a:r>
          </a:p>
        </p:txBody>
      </p:sp>
      <p:sp>
        <p:nvSpPr>
          <p:cNvPr id="11271" name="Rectangle 78"/>
          <p:cNvSpPr>
            <a:spLocks noChangeArrowheads="1"/>
          </p:cNvSpPr>
          <p:nvPr/>
        </p:nvSpPr>
        <p:spPr bwMode="auto">
          <a:xfrm>
            <a:off x="12340754" y="1341439"/>
            <a:ext cx="1590238"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40753" y="7938"/>
            <a:ext cx="1494951" cy="487174"/>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grpSp>
        <p:nvGrpSpPr>
          <p:cNvPr id="80" name="Group 148"/>
          <p:cNvGrpSpPr>
            <a:grpSpLocks/>
          </p:cNvGrpSpPr>
          <p:nvPr/>
        </p:nvGrpSpPr>
        <p:grpSpPr bwMode="auto">
          <a:xfrm>
            <a:off x="12438157" y="3511564"/>
            <a:ext cx="1226030" cy="3224213"/>
            <a:chOff x="5839" y="2251"/>
            <a:chExt cx="579" cy="2031"/>
          </a:xfrm>
        </p:grpSpPr>
        <p:sp>
          <p:nvSpPr>
            <p:cNvPr id="81" name="Rectangle 149"/>
            <p:cNvSpPr>
              <a:spLocks noChangeArrowheads="1"/>
            </p:cNvSpPr>
            <p:nvPr userDrawn="1"/>
          </p:nvSpPr>
          <p:spPr bwMode="auto">
            <a:xfrm>
              <a:off x="5839" y="3149"/>
              <a:ext cx="579" cy="233"/>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sz="1800"/>
            </a:p>
          </p:txBody>
        </p:sp>
        <p:grpSp>
          <p:nvGrpSpPr>
            <p:cNvPr id="82" name="Group 150"/>
            <p:cNvGrpSpPr>
              <a:grpSpLocks/>
            </p:cNvGrpSpPr>
            <p:nvPr userDrawn="1"/>
          </p:nvGrpSpPr>
          <p:grpSpPr bwMode="auto">
            <a:xfrm>
              <a:off x="5893" y="2387"/>
              <a:ext cx="466" cy="115"/>
              <a:chOff x="5893" y="2387"/>
              <a:chExt cx="466" cy="115"/>
            </a:xfrm>
          </p:grpSpPr>
          <p:sp>
            <p:nvSpPr>
              <p:cNvPr id="143"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800"/>
              </a:p>
            </p:txBody>
          </p:sp>
          <p:sp>
            <p:nvSpPr>
              <p:cNvPr id="144"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800"/>
              </a:p>
            </p:txBody>
          </p:sp>
          <p:sp>
            <p:nvSpPr>
              <p:cNvPr id="145"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800"/>
              </a:p>
            </p:txBody>
          </p:sp>
          <p:sp>
            <p:nvSpPr>
              <p:cNvPr id="146"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800"/>
              </a:p>
            </p:txBody>
          </p:sp>
        </p:grpSp>
        <p:grpSp>
          <p:nvGrpSpPr>
            <p:cNvPr id="83" name="Group 155"/>
            <p:cNvGrpSpPr>
              <a:grpSpLocks/>
            </p:cNvGrpSpPr>
            <p:nvPr userDrawn="1"/>
          </p:nvGrpSpPr>
          <p:grpSpPr bwMode="auto">
            <a:xfrm>
              <a:off x="5893" y="2523"/>
              <a:ext cx="466" cy="115"/>
              <a:chOff x="5893" y="2523"/>
              <a:chExt cx="466" cy="115"/>
            </a:xfrm>
          </p:grpSpPr>
          <p:sp>
            <p:nvSpPr>
              <p:cNvPr id="139"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800"/>
              </a:p>
            </p:txBody>
          </p:sp>
          <p:sp>
            <p:nvSpPr>
              <p:cNvPr id="140"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800"/>
              </a:p>
            </p:txBody>
          </p:sp>
          <p:sp>
            <p:nvSpPr>
              <p:cNvPr id="141"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800"/>
              </a:p>
            </p:txBody>
          </p:sp>
          <p:sp>
            <p:nvSpPr>
              <p:cNvPr id="142"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800"/>
              </a:p>
            </p:txBody>
          </p:sp>
        </p:grpSp>
        <p:grpSp>
          <p:nvGrpSpPr>
            <p:cNvPr id="84" name="Group 160"/>
            <p:cNvGrpSpPr>
              <a:grpSpLocks/>
            </p:cNvGrpSpPr>
            <p:nvPr userDrawn="1"/>
          </p:nvGrpSpPr>
          <p:grpSpPr bwMode="auto">
            <a:xfrm>
              <a:off x="5893" y="2659"/>
              <a:ext cx="466" cy="115"/>
              <a:chOff x="5893" y="2659"/>
              <a:chExt cx="466" cy="115"/>
            </a:xfrm>
          </p:grpSpPr>
          <p:sp>
            <p:nvSpPr>
              <p:cNvPr id="135"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800"/>
              </a:p>
            </p:txBody>
          </p:sp>
          <p:sp>
            <p:nvSpPr>
              <p:cNvPr id="136"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800"/>
              </a:p>
            </p:txBody>
          </p:sp>
          <p:sp>
            <p:nvSpPr>
              <p:cNvPr id="137"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800"/>
              </a:p>
            </p:txBody>
          </p:sp>
          <p:sp>
            <p:nvSpPr>
              <p:cNvPr id="138"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800"/>
              </a:p>
            </p:txBody>
          </p:sp>
        </p:grpSp>
        <p:grpSp>
          <p:nvGrpSpPr>
            <p:cNvPr id="85" name="Group 165"/>
            <p:cNvGrpSpPr>
              <a:grpSpLocks/>
            </p:cNvGrpSpPr>
            <p:nvPr userDrawn="1"/>
          </p:nvGrpSpPr>
          <p:grpSpPr bwMode="auto">
            <a:xfrm>
              <a:off x="5893" y="2251"/>
              <a:ext cx="466" cy="119"/>
              <a:chOff x="5893" y="2251"/>
              <a:chExt cx="466" cy="119"/>
            </a:xfrm>
          </p:grpSpPr>
          <p:sp>
            <p:nvSpPr>
              <p:cNvPr id="131"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800"/>
              </a:p>
            </p:txBody>
          </p:sp>
          <p:sp>
            <p:nvSpPr>
              <p:cNvPr id="132"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800"/>
              </a:p>
            </p:txBody>
          </p:sp>
          <p:sp>
            <p:nvSpPr>
              <p:cNvPr id="133"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800"/>
              </a:p>
            </p:txBody>
          </p:sp>
          <p:sp>
            <p:nvSpPr>
              <p:cNvPr id="134"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800"/>
              </a:p>
            </p:txBody>
          </p:sp>
        </p:grpSp>
        <p:grpSp>
          <p:nvGrpSpPr>
            <p:cNvPr id="86" name="Group 170"/>
            <p:cNvGrpSpPr>
              <a:grpSpLocks/>
            </p:cNvGrpSpPr>
            <p:nvPr userDrawn="1"/>
          </p:nvGrpSpPr>
          <p:grpSpPr bwMode="auto">
            <a:xfrm>
              <a:off x="5893" y="2886"/>
              <a:ext cx="466" cy="115"/>
              <a:chOff x="5893" y="2886"/>
              <a:chExt cx="466" cy="115"/>
            </a:xfrm>
          </p:grpSpPr>
          <p:sp>
            <p:nvSpPr>
              <p:cNvPr id="127"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800"/>
              </a:p>
            </p:txBody>
          </p:sp>
          <p:sp>
            <p:nvSpPr>
              <p:cNvPr id="128"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800"/>
              </a:p>
            </p:txBody>
          </p:sp>
          <p:sp>
            <p:nvSpPr>
              <p:cNvPr id="129"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800"/>
              </a:p>
            </p:txBody>
          </p:sp>
          <p:sp>
            <p:nvSpPr>
              <p:cNvPr id="130"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sz="1800"/>
              </a:p>
            </p:txBody>
          </p:sp>
        </p:grpSp>
        <p:grpSp>
          <p:nvGrpSpPr>
            <p:cNvPr id="87" name="Group 175"/>
            <p:cNvGrpSpPr>
              <a:grpSpLocks/>
            </p:cNvGrpSpPr>
            <p:nvPr userDrawn="1"/>
          </p:nvGrpSpPr>
          <p:grpSpPr bwMode="auto">
            <a:xfrm>
              <a:off x="5893" y="3022"/>
              <a:ext cx="466" cy="115"/>
              <a:chOff x="5893" y="3022"/>
              <a:chExt cx="466" cy="115"/>
            </a:xfrm>
          </p:grpSpPr>
          <p:sp>
            <p:nvSpPr>
              <p:cNvPr id="123"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800"/>
              </a:p>
            </p:txBody>
          </p:sp>
          <p:sp>
            <p:nvSpPr>
              <p:cNvPr id="124"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800"/>
              </a:p>
            </p:txBody>
          </p:sp>
          <p:sp>
            <p:nvSpPr>
              <p:cNvPr id="125"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800"/>
              </a:p>
            </p:txBody>
          </p:sp>
          <p:sp>
            <p:nvSpPr>
              <p:cNvPr id="126"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800"/>
              </a:p>
            </p:txBody>
          </p:sp>
        </p:grpSp>
        <p:grpSp>
          <p:nvGrpSpPr>
            <p:cNvPr id="88" name="Group 180"/>
            <p:cNvGrpSpPr>
              <a:grpSpLocks/>
            </p:cNvGrpSpPr>
            <p:nvPr userDrawn="1"/>
          </p:nvGrpSpPr>
          <p:grpSpPr bwMode="auto">
            <a:xfrm>
              <a:off x="5893" y="3158"/>
              <a:ext cx="466" cy="115"/>
              <a:chOff x="5893" y="3158"/>
              <a:chExt cx="466" cy="115"/>
            </a:xfrm>
          </p:grpSpPr>
          <p:sp>
            <p:nvSpPr>
              <p:cNvPr id="119"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800"/>
              </a:p>
            </p:txBody>
          </p:sp>
          <p:sp>
            <p:nvSpPr>
              <p:cNvPr id="120"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800"/>
              </a:p>
            </p:txBody>
          </p:sp>
          <p:sp>
            <p:nvSpPr>
              <p:cNvPr id="121"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800"/>
              </a:p>
            </p:txBody>
          </p:sp>
          <p:sp>
            <p:nvSpPr>
              <p:cNvPr id="122"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800"/>
              </a:p>
            </p:txBody>
          </p:sp>
        </p:grpSp>
        <p:grpSp>
          <p:nvGrpSpPr>
            <p:cNvPr id="89" name="Group 185"/>
            <p:cNvGrpSpPr>
              <a:grpSpLocks/>
            </p:cNvGrpSpPr>
            <p:nvPr userDrawn="1"/>
          </p:nvGrpSpPr>
          <p:grpSpPr bwMode="auto">
            <a:xfrm>
              <a:off x="5893" y="3385"/>
              <a:ext cx="466" cy="115"/>
              <a:chOff x="5893" y="3385"/>
              <a:chExt cx="466" cy="115"/>
            </a:xfrm>
          </p:grpSpPr>
          <p:sp>
            <p:nvSpPr>
              <p:cNvPr id="115"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800"/>
              </a:p>
            </p:txBody>
          </p:sp>
          <p:sp>
            <p:nvSpPr>
              <p:cNvPr id="116"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800"/>
              </a:p>
            </p:txBody>
          </p:sp>
          <p:sp>
            <p:nvSpPr>
              <p:cNvPr id="117"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800"/>
              </a:p>
            </p:txBody>
          </p:sp>
          <p:sp>
            <p:nvSpPr>
              <p:cNvPr id="118"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sz="1800"/>
              </a:p>
            </p:txBody>
          </p:sp>
        </p:grpSp>
        <p:grpSp>
          <p:nvGrpSpPr>
            <p:cNvPr id="90" name="Group 190"/>
            <p:cNvGrpSpPr>
              <a:grpSpLocks/>
            </p:cNvGrpSpPr>
            <p:nvPr userDrawn="1"/>
          </p:nvGrpSpPr>
          <p:grpSpPr bwMode="auto">
            <a:xfrm>
              <a:off x="5893" y="3521"/>
              <a:ext cx="466" cy="115"/>
              <a:chOff x="5893" y="3521"/>
              <a:chExt cx="466" cy="115"/>
            </a:xfrm>
          </p:grpSpPr>
          <p:sp>
            <p:nvSpPr>
              <p:cNvPr id="111"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800"/>
              </a:p>
            </p:txBody>
          </p:sp>
          <p:sp>
            <p:nvSpPr>
              <p:cNvPr id="112"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800"/>
              </a:p>
            </p:txBody>
          </p:sp>
          <p:sp>
            <p:nvSpPr>
              <p:cNvPr id="113"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800"/>
              </a:p>
            </p:txBody>
          </p:sp>
          <p:sp>
            <p:nvSpPr>
              <p:cNvPr id="114"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sz="1800"/>
              </a:p>
            </p:txBody>
          </p:sp>
        </p:grpSp>
        <p:grpSp>
          <p:nvGrpSpPr>
            <p:cNvPr id="91" name="Group 195"/>
            <p:cNvGrpSpPr>
              <a:grpSpLocks/>
            </p:cNvGrpSpPr>
            <p:nvPr userDrawn="1"/>
          </p:nvGrpSpPr>
          <p:grpSpPr bwMode="auto">
            <a:xfrm>
              <a:off x="5893" y="3657"/>
              <a:ext cx="466" cy="115"/>
              <a:chOff x="5893" y="3657"/>
              <a:chExt cx="466" cy="115"/>
            </a:xfrm>
          </p:grpSpPr>
          <p:sp>
            <p:nvSpPr>
              <p:cNvPr id="107"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800"/>
              </a:p>
            </p:txBody>
          </p:sp>
          <p:sp>
            <p:nvSpPr>
              <p:cNvPr id="108"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800"/>
              </a:p>
            </p:txBody>
          </p:sp>
          <p:sp>
            <p:nvSpPr>
              <p:cNvPr id="109"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800"/>
              </a:p>
            </p:txBody>
          </p:sp>
          <p:sp>
            <p:nvSpPr>
              <p:cNvPr id="110"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sz="1800"/>
              </a:p>
            </p:txBody>
          </p:sp>
        </p:grpSp>
        <p:grpSp>
          <p:nvGrpSpPr>
            <p:cNvPr id="92" name="Group 200"/>
            <p:cNvGrpSpPr>
              <a:grpSpLocks/>
            </p:cNvGrpSpPr>
            <p:nvPr userDrawn="1"/>
          </p:nvGrpSpPr>
          <p:grpSpPr bwMode="auto">
            <a:xfrm>
              <a:off x="5893" y="3884"/>
              <a:ext cx="466" cy="115"/>
              <a:chOff x="5893" y="3884"/>
              <a:chExt cx="466" cy="115"/>
            </a:xfrm>
          </p:grpSpPr>
          <p:sp>
            <p:nvSpPr>
              <p:cNvPr id="103"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800"/>
              </a:p>
            </p:txBody>
          </p:sp>
          <p:sp>
            <p:nvSpPr>
              <p:cNvPr id="104"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800"/>
              </a:p>
            </p:txBody>
          </p:sp>
          <p:sp>
            <p:nvSpPr>
              <p:cNvPr id="105"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800"/>
              </a:p>
            </p:txBody>
          </p:sp>
          <p:sp>
            <p:nvSpPr>
              <p:cNvPr id="106"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sz="1800"/>
              </a:p>
            </p:txBody>
          </p:sp>
        </p:grpSp>
        <p:grpSp>
          <p:nvGrpSpPr>
            <p:cNvPr id="93" name="Group 205"/>
            <p:cNvGrpSpPr>
              <a:grpSpLocks/>
            </p:cNvGrpSpPr>
            <p:nvPr userDrawn="1"/>
          </p:nvGrpSpPr>
          <p:grpSpPr bwMode="auto">
            <a:xfrm>
              <a:off x="5893" y="4026"/>
              <a:ext cx="466" cy="115"/>
              <a:chOff x="5893" y="4026"/>
              <a:chExt cx="466" cy="115"/>
            </a:xfrm>
          </p:grpSpPr>
          <p:sp>
            <p:nvSpPr>
              <p:cNvPr id="99"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800"/>
              </a:p>
            </p:txBody>
          </p:sp>
          <p:sp>
            <p:nvSpPr>
              <p:cNvPr id="100"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800"/>
              </a:p>
            </p:txBody>
          </p:sp>
          <p:sp>
            <p:nvSpPr>
              <p:cNvPr id="101"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800"/>
              </a:p>
            </p:txBody>
          </p:sp>
          <p:sp>
            <p:nvSpPr>
              <p:cNvPr id="102"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sz="1800"/>
              </a:p>
            </p:txBody>
          </p:sp>
        </p:grpSp>
        <p:grpSp>
          <p:nvGrpSpPr>
            <p:cNvPr id="94" name="Group 210"/>
            <p:cNvGrpSpPr>
              <a:grpSpLocks/>
            </p:cNvGrpSpPr>
            <p:nvPr userDrawn="1"/>
          </p:nvGrpSpPr>
          <p:grpSpPr bwMode="auto">
            <a:xfrm>
              <a:off x="5893" y="4167"/>
              <a:ext cx="466" cy="115"/>
              <a:chOff x="5893" y="4167"/>
              <a:chExt cx="466" cy="115"/>
            </a:xfrm>
          </p:grpSpPr>
          <p:sp>
            <p:nvSpPr>
              <p:cNvPr id="95"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sz="1800"/>
              </a:p>
            </p:txBody>
          </p:sp>
          <p:sp>
            <p:nvSpPr>
              <p:cNvPr id="96"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sz="1800"/>
              </a:p>
            </p:txBody>
          </p:sp>
          <p:sp>
            <p:nvSpPr>
              <p:cNvPr id="97"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sz="1800"/>
              </a:p>
            </p:txBody>
          </p:sp>
          <p:sp>
            <p:nvSpPr>
              <p:cNvPr id="98"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sz="1800"/>
              </a:p>
            </p:txBody>
          </p:sp>
        </p:grpSp>
      </p:grpSp>
      <p:sp>
        <p:nvSpPr>
          <p:cNvPr id="147" name="Text Box 7"/>
          <p:cNvSpPr txBox="1">
            <a:spLocks noChangeArrowheads="1"/>
          </p:cNvSpPr>
          <p:nvPr/>
        </p:nvSpPr>
        <p:spPr bwMode="auto">
          <a:xfrm>
            <a:off x="4830231" y="2668590"/>
            <a:ext cx="2536299"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148" name="Text Box 8"/>
          <p:cNvSpPr txBox="1">
            <a:spLocks noChangeArrowheads="1"/>
          </p:cNvSpPr>
          <p:nvPr/>
        </p:nvSpPr>
        <p:spPr bwMode="auto">
          <a:xfrm>
            <a:off x="4797046" y="3429001"/>
            <a:ext cx="2602672"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149" name="TextBox 148"/>
          <p:cNvSpPr txBox="1"/>
          <p:nvPr/>
        </p:nvSpPr>
        <p:spPr>
          <a:xfrm>
            <a:off x="876415" y="4437114"/>
            <a:ext cx="10443935" cy="1131079"/>
          </a:xfrm>
          <a:prstGeom prst="rect">
            <a:avLst/>
          </a:prstGeom>
          <a:noFill/>
        </p:spPr>
        <p:txBody>
          <a:bodyPr wrap="square" rtlCol="0">
            <a:spAutoFit/>
          </a:bodyPr>
          <a:lstStyle/>
          <a:p>
            <a:pPr algn="just">
              <a:lnSpc>
                <a:spcPct val="100000"/>
              </a:lnSpc>
            </a:pPr>
            <a:r>
              <a:rPr lang="en-US" altLang="zh-CN" sz="1350" b="1" kern="1200" dirty="0">
                <a:solidFill>
                  <a:schemeClr val="tx1"/>
                </a:solidFill>
                <a:effectLst/>
                <a:latin typeface="FrutigerNext LT Regular" pitchFamily="34" charset="0"/>
                <a:ea typeface="宋体" charset="-122"/>
                <a:cs typeface="+mn-cs"/>
              </a:rPr>
              <a:t>Copyright©2011 Huawei Technologies Co., Ltd. All Rights Reserved.</a:t>
            </a:r>
            <a:endParaRPr lang="zh-CN" altLang="zh-CN" sz="1350" kern="1200" dirty="0">
              <a:solidFill>
                <a:schemeClr val="tx1"/>
              </a:solidFill>
              <a:effectLst/>
              <a:latin typeface="FrutigerNext LT Regular" pitchFamily="34" charset="0"/>
              <a:ea typeface="宋体" charset="-122"/>
              <a:cs typeface="+mn-cs"/>
            </a:endParaRPr>
          </a:p>
          <a:p>
            <a:pPr algn="just">
              <a:lnSpc>
                <a:spcPct val="100000"/>
              </a:lnSpc>
            </a:pPr>
            <a:r>
              <a:rPr lang="en-US" altLang="zh-CN" sz="1350" kern="1200" dirty="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50" kern="1200" dirty="0">
              <a:solidFill>
                <a:schemeClr val="tx1"/>
              </a:solidFill>
              <a:effectLst/>
              <a:latin typeface="FrutigerNext LT Regular" pitchFamily="34" charset="0"/>
              <a:ea typeface="宋体" charset="-122"/>
              <a:cs typeface="+mn-cs"/>
            </a:endParaRPr>
          </a:p>
        </p:txBody>
      </p:sp>
    </p:spTree>
    <p:extLst>
      <p:ext uri="{BB962C8B-B14F-4D97-AF65-F5344CB8AC3E}">
        <p14:creationId xmlns:p14="http://schemas.microsoft.com/office/powerpoint/2010/main" val="228668244"/>
      </p:ext>
    </p:extLst>
  </p:cSld>
  <p:clrMap bg1="lt1" tx1="dk1" bg2="lt2" tx2="dk2" accent1="accent1" accent2="accent2" accent3="accent3" accent4="accent4" accent5="accent5" accent6="accent6" hlink="hlink" folHlink="folHlink"/>
  <p:sldLayoutIdLst>
    <p:sldLayoutId id="2147484006" r:id="rId1"/>
    <p:sldLayoutId id="2147484007" r:id="rId2"/>
  </p:sldLayoutIdLst>
  <p:transition advClick="0" advTm="8000">
    <p:fade thruBlk="1"/>
  </p:transition>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8" y="5237637"/>
            <a:ext cx="1869596" cy="408880"/>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1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dirty="0">
                <a:solidFill>
                  <a:srgbClr val="1D1D1B"/>
                </a:solidFill>
                <a:latin typeface="Arial" panose="020B0604020202020204" pitchFamily="34" charset="0"/>
                <a:cs typeface="Arial" panose="020B0604020202020204" pitchFamily="34" charset="0"/>
              </a:rPr>
              <a:t>Huawei Proprietary - Restricted Distribution</a:t>
            </a:r>
            <a:endParaRPr lang="en-US" sz="900" dirty="0">
              <a:solidFill>
                <a:srgbClr val="1D1D1B"/>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defTabSz="890849">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185C</a:t>
              </a:r>
            </a:p>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186C</a:t>
              </a:r>
            </a:p>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062423282"/>
      </p:ext>
    </p:extLst>
  </p:cSld>
  <p:clrMap bg1="lt1" tx1="dk1" bg2="lt2" tx2="dk2" accent1="accent1" accent2="accent2" accent3="accent3" accent4="accent4" accent5="accent5" accent6="accent6" hlink="hlink" folHlink="folHlink"/>
  <p:sldLayoutIdLst>
    <p:sldLayoutId id="2147483927"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pPr defTabSz="1219200"/>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2" y="6402806"/>
            <a:ext cx="499729" cy="150296"/>
          </a:xfrm>
          <a:prstGeom prst="rect">
            <a:avLst/>
          </a:prstGeom>
          <a:noFill/>
        </p:spPr>
        <p:txBody>
          <a:bodyPr wrap="square" lIns="0" tIns="0" rIns="0" bIns="0" rtlCol="0">
            <a:spAutoFit/>
          </a:bodyPr>
          <a:lstStyle/>
          <a:p>
            <a:pPr defTabSz="890582">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582">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8"/>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defTabSz="1219200"/>
                <a:r>
                  <a:rPr kumimoji="1" lang="en-US" altLang="zh-CN" sz="700"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defTabSz="1219200"/>
                <a:r>
                  <a:rPr kumimoji="1" lang="en-US" altLang="zh-CN" sz="700"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defTabSz="1219200"/>
                <a:r>
                  <a:rPr kumimoji="1" lang="zh-CN" altLang="en-US" sz="1000"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defTabSz="1219200"/>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195999" y="6321130"/>
            <a:ext cx="1269075" cy="277546"/>
          </a:xfrm>
          <a:prstGeom prst="rect">
            <a:avLst/>
          </a:prstGeom>
        </p:spPr>
      </p:pic>
    </p:spTree>
    <p:extLst>
      <p:ext uri="{BB962C8B-B14F-4D97-AF65-F5344CB8AC3E}">
        <p14:creationId xmlns:p14="http://schemas.microsoft.com/office/powerpoint/2010/main" val="29953398"/>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2" r:id="rId3"/>
    <p:sldLayoutId id="2147483933" r:id="rId4"/>
    <p:sldLayoutId id="2147483934" r:id="rId5"/>
    <p:sldLayoutId id="2147483935" r:id="rId6"/>
    <p:sldLayoutId id="2147483936" r:id="rId7"/>
  </p:sldLayoutIdLst>
  <p:hf hdr="0" ftr="0" dt="0"/>
  <p:txStyles>
    <p:titleStyle>
      <a:lvl1pPr algn="l" defTabSz="1187441"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61" indent="-296861" algn="l" defTabSz="1187441" rtl="0" eaLnBrk="1" latinLnBrk="0" hangingPunct="1">
        <a:lnSpc>
          <a:spcPct val="90000"/>
        </a:lnSpc>
        <a:spcBef>
          <a:spcPts val="1299"/>
        </a:spcBef>
        <a:buFont typeface="Arial" panose="020B0604020202020204" pitchFamily="34" charset="0"/>
        <a:buChar char="•"/>
        <a:defRPr sz="3635" kern="1200">
          <a:solidFill>
            <a:schemeClr val="tx1"/>
          </a:solidFill>
          <a:latin typeface="+mn-lt"/>
          <a:ea typeface="+mn-ea"/>
          <a:cs typeface="+mn-cs"/>
        </a:defRPr>
      </a:lvl1pPr>
      <a:lvl2pPr marL="890582" indent="-296861" algn="l" defTabSz="1187441"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303" indent="-296861" algn="l" defTabSz="1187441"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8024"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1746"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5467"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188"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2909"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6629"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441" rtl="0" eaLnBrk="1" latinLnBrk="0" hangingPunct="1">
        <a:defRPr sz="2338" kern="1200">
          <a:solidFill>
            <a:schemeClr val="tx1"/>
          </a:solidFill>
          <a:latin typeface="+mn-lt"/>
          <a:ea typeface="+mn-ea"/>
          <a:cs typeface="+mn-cs"/>
        </a:defRPr>
      </a:lvl1pPr>
      <a:lvl2pPr marL="593722" algn="l" defTabSz="1187441" rtl="0" eaLnBrk="1" latinLnBrk="0" hangingPunct="1">
        <a:defRPr sz="2338" kern="1200">
          <a:solidFill>
            <a:schemeClr val="tx1"/>
          </a:solidFill>
          <a:latin typeface="+mn-lt"/>
          <a:ea typeface="+mn-ea"/>
          <a:cs typeface="+mn-cs"/>
        </a:defRPr>
      </a:lvl2pPr>
      <a:lvl3pPr marL="1187441" algn="l" defTabSz="1187441" rtl="0" eaLnBrk="1" latinLnBrk="0" hangingPunct="1">
        <a:defRPr sz="2338" kern="1200">
          <a:solidFill>
            <a:schemeClr val="tx1"/>
          </a:solidFill>
          <a:latin typeface="+mn-lt"/>
          <a:ea typeface="+mn-ea"/>
          <a:cs typeface="+mn-cs"/>
        </a:defRPr>
      </a:lvl3pPr>
      <a:lvl4pPr marL="1781165" algn="l" defTabSz="1187441" rtl="0" eaLnBrk="1" latinLnBrk="0" hangingPunct="1">
        <a:defRPr sz="2338" kern="1200">
          <a:solidFill>
            <a:schemeClr val="tx1"/>
          </a:solidFill>
          <a:latin typeface="+mn-lt"/>
          <a:ea typeface="+mn-ea"/>
          <a:cs typeface="+mn-cs"/>
        </a:defRPr>
      </a:lvl4pPr>
      <a:lvl5pPr marL="2374885" algn="l" defTabSz="1187441" rtl="0" eaLnBrk="1" latinLnBrk="0" hangingPunct="1">
        <a:defRPr sz="2338" kern="1200">
          <a:solidFill>
            <a:schemeClr val="tx1"/>
          </a:solidFill>
          <a:latin typeface="+mn-lt"/>
          <a:ea typeface="+mn-ea"/>
          <a:cs typeface="+mn-cs"/>
        </a:defRPr>
      </a:lvl5pPr>
      <a:lvl6pPr marL="2968606" algn="l" defTabSz="1187441" rtl="0" eaLnBrk="1" latinLnBrk="0" hangingPunct="1">
        <a:defRPr sz="2338" kern="1200">
          <a:solidFill>
            <a:schemeClr val="tx1"/>
          </a:solidFill>
          <a:latin typeface="+mn-lt"/>
          <a:ea typeface="+mn-ea"/>
          <a:cs typeface="+mn-cs"/>
        </a:defRPr>
      </a:lvl6pPr>
      <a:lvl7pPr marL="3562327" algn="l" defTabSz="1187441" rtl="0" eaLnBrk="1" latinLnBrk="0" hangingPunct="1">
        <a:defRPr sz="2338" kern="1200">
          <a:solidFill>
            <a:schemeClr val="tx1"/>
          </a:solidFill>
          <a:latin typeface="+mn-lt"/>
          <a:ea typeface="+mn-ea"/>
          <a:cs typeface="+mn-cs"/>
        </a:defRPr>
      </a:lvl7pPr>
      <a:lvl8pPr marL="4156050" algn="l" defTabSz="1187441" rtl="0" eaLnBrk="1" latinLnBrk="0" hangingPunct="1">
        <a:defRPr sz="2338" kern="1200">
          <a:solidFill>
            <a:schemeClr val="tx1"/>
          </a:solidFill>
          <a:latin typeface="+mn-lt"/>
          <a:ea typeface="+mn-ea"/>
          <a:cs typeface="+mn-cs"/>
        </a:defRPr>
      </a:lvl8pPr>
      <a:lvl9pPr marL="4749770" algn="l" defTabSz="1187441"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pPr defTabSz="1219200"/>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2" y="6402806"/>
            <a:ext cx="499729" cy="150296"/>
          </a:xfrm>
          <a:prstGeom prst="rect">
            <a:avLst/>
          </a:prstGeom>
          <a:noFill/>
        </p:spPr>
        <p:txBody>
          <a:bodyPr wrap="square" lIns="0" tIns="0" rIns="0" bIns="0" rtlCol="0">
            <a:spAutoFit/>
          </a:bodyPr>
          <a:lstStyle/>
          <a:p>
            <a:pPr defTabSz="890582">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582">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8"/>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defTabSz="1219200"/>
                <a:r>
                  <a:rPr kumimoji="1" lang="en-US" altLang="zh-CN" sz="700"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defTabSz="1219200"/>
                <a:r>
                  <a:rPr kumimoji="1" lang="en-US" altLang="zh-CN" sz="700"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defTabSz="1219200"/>
                <a:r>
                  <a:rPr kumimoji="1" lang="zh-CN" altLang="en-US" sz="1000"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defTabSz="1219200"/>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200"/>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21130"/>
            <a:ext cx="1269075" cy="277546"/>
          </a:xfrm>
          <a:prstGeom prst="rect">
            <a:avLst/>
          </a:prstGeom>
        </p:spPr>
      </p:pic>
    </p:spTree>
    <p:extLst>
      <p:ext uri="{BB962C8B-B14F-4D97-AF65-F5344CB8AC3E}">
        <p14:creationId xmlns:p14="http://schemas.microsoft.com/office/powerpoint/2010/main" val="1906598663"/>
      </p:ext>
    </p:extLst>
  </p:cSld>
  <p:clrMap bg1="lt1" tx1="dk1" bg2="lt2" tx2="dk2" accent1="accent1" accent2="accent2" accent3="accent3" accent4="accent4" accent5="accent5" accent6="accent6" hlink="hlink" folHlink="folHlink"/>
  <p:sldLayoutIdLst>
    <p:sldLayoutId id="2147483938" r:id="rId1"/>
    <p:sldLayoutId id="2147483941" r:id="rId2"/>
    <p:sldLayoutId id="2147483943" r:id="rId3"/>
    <p:sldLayoutId id="2147483944" r:id="rId4"/>
    <p:sldLayoutId id="2147483945" r:id="rId5"/>
  </p:sldLayoutIdLst>
  <p:hf hdr="0" ftr="0" dt="0"/>
  <p:txStyles>
    <p:titleStyle>
      <a:lvl1pPr algn="l" defTabSz="1187441"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61" indent="-296861" algn="l" defTabSz="1187441" rtl="0" eaLnBrk="1" latinLnBrk="0" hangingPunct="1">
        <a:lnSpc>
          <a:spcPct val="90000"/>
        </a:lnSpc>
        <a:spcBef>
          <a:spcPts val="1299"/>
        </a:spcBef>
        <a:buFont typeface="Arial" panose="020B0604020202020204" pitchFamily="34" charset="0"/>
        <a:buChar char="•"/>
        <a:defRPr sz="3635" kern="1200">
          <a:solidFill>
            <a:schemeClr val="tx1"/>
          </a:solidFill>
          <a:latin typeface="+mn-lt"/>
          <a:ea typeface="+mn-ea"/>
          <a:cs typeface="+mn-cs"/>
        </a:defRPr>
      </a:lvl1pPr>
      <a:lvl2pPr marL="890582" indent="-296861" algn="l" defTabSz="1187441"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303" indent="-296861" algn="l" defTabSz="1187441"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8024"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1746"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5467"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188"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2909"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6629" indent="-296861" algn="l" defTabSz="1187441"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441" rtl="0" eaLnBrk="1" latinLnBrk="0" hangingPunct="1">
        <a:defRPr sz="2338" kern="1200">
          <a:solidFill>
            <a:schemeClr val="tx1"/>
          </a:solidFill>
          <a:latin typeface="+mn-lt"/>
          <a:ea typeface="+mn-ea"/>
          <a:cs typeface="+mn-cs"/>
        </a:defRPr>
      </a:lvl1pPr>
      <a:lvl2pPr marL="593722" algn="l" defTabSz="1187441" rtl="0" eaLnBrk="1" latinLnBrk="0" hangingPunct="1">
        <a:defRPr sz="2338" kern="1200">
          <a:solidFill>
            <a:schemeClr val="tx1"/>
          </a:solidFill>
          <a:latin typeface="+mn-lt"/>
          <a:ea typeface="+mn-ea"/>
          <a:cs typeface="+mn-cs"/>
        </a:defRPr>
      </a:lvl2pPr>
      <a:lvl3pPr marL="1187441" algn="l" defTabSz="1187441" rtl="0" eaLnBrk="1" latinLnBrk="0" hangingPunct="1">
        <a:defRPr sz="2338" kern="1200">
          <a:solidFill>
            <a:schemeClr val="tx1"/>
          </a:solidFill>
          <a:latin typeface="+mn-lt"/>
          <a:ea typeface="+mn-ea"/>
          <a:cs typeface="+mn-cs"/>
        </a:defRPr>
      </a:lvl3pPr>
      <a:lvl4pPr marL="1781165" algn="l" defTabSz="1187441" rtl="0" eaLnBrk="1" latinLnBrk="0" hangingPunct="1">
        <a:defRPr sz="2338" kern="1200">
          <a:solidFill>
            <a:schemeClr val="tx1"/>
          </a:solidFill>
          <a:latin typeface="+mn-lt"/>
          <a:ea typeface="+mn-ea"/>
          <a:cs typeface="+mn-cs"/>
        </a:defRPr>
      </a:lvl4pPr>
      <a:lvl5pPr marL="2374885" algn="l" defTabSz="1187441" rtl="0" eaLnBrk="1" latinLnBrk="0" hangingPunct="1">
        <a:defRPr sz="2338" kern="1200">
          <a:solidFill>
            <a:schemeClr val="tx1"/>
          </a:solidFill>
          <a:latin typeface="+mn-lt"/>
          <a:ea typeface="+mn-ea"/>
          <a:cs typeface="+mn-cs"/>
        </a:defRPr>
      </a:lvl5pPr>
      <a:lvl6pPr marL="2968606" algn="l" defTabSz="1187441" rtl="0" eaLnBrk="1" latinLnBrk="0" hangingPunct="1">
        <a:defRPr sz="2338" kern="1200">
          <a:solidFill>
            <a:schemeClr val="tx1"/>
          </a:solidFill>
          <a:latin typeface="+mn-lt"/>
          <a:ea typeface="+mn-ea"/>
          <a:cs typeface="+mn-cs"/>
        </a:defRPr>
      </a:lvl6pPr>
      <a:lvl7pPr marL="3562327" algn="l" defTabSz="1187441" rtl="0" eaLnBrk="1" latinLnBrk="0" hangingPunct="1">
        <a:defRPr sz="2338" kern="1200">
          <a:solidFill>
            <a:schemeClr val="tx1"/>
          </a:solidFill>
          <a:latin typeface="+mn-lt"/>
          <a:ea typeface="+mn-ea"/>
          <a:cs typeface="+mn-cs"/>
        </a:defRPr>
      </a:lvl7pPr>
      <a:lvl8pPr marL="4156050" algn="l" defTabSz="1187441" rtl="0" eaLnBrk="1" latinLnBrk="0" hangingPunct="1">
        <a:defRPr sz="2338" kern="1200">
          <a:solidFill>
            <a:schemeClr val="tx1"/>
          </a:solidFill>
          <a:latin typeface="+mn-lt"/>
          <a:ea typeface="+mn-ea"/>
          <a:cs typeface="+mn-cs"/>
        </a:defRPr>
      </a:lvl8pPr>
      <a:lvl9pPr marL="4749770" algn="l" defTabSz="1187441"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09629" y="405364"/>
            <a:ext cx="11377506" cy="872536"/>
          </a:xfrm>
          <a:prstGeom prst="rect">
            <a:avLst/>
          </a:prstGeom>
        </p:spPr>
        <p:txBody>
          <a:bodyPr vert="horz" lIns="91440" tIns="45720" rIns="91440" bIns="45720" rtlCol="0" anchor="ctr">
            <a:normAutofit/>
          </a:bodyPr>
          <a:lstStyle/>
          <a:p>
            <a:r>
              <a:rPr lang="en-US" altLang="zh-CN" dirty="0"/>
              <a:t>Arial28pt , Left, only put one line</a:t>
            </a:r>
            <a:endParaRPr lang="zh-CN" altLang="en-US" dirty="0"/>
          </a:p>
        </p:txBody>
      </p:sp>
      <p:sp>
        <p:nvSpPr>
          <p:cNvPr id="3" name="文本占位符 2"/>
          <p:cNvSpPr>
            <a:spLocks noGrp="1"/>
          </p:cNvSpPr>
          <p:nvPr>
            <p:ph type="body" idx="1"/>
          </p:nvPr>
        </p:nvSpPr>
        <p:spPr>
          <a:xfrm>
            <a:off x="609680" y="1599829"/>
            <a:ext cx="10977404" cy="4526502"/>
          </a:xfrm>
          <a:prstGeom prst="rect">
            <a:avLst/>
          </a:prstGeom>
        </p:spPr>
        <p:txBody>
          <a:bodyPr vert="horz" lIns="91440" tIns="45720" rIns="91440" bIns="45720" rtlCol="0">
            <a:normAutofit/>
          </a:bodyPr>
          <a:lstStyle/>
          <a:p>
            <a:pPr lvl="0"/>
            <a:r>
              <a:rPr lang="en-US" altLang="zh-CN" dirty="0"/>
              <a:t>Click to edit Master text styles</a:t>
            </a:r>
            <a:endParaRPr lang="zh-CN" altLang="en-US" dirty="0"/>
          </a:p>
          <a:p>
            <a:pPr lvl="1"/>
            <a:r>
              <a:rPr lang="en-US" altLang="zh-CN" dirty="0"/>
              <a:t>Click to edit Master text styles</a:t>
            </a:r>
            <a:endParaRPr lang="zh-CN" altLang="en-US" dirty="0"/>
          </a:p>
          <a:p>
            <a:pPr lvl="2"/>
            <a:r>
              <a:rPr lang="en-US" altLang="zh-CN" dirty="0"/>
              <a:t>Click to edit Master text styles</a:t>
            </a:r>
            <a:endParaRPr lang="zh-CN" altLang="en-US" dirty="0"/>
          </a:p>
          <a:p>
            <a:pPr lvl="3"/>
            <a:r>
              <a:rPr lang="en-US" altLang="zh-CN" dirty="0"/>
              <a:t>Click to edit Master text styles</a:t>
            </a:r>
            <a:endParaRPr lang="zh-CN" altLang="en-US" dirty="0"/>
          </a:p>
          <a:p>
            <a:pPr lvl="4"/>
            <a:r>
              <a:rPr lang="en-US" altLang="zh-CN" dirty="0"/>
              <a:t>Click to edit Master text styles</a:t>
            </a:r>
            <a:endParaRPr lang="zh-CN" altLang="en-US" dirty="0"/>
          </a:p>
        </p:txBody>
      </p:sp>
      <p:sp>
        <p:nvSpPr>
          <p:cNvPr id="8" name="Rectangle 5"/>
          <p:cNvSpPr>
            <a:spLocks noChangeArrowheads="1"/>
          </p:cNvSpPr>
          <p:nvPr userDrawn="1"/>
        </p:nvSpPr>
        <p:spPr bwMode="auto">
          <a:xfrm>
            <a:off x="3040917" y="6537794"/>
            <a:ext cx="272090" cy="195898"/>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prstClr val="white">
                    <a:lumMod val="65000"/>
                  </a:prstClr>
                </a:solidFill>
              </a:rPr>
              <a:pPr eaLnBrk="0" hangingPunct="0">
                <a:lnSpc>
                  <a:spcPct val="85000"/>
                </a:lnSpc>
                <a:defRPr/>
              </a:pPr>
              <a:t>‹#›</a:t>
            </a:fld>
            <a:endParaRPr lang="en-GB" altLang="zh-CN" sz="900" dirty="0">
              <a:solidFill>
                <a:prstClr val="white">
                  <a:lumMod val="65000"/>
                </a:prstClr>
              </a:solidFill>
            </a:endParaRPr>
          </a:p>
        </p:txBody>
      </p:sp>
      <p:pic>
        <p:nvPicPr>
          <p:cNvPr id="9" name="Picture 2" descr="C:\Users\z00124665\Desktop\图形1.wmf"/>
          <p:cNvPicPr>
            <a:picLocks noChangeAspect="1" noChangeArrowheads="1"/>
          </p:cNvPicPr>
          <p:nvPr userDrawn="1"/>
        </p:nvPicPr>
        <p:blipFill>
          <a:blip r:embed="rId14" cstate="print"/>
          <a:srcRect/>
          <a:stretch>
            <a:fillRect/>
          </a:stretch>
        </p:blipFill>
        <p:spPr bwMode="auto">
          <a:xfrm>
            <a:off x="322305" y="6524434"/>
            <a:ext cx="2656233" cy="120939"/>
          </a:xfrm>
          <a:prstGeom prst="rect">
            <a:avLst/>
          </a:prstGeom>
          <a:noFill/>
        </p:spPr>
      </p:pic>
      <p:pic>
        <p:nvPicPr>
          <p:cNvPr id="10" name="Picture 2" descr="E:\01 日常工作\03 品牌规范设计\公司广告源文档\HW LOGO(horizontal）111.png"/>
          <p:cNvPicPr>
            <a:picLocks noChangeAspect="1" noChangeArrowheads="1"/>
          </p:cNvPicPr>
          <p:nvPr userDrawn="1"/>
        </p:nvPicPr>
        <p:blipFill>
          <a:blip r:embed="rId15" cstate="print"/>
          <a:srcRect/>
          <a:stretch>
            <a:fillRect/>
          </a:stretch>
        </p:blipFill>
        <p:spPr bwMode="auto">
          <a:xfrm>
            <a:off x="10619538" y="6430759"/>
            <a:ext cx="1249363" cy="302933"/>
          </a:xfrm>
          <a:prstGeom prst="rect">
            <a:avLst/>
          </a:prstGeom>
          <a:noFill/>
        </p:spPr>
      </p:pic>
      <p:pic>
        <p:nvPicPr>
          <p:cNvPr id="12" name="图片 11" descr="leading-new-ict.png"/>
          <p:cNvPicPr>
            <a:picLocks noChangeAspect="1"/>
          </p:cNvPicPr>
          <p:nvPr userDrawn="1"/>
        </p:nvPicPr>
        <p:blipFill>
          <a:blip r:embed="rId16" cstate="print"/>
          <a:stretch>
            <a:fillRect/>
          </a:stretch>
        </p:blipFill>
        <p:spPr>
          <a:xfrm>
            <a:off x="10436944" y="243378"/>
            <a:ext cx="1431957" cy="107975"/>
          </a:xfrm>
          <a:prstGeom prst="rect">
            <a:avLst/>
          </a:prstGeom>
        </p:spPr>
      </p:pic>
      <p:sp>
        <p:nvSpPr>
          <p:cNvPr id="13" name="TextBox 12"/>
          <p:cNvSpPr txBox="1"/>
          <p:nvPr userDrawn="1"/>
        </p:nvSpPr>
        <p:spPr>
          <a:xfrm>
            <a:off x="-2903791" y="165062"/>
            <a:ext cx="2903791" cy="9461938"/>
          </a:xfrm>
          <a:prstGeom prst="rect">
            <a:avLst/>
          </a:prstGeom>
          <a:noFill/>
        </p:spPr>
        <p:txBody>
          <a:bodyPr wrap="square" rtlCol="0">
            <a:spAutoFit/>
          </a:bodyPr>
          <a:lstStyle/>
          <a:p>
            <a:pPr>
              <a:lnSpc>
                <a:spcPct val="150000"/>
              </a:lnSpc>
            </a:pPr>
            <a:r>
              <a:rPr lang="en-US" altLang="zh-CN" sz="1400" dirty="0">
                <a:solidFill>
                  <a:prstClr val="white"/>
                </a:solidFill>
              </a:rPr>
              <a:t>Typesetting: </a:t>
            </a:r>
            <a:r>
              <a:rPr lang="en-US" altLang="zh-CN" sz="1400" b="1" dirty="0">
                <a:solidFill>
                  <a:prstClr val="white"/>
                </a:solidFill>
              </a:rPr>
              <a:t>Align Left</a:t>
            </a:r>
          </a:p>
          <a:p>
            <a:pPr>
              <a:lnSpc>
                <a:spcPct val="150000"/>
              </a:lnSpc>
            </a:pPr>
            <a:r>
              <a:rPr lang="en-US" altLang="zh-CN" sz="1400" dirty="0">
                <a:solidFill>
                  <a:prstClr val="white"/>
                </a:solidFill>
              </a:rPr>
              <a:t>English font: </a:t>
            </a:r>
            <a:r>
              <a:rPr lang="en-US" altLang="zh-CN" sz="1400" b="1" dirty="0">
                <a:solidFill>
                  <a:prstClr val="white"/>
                </a:solidFill>
              </a:rPr>
              <a:t>Arial</a:t>
            </a:r>
          </a:p>
          <a:p>
            <a:pPr>
              <a:lnSpc>
                <a:spcPct val="150000"/>
              </a:lnSpc>
            </a:pPr>
            <a:r>
              <a:rPr lang="en-US" altLang="zh-CN" sz="1400" dirty="0">
                <a:solidFill>
                  <a:prstClr val="white"/>
                </a:solidFill>
              </a:rPr>
              <a:t>Body color:  </a:t>
            </a:r>
            <a:r>
              <a:rPr lang="en-US" altLang="zh-CN" sz="1400" b="1" dirty="0">
                <a:solidFill>
                  <a:prstClr val="white"/>
                </a:solidFill>
              </a:rPr>
              <a:t>RGB: 89;89;89    </a:t>
            </a:r>
          </a:p>
          <a:p>
            <a:pPr>
              <a:lnSpc>
                <a:spcPct val="150000"/>
              </a:lnSpc>
            </a:pPr>
            <a:r>
              <a:rPr lang="en-US" altLang="zh-CN" sz="1400" dirty="0">
                <a:solidFill>
                  <a:prstClr val="white"/>
                </a:solidFill>
              </a:rPr>
              <a:t>Title / accent color:  </a:t>
            </a:r>
            <a:r>
              <a:rPr lang="en-US" altLang="zh-CN" sz="1400" b="1" dirty="0">
                <a:solidFill>
                  <a:prstClr val="white"/>
                </a:solidFill>
              </a:rPr>
              <a:t>RGB: 0;0;0</a:t>
            </a:r>
          </a:p>
          <a:p>
            <a:pPr defTabSz="1219200">
              <a:lnSpc>
                <a:spcPct val="150000"/>
              </a:lnSpc>
              <a:defRPr/>
            </a:pPr>
            <a:r>
              <a:rPr lang="en-US" altLang="zh-CN" sz="1400" dirty="0">
                <a:solidFill>
                  <a:prstClr val="white"/>
                </a:solidFill>
              </a:rPr>
              <a:t>Separated line color:  </a:t>
            </a:r>
            <a:r>
              <a:rPr lang="en-US" altLang="zh-CN" sz="1400" b="1" dirty="0">
                <a:solidFill>
                  <a:prstClr val="white"/>
                </a:solidFill>
              </a:rPr>
              <a:t>RGB: 166;166;166</a:t>
            </a:r>
          </a:p>
          <a:p>
            <a:pPr defTabSz="1219200">
              <a:lnSpc>
                <a:spcPct val="150000"/>
              </a:lnSpc>
              <a:defRPr/>
            </a:pPr>
            <a:r>
              <a:rPr lang="en-US" altLang="zh-CN" sz="1400" dirty="0">
                <a:solidFill>
                  <a:prstClr val="white"/>
                </a:solidFill>
              </a:rPr>
              <a:t>Line separating line weights:  </a:t>
            </a:r>
            <a:r>
              <a:rPr lang="en-US" altLang="zh-CN" sz="1400" b="1" dirty="0">
                <a:solidFill>
                  <a:prstClr val="white"/>
                </a:solidFill>
              </a:rPr>
              <a:t>0.75</a:t>
            </a:r>
            <a:r>
              <a:rPr lang="zh-CN" altLang="en-US" sz="1400" b="1" dirty="0">
                <a:solidFill>
                  <a:prstClr val="white"/>
                </a:solidFill>
              </a:rPr>
              <a:t>磅</a:t>
            </a:r>
            <a:endParaRPr lang="en-US" altLang="zh-CN" sz="1400" b="1" dirty="0">
              <a:solidFill>
                <a:prstClr val="white"/>
              </a:solidFill>
            </a:endParaRPr>
          </a:p>
          <a:p>
            <a:pPr defTabSz="1219200">
              <a:lnSpc>
                <a:spcPct val="150000"/>
              </a:lnSpc>
              <a:defRPr/>
            </a:pPr>
            <a:r>
              <a:rPr lang="en-US" altLang="zh-CN" sz="1400" dirty="0">
                <a:solidFill>
                  <a:prstClr val="white"/>
                </a:solidFill>
              </a:rPr>
              <a:t>Used color screen using three colors please with the use of a single color page can not be reused.</a:t>
            </a:r>
          </a:p>
          <a:p>
            <a:pPr defTabSz="1219200">
              <a:lnSpc>
                <a:spcPct val="150000"/>
              </a:lnSpc>
              <a:defRPr/>
            </a:pPr>
            <a:r>
              <a:rPr lang="en-US" altLang="zh-CN" sz="1400" dirty="0">
                <a:solidFill>
                  <a:prstClr val="white"/>
                </a:solidFill>
              </a:rPr>
              <a:t>Graphic and text with background made using shades with the use of.</a:t>
            </a:r>
          </a:p>
          <a:p>
            <a:pPr defTabSz="1219200">
              <a:lnSpc>
                <a:spcPct val="150000"/>
              </a:lnSpc>
              <a:defRPr/>
            </a:pPr>
            <a:r>
              <a:rPr lang="en-US" altLang="zh-CN" sz="1400" dirty="0">
                <a:solidFill>
                  <a:prstClr val="white"/>
                </a:solidFill>
              </a:rPr>
              <a:t>Red only for local small-scale embellishment.</a:t>
            </a:r>
          </a:p>
          <a:p>
            <a:pPr defTabSz="1219200">
              <a:lnSpc>
                <a:spcPct val="150000"/>
              </a:lnSpc>
              <a:defRPr/>
            </a:pPr>
            <a:r>
              <a:rPr lang="en-US" altLang="zh-CN" sz="1400" dirty="0">
                <a:solidFill>
                  <a:prstClr val="white"/>
                </a:solidFill>
              </a:rPr>
              <a:t>Gradient only in showing the pattern data.</a:t>
            </a:r>
          </a:p>
          <a:p>
            <a:pPr defTabSz="1219200">
              <a:lnSpc>
                <a:spcPct val="150000"/>
              </a:lnSpc>
              <a:defRPr/>
            </a:pPr>
            <a:r>
              <a:rPr lang="en-US" altLang="zh-CN" sz="1400" dirty="0">
                <a:solidFill>
                  <a:prstClr val="white"/>
                </a:solidFill>
              </a:rPr>
              <a:t>Icon: The whole film icon appears, use artwork effect, increasing the circular coil to be assisted.</a:t>
            </a:r>
            <a:endParaRPr lang="zh-CN" altLang="en-US" sz="1400" dirty="0">
              <a:solidFill>
                <a:prstClr val="white"/>
              </a:solidFill>
            </a:endParaRPr>
          </a:p>
          <a:p>
            <a:pPr defTabSz="1219200">
              <a:lnSpc>
                <a:spcPct val="150000"/>
              </a:lnSpc>
              <a:defRPr/>
            </a:pPr>
            <a:r>
              <a:rPr lang="en-US" altLang="zh-CN" sz="1400" dirty="0">
                <a:solidFill>
                  <a:prstClr val="white"/>
                </a:solidFill>
              </a:rPr>
              <a:t>Icon sizes into three 2.4x2.4cm, 1.6x1.6cm, 0.9x0.9cm.</a:t>
            </a:r>
          </a:p>
          <a:p>
            <a:pPr defTabSz="1219200">
              <a:lnSpc>
                <a:spcPct val="150000"/>
              </a:lnSpc>
              <a:defRPr/>
            </a:pPr>
            <a:r>
              <a:rPr lang="en-US" altLang="zh-CN" sz="1400" dirty="0">
                <a:solidFill>
                  <a:prstClr val="white"/>
                </a:solidFill>
              </a:rPr>
              <a:t>Photos: High brightness selection, naturalized pictures.</a:t>
            </a:r>
            <a:endParaRPr lang="zh-CN" altLang="en-US" sz="1400" b="1" dirty="0">
              <a:solidFill>
                <a:prstClr val="white"/>
              </a:solidFill>
            </a:endParaRPr>
          </a:p>
          <a:p>
            <a:pPr defTabSz="1219200">
              <a:lnSpc>
                <a:spcPct val="150000"/>
              </a:lnSpc>
              <a:defRPr/>
            </a:pPr>
            <a:endParaRPr lang="en-US" altLang="zh-CN" sz="1400" dirty="0">
              <a:solidFill>
                <a:prstClr val="white"/>
              </a:solidFill>
            </a:endParaRPr>
          </a:p>
          <a:p>
            <a:pPr defTabSz="1219200">
              <a:lnSpc>
                <a:spcPct val="150000"/>
              </a:lnSpc>
              <a:defRPr/>
            </a:pPr>
            <a:endParaRPr lang="zh-CN" altLang="en-US" sz="1400" dirty="0">
              <a:solidFill>
                <a:prstClr val="white"/>
              </a:solidFill>
            </a:endParaRPr>
          </a:p>
          <a:p>
            <a:pPr defTabSz="1219200">
              <a:lnSpc>
                <a:spcPct val="150000"/>
              </a:lnSpc>
              <a:defRPr/>
            </a:pPr>
            <a:endParaRPr lang="zh-CN" altLang="en-US" sz="1400" dirty="0">
              <a:solidFill>
                <a:prstClr val="white"/>
              </a:solidFill>
            </a:endParaRPr>
          </a:p>
          <a:p>
            <a:pPr defTabSz="1219200">
              <a:lnSpc>
                <a:spcPct val="150000"/>
              </a:lnSpc>
              <a:defRPr/>
            </a:pPr>
            <a:endParaRPr lang="zh-CN" altLang="en-US" sz="1400" dirty="0">
              <a:solidFill>
                <a:prstClr val="white"/>
              </a:solidFill>
            </a:endParaRPr>
          </a:p>
          <a:p>
            <a:pPr defTabSz="1219200">
              <a:lnSpc>
                <a:spcPct val="150000"/>
              </a:lnSpc>
              <a:defRPr/>
            </a:pPr>
            <a:endParaRPr lang="en-US" altLang="zh-CN" sz="1400" dirty="0">
              <a:solidFill>
                <a:prstClr val="white"/>
              </a:solidFill>
            </a:endParaRPr>
          </a:p>
          <a:p>
            <a:pPr>
              <a:lnSpc>
                <a:spcPct val="150000"/>
              </a:lnSpc>
            </a:pPr>
            <a:endParaRPr lang="zh-CN" altLang="en-US" sz="1400" dirty="0">
              <a:solidFill>
                <a:prstClr val="white"/>
              </a:solidFill>
            </a:endParaRPr>
          </a:p>
        </p:txBody>
      </p:sp>
      <p:sp>
        <p:nvSpPr>
          <p:cNvPr id="14" name="矩形 13"/>
          <p:cNvSpPr/>
          <p:nvPr userDrawn="1"/>
        </p:nvSpPr>
        <p:spPr>
          <a:xfrm>
            <a:off x="14452317" y="1510950"/>
            <a:ext cx="360047" cy="359917"/>
          </a:xfrm>
          <a:prstGeom prst="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sym typeface="Arial"/>
            </a:endParaRPr>
          </a:p>
        </p:txBody>
      </p:sp>
      <p:sp>
        <p:nvSpPr>
          <p:cNvPr id="15" name="矩形 14"/>
          <p:cNvSpPr/>
          <p:nvPr userDrawn="1"/>
        </p:nvSpPr>
        <p:spPr>
          <a:xfrm>
            <a:off x="14452317" y="981295"/>
            <a:ext cx="360047" cy="359917"/>
          </a:xfrm>
          <a:prstGeom prst="rect">
            <a:avLst/>
          </a:prstGeom>
          <a:gradFill flip="none" rotWithShape="1">
            <a:gsLst>
              <a:gs pos="0">
                <a:srgbClr val="ECF0F2"/>
              </a:gs>
              <a:gs pos="100000">
                <a:srgbClr val="D9DE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16" name="矩形 15"/>
          <p:cNvSpPr/>
          <p:nvPr userDrawn="1"/>
        </p:nvSpPr>
        <p:spPr>
          <a:xfrm>
            <a:off x="14452317" y="468977"/>
            <a:ext cx="360047" cy="359917"/>
          </a:xfrm>
          <a:prstGeom prst="rect">
            <a:avLst/>
          </a:prstGeom>
          <a:gradFill flip="none" rotWithShape="1">
            <a:gsLst>
              <a:gs pos="0">
                <a:srgbClr val="94A5B8"/>
              </a:gs>
              <a:gs pos="100000">
                <a:srgbClr val="7A8EA3"/>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userDrawn="1"/>
        </p:nvSpPr>
        <p:spPr>
          <a:xfrm>
            <a:off x="14812363" y="1510950"/>
            <a:ext cx="360047" cy="359917"/>
          </a:xfrm>
          <a:prstGeom prst="rect">
            <a:avLst/>
          </a:prstGeom>
          <a:gradFill flip="none" rotWithShape="1">
            <a:gsLst>
              <a:gs pos="0">
                <a:srgbClr val="ECF0F2"/>
              </a:gs>
              <a:gs pos="100000">
                <a:srgbClr val="D9DE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latin typeface="宋体" panose="02010600030101010101" pitchFamily="2" charset="-122"/>
              <a:sym typeface="Arial"/>
            </a:endParaRPr>
          </a:p>
        </p:txBody>
      </p:sp>
      <p:sp>
        <p:nvSpPr>
          <p:cNvPr id="18" name="矩形 17"/>
          <p:cNvSpPr/>
          <p:nvPr userDrawn="1"/>
        </p:nvSpPr>
        <p:spPr>
          <a:xfrm>
            <a:off x="14812363" y="981295"/>
            <a:ext cx="360047" cy="359917"/>
          </a:xfrm>
          <a:prstGeom prst="rect">
            <a:avLst/>
          </a:prstGeom>
          <a:gradFill flip="none" rotWithShape="1">
            <a:gsLst>
              <a:gs pos="0">
                <a:srgbClr val="E3E9EF"/>
              </a:gs>
              <a:gs pos="100000">
                <a:srgbClr val="EBEF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sym typeface="Arial"/>
            </a:endParaRPr>
          </a:p>
        </p:txBody>
      </p:sp>
      <p:sp>
        <p:nvSpPr>
          <p:cNvPr id="19" name="矩形 18"/>
          <p:cNvSpPr/>
          <p:nvPr userDrawn="1"/>
        </p:nvSpPr>
        <p:spPr>
          <a:xfrm>
            <a:off x="14812363" y="468675"/>
            <a:ext cx="360047" cy="359917"/>
          </a:xfrm>
          <a:prstGeom prst="rect">
            <a:avLst/>
          </a:prstGeom>
          <a:gradFill flip="none" rotWithShape="1">
            <a:gsLst>
              <a:gs pos="0">
                <a:srgbClr val="D6E5F2"/>
              </a:gs>
              <a:gs pos="100000">
                <a:srgbClr val="BFD1E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sym typeface="Arial"/>
            </a:endParaRPr>
          </a:p>
        </p:txBody>
      </p:sp>
      <p:sp>
        <p:nvSpPr>
          <p:cNvPr id="20" name="矩形 19"/>
          <p:cNvSpPr/>
          <p:nvPr userDrawn="1"/>
        </p:nvSpPr>
        <p:spPr>
          <a:xfrm>
            <a:off x="14452317" y="2010614"/>
            <a:ext cx="360047" cy="359917"/>
          </a:xfrm>
          <a:prstGeom prst="rect">
            <a:avLst/>
          </a:prstGeom>
          <a:gradFill flip="none" rotWithShape="1">
            <a:gsLst>
              <a:gs pos="0">
                <a:srgbClr val="EBEBEB"/>
              </a:gs>
              <a:gs pos="100000">
                <a:srgbClr val="F0F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latin typeface="宋体" panose="02010600030101010101" pitchFamily="2" charset="-122"/>
              <a:sym typeface="Arial"/>
            </a:endParaRPr>
          </a:p>
        </p:txBody>
      </p:sp>
      <p:sp>
        <p:nvSpPr>
          <p:cNvPr id="21" name="TextBox 20"/>
          <p:cNvSpPr txBox="1"/>
          <p:nvPr userDrawn="1"/>
        </p:nvSpPr>
        <p:spPr>
          <a:xfrm>
            <a:off x="12363894" y="490117"/>
            <a:ext cx="1393960" cy="307706"/>
          </a:xfrm>
          <a:prstGeom prst="rect">
            <a:avLst/>
          </a:prstGeom>
          <a:noFill/>
        </p:spPr>
        <p:txBody>
          <a:bodyPr wrap="none" rtlCol="0">
            <a:spAutoFit/>
          </a:bodyPr>
          <a:lstStyle/>
          <a:p>
            <a:r>
              <a:rPr lang="en-US" altLang="zh-CN" sz="1400" dirty="0">
                <a:solidFill>
                  <a:prstClr val="white"/>
                </a:solidFill>
              </a:rPr>
              <a:t>Icon background</a:t>
            </a:r>
          </a:p>
        </p:txBody>
      </p:sp>
      <p:sp>
        <p:nvSpPr>
          <p:cNvPr id="22" name="TextBox 21"/>
          <p:cNvSpPr txBox="1"/>
          <p:nvPr userDrawn="1"/>
        </p:nvSpPr>
        <p:spPr>
          <a:xfrm>
            <a:off x="12363893" y="1004097"/>
            <a:ext cx="1792647" cy="307706"/>
          </a:xfrm>
          <a:prstGeom prst="rect">
            <a:avLst/>
          </a:prstGeom>
          <a:noFill/>
        </p:spPr>
        <p:txBody>
          <a:bodyPr wrap="none" rtlCol="0">
            <a:spAutoFit/>
          </a:bodyPr>
          <a:lstStyle/>
          <a:p>
            <a:r>
              <a:rPr lang="en-US" altLang="zh-CN" sz="1400" dirty="0">
                <a:solidFill>
                  <a:prstClr val="white"/>
                </a:solidFill>
              </a:rPr>
              <a:t>Text background color</a:t>
            </a:r>
          </a:p>
        </p:txBody>
      </p:sp>
      <p:sp>
        <p:nvSpPr>
          <p:cNvPr id="23" name="TextBox 22"/>
          <p:cNvSpPr txBox="1"/>
          <p:nvPr userDrawn="1"/>
        </p:nvSpPr>
        <p:spPr>
          <a:xfrm>
            <a:off x="12363894" y="1518077"/>
            <a:ext cx="1393960" cy="307706"/>
          </a:xfrm>
          <a:prstGeom prst="rect">
            <a:avLst/>
          </a:prstGeom>
          <a:noFill/>
        </p:spPr>
        <p:txBody>
          <a:bodyPr wrap="none" rtlCol="0">
            <a:spAutoFit/>
          </a:bodyPr>
          <a:lstStyle/>
          <a:p>
            <a:r>
              <a:rPr lang="en-US" altLang="zh-CN" sz="1400" dirty="0">
                <a:solidFill>
                  <a:prstClr val="white"/>
                </a:solidFill>
              </a:rPr>
              <a:t>Icon background</a:t>
            </a:r>
          </a:p>
        </p:txBody>
      </p:sp>
      <p:sp>
        <p:nvSpPr>
          <p:cNvPr id="24" name="TextBox 23"/>
          <p:cNvSpPr txBox="1"/>
          <p:nvPr userDrawn="1"/>
        </p:nvSpPr>
        <p:spPr>
          <a:xfrm>
            <a:off x="12363893" y="2032056"/>
            <a:ext cx="1792647" cy="307706"/>
          </a:xfrm>
          <a:prstGeom prst="rect">
            <a:avLst/>
          </a:prstGeom>
          <a:noFill/>
        </p:spPr>
        <p:txBody>
          <a:bodyPr wrap="none" rtlCol="0">
            <a:spAutoFit/>
          </a:bodyPr>
          <a:lstStyle/>
          <a:p>
            <a:r>
              <a:rPr lang="en-US" altLang="zh-CN" sz="1400" dirty="0">
                <a:solidFill>
                  <a:prstClr val="white"/>
                </a:solidFill>
              </a:rPr>
              <a:t>Text background color</a:t>
            </a:r>
          </a:p>
        </p:txBody>
      </p:sp>
      <p:sp>
        <p:nvSpPr>
          <p:cNvPr id="25" name="矩形 24"/>
          <p:cNvSpPr/>
          <p:nvPr userDrawn="1"/>
        </p:nvSpPr>
        <p:spPr>
          <a:xfrm>
            <a:off x="14452317" y="2565104"/>
            <a:ext cx="360047" cy="3599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28554" algn="ctr" fontAlgn="ctr">
              <a:buClr>
                <a:srgbClr val="990000"/>
              </a:buClr>
              <a:buSzPct val="60000"/>
              <a:defRPr/>
            </a:pPr>
            <a:endParaRPr lang="zh-CN" altLang="en-US">
              <a:solidFill>
                <a:prstClr val="white"/>
              </a:solidFill>
              <a:latin typeface="宋体" panose="02010600030101010101" pitchFamily="2" charset="-122"/>
              <a:sym typeface="Arial"/>
            </a:endParaRPr>
          </a:p>
        </p:txBody>
      </p:sp>
      <p:sp>
        <p:nvSpPr>
          <p:cNvPr id="26" name="矩形 25"/>
          <p:cNvSpPr/>
          <p:nvPr userDrawn="1"/>
        </p:nvSpPr>
        <p:spPr>
          <a:xfrm>
            <a:off x="14452317" y="3134371"/>
            <a:ext cx="360047" cy="359917"/>
          </a:xfrm>
          <a:prstGeom prst="rect">
            <a:avLst/>
          </a:prstGeom>
          <a:gradFill flip="none" rotWithShape="1">
            <a:gsLst>
              <a:gs pos="0">
                <a:srgbClr val="C2D3E2"/>
              </a:gs>
              <a:gs pos="100000">
                <a:srgbClr val="CCDAE7"/>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27" name="矩形 26"/>
          <p:cNvSpPr/>
          <p:nvPr userDrawn="1"/>
        </p:nvSpPr>
        <p:spPr>
          <a:xfrm>
            <a:off x="14812363" y="3134371"/>
            <a:ext cx="360047" cy="359917"/>
          </a:xfrm>
          <a:prstGeom prst="rect">
            <a:avLst/>
          </a:prstGeom>
          <a:gradFill flip="none" rotWithShape="1">
            <a:gsLst>
              <a:gs pos="0">
                <a:srgbClr val="CE0B0F"/>
              </a:gs>
              <a:gs pos="100000">
                <a:srgbClr val="F193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28" name="矩形 27"/>
          <p:cNvSpPr/>
          <p:nvPr userDrawn="1"/>
        </p:nvSpPr>
        <p:spPr>
          <a:xfrm>
            <a:off x="14452317" y="3717005"/>
            <a:ext cx="360047" cy="359917"/>
          </a:xfrm>
          <a:prstGeom prst="rect">
            <a:avLst/>
          </a:prstGeom>
          <a:gradFill flip="none" rotWithShape="1">
            <a:gsLst>
              <a:gs pos="0">
                <a:srgbClr val="F1F5F9"/>
              </a:gs>
              <a:gs pos="100000">
                <a:srgbClr val="CCDAE7">
                  <a:alpha val="4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29" name="矩形 28"/>
          <p:cNvSpPr/>
          <p:nvPr userDrawn="1"/>
        </p:nvSpPr>
        <p:spPr>
          <a:xfrm>
            <a:off x="14812363" y="3717005"/>
            <a:ext cx="360047" cy="359917"/>
          </a:xfrm>
          <a:prstGeom prst="rect">
            <a:avLst/>
          </a:prstGeom>
          <a:gradFill flip="none" rotWithShape="1">
            <a:gsLst>
              <a:gs pos="0">
                <a:srgbClr val="FE4B4B"/>
              </a:gs>
              <a:gs pos="100000">
                <a:srgbClr val="CC756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30" name="TextBox 29"/>
          <p:cNvSpPr txBox="1"/>
          <p:nvPr userDrawn="1"/>
        </p:nvSpPr>
        <p:spPr>
          <a:xfrm>
            <a:off x="12363893" y="3155813"/>
            <a:ext cx="1214145" cy="307706"/>
          </a:xfrm>
          <a:prstGeom prst="rect">
            <a:avLst/>
          </a:prstGeom>
          <a:noFill/>
        </p:spPr>
        <p:txBody>
          <a:bodyPr wrap="none" rtlCol="0">
            <a:spAutoFit/>
          </a:bodyPr>
          <a:lstStyle/>
          <a:p>
            <a:r>
              <a:rPr lang="en-US" altLang="zh-CN" sz="1400" dirty="0">
                <a:solidFill>
                  <a:prstClr val="white"/>
                </a:solidFill>
              </a:rPr>
              <a:t>White bottom</a:t>
            </a:r>
          </a:p>
        </p:txBody>
      </p:sp>
      <p:sp>
        <p:nvSpPr>
          <p:cNvPr id="31" name="TextBox 30"/>
          <p:cNvSpPr txBox="1"/>
          <p:nvPr userDrawn="1"/>
        </p:nvSpPr>
        <p:spPr>
          <a:xfrm>
            <a:off x="12363893" y="3738447"/>
            <a:ext cx="1340350" cy="307706"/>
          </a:xfrm>
          <a:prstGeom prst="rect">
            <a:avLst/>
          </a:prstGeom>
          <a:noFill/>
        </p:spPr>
        <p:txBody>
          <a:bodyPr wrap="none" rtlCol="0">
            <a:spAutoFit/>
          </a:bodyPr>
          <a:lstStyle/>
          <a:p>
            <a:r>
              <a:rPr lang="en-US" altLang="zh-CN" sz="1400" dirty="0">
                <a:solidFill>
                  <a:prstClr val="white"/>
                </a:solidFill>
              </a:rPr>
              <a:t>Colored bottom</a:t>
            </a:r>
          </a:p>
        </p:txBody>
      </p:sp>
      <p:sp>
        <p:nvSpPr>
          <p:cNvPr id="32" name="矩形 31"/>
          <p:cNvSpPr/>
          <p:nvPr userDrawn="1"/>
        </p:nvSpPr>
        <p:spPr>
          <a:xfrm>
            <a:off x="14812363" y="4267601"/>
            <a:ext cx="360047" cy="359917"/>
          </a:xfrm>
          <a:prstGeom prst="rect">
            <a:avLst/>
          </a:prstGeom>
          <a:gradFill flip="none" rotWithShape="1">
            <a:gsLst>
              <a:gs pos="0">
                <a:srgbClr val="F5D9D0"/>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33" name="矩形 32"/>
          <p:cNvSpPr/>
          <p:nvPr userDrawn="1"/>
        </p:nvSpPr>
        <p:spPr>
          <a:xfrm>
            <a:off x="14452317" y="4267601"/>
            <a:ext cx="360047" cy="359917"/>
          </a:xfrm>
          <a:prstGeom prst="rect">
            <a:avLst/>
          </a:prstGeom>
          <a:gradFill flip="none" rotWithShape="1">
            <a:gsLst>
              <a:gs pos="0">
                <a:srgbClr val="DCDFE3">
                  <a:alpha val="51000"/>
                </a:srgb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宋体" panose="02010600030101010101" pitchFamily="2" charset="-122"/>
            </a:endParaRPr>
          </a:p>
        </p:txBody>
      </p:sp>
      <p:sp>
        <p:nvSpPr>
          <p:cNvPr id="34" name="TextBox 33"/>
          <p:cNvSpPr txBox="1"/>
          <p:nvPr userDrawn="1"/>
        </p:nvSpPr>
        <p:spPr>
          <a:xfrm>
            <a:off x="12363893" y="4267601"/>
            <a:ext cx="1944469" cy="523099"/>
          </a:xfrm>
          <a:prstGeom prst="rect">
            <a:avLst/>
          </a:prstGeom>
          <a:noFill/>
        </p:spPr>
        <p:txBody>
          <a:bodyPr wrap="square" rtlCol="0">
            <a:spAutoFit/>
          </a:bodyPr>
          <a:lstStyle/>
          <a:p>
            <a:r>
              <a:rPr lang="en-US" altLang="zh-CN" sz="1400" dirty="0">
                <a:solidFill>
                  <a:prstClr val="white"/>
                </a:solidFill>
              </a:rPr>
              <a:t>With the use of graphics and gradients</a:t>
            </a:r>
          </a:p>
        </p:txBody>
      </p:sp>
    </p:spTree>
    <p:extLst>
      <p:ext uri="{BB962C8B-B14F-4D97-AF65-F5344CB8AC3E}">
        <p14:creationId xmlns:p14="http://schemas.microsoft.com/office/powerpoint/2010/main" val="2751921429"/>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 id="2147483963" r:id="rId12"/>
  </p:sldLayoutIdLst>
  <p:txStyles>
    <p:titleStyle>
      <a:lvl1pPr algn="l" defTabSz="914217" rtl="0" eaLnBrk="1" latinLnBrk="0" hangingPunct="1">
        <a:spcBef>
          <a:spcPct val="0"/>
        </a:spcBef>
        <a:buNone/>
        <a:defRPr sz="2799" kern="1200">
          <a:solidFill>
            <a:schemeClr val="tx1"/>
          </a:solidFill>
          <a:latin typeface="Arial" pitchFamily="34" charset="0"/>
          <a:ea typeface="微软雅黑" pitchFamily="34" charset="-122"/>
          <a:cs typeface="Arial" pitchFamily="34" charset="0"/>
        </a:defRPr>
      </a:lvl1pPr>
    </p:titleStyle>
    <p:bodyStyle>
      <a:lvl1pPr marL="342831" indent="-342831" algn="l" defTabSz="914217" rtl="0" eaLnBrk="1" latinLnBrk="0" hangingPunct="1">
        <a:spcBef>
          <a:spcPct val="20000"/>
        </a:spcBef>
        <a:buFont typeface="Arial" pitchFamily="34" charset="0"/>
        <a:buChar char="•"/>
        <a:defRPr sz="2400" kern="1200" baseline="0">
          <a:solidFill>
            <a:srgbClr val="595959"/>
          </a:solidFill>
          <a:latin typeface="Arial" pitchFamily="34" charset="0"/>
          <a:ea typeface="微软雅黑" pitchFamily="34" charset="-122"/>
          <a:cs typeface="Arial" pitchFamily="34" charset="0"/>
        </a:defRPr>
      </a:lvl1pPr>
      <a:lvl2pPr marL="742801" indent="-285693" algn="l" defTabSz="914217" rtl="0" eaLnBrk="1" latinLnBrk="0" hangingPunct="1">
        <a:spcBef>
          <a:spcPct val="20000"/>
        </a:spcBef>
        <a:buFont typeface="Arial" pitchFamily="34" charset="0"/>
        <a:buChar char="–"/>
        <a:defRPr sz="2200" kern="1200">
          <a:solidFill>
            <a:srgbClr val="595959"/>
          </a:solidFill>
          <a:latin typeface="Arial" pitchFamily="34" charset="0"/>
          <a:ea typeface="微软雅黑" pitchFamily="34" charset="-122"/>
          <a:cs typeface="Arial" pitchFamily="34" charset="0"/>
        </a:defRPr>
      </a:lvl2pPr>
      <a:lvl3pPr marL="1142771" indent="-228554" algn="l" defTabSz="914217" rtl="0" eaLnBrk="1" latinLnBrk="0" hangingPunct="1">
        <a:spcBef>
          <a:spcPct val="20000"/>
        </a:spcBef>
        <a:buFont typeface="Arial" pitchFamily="34" charset="0"/>
        <a:buChar char="•"/>
        <a:defRPr sz="1800" kern="1200">
          <a:solidFill>
            <a:srgbClr val="595959"/>
          </a:solidFill>
          <a:latin typeface="Arial" pitchFamily="34" charset="0"/>
          <a:ea typeface="微软雅黑" pitchFamily="34" charset="-122"/>
          <a:cs typeface="Arial" pitchFamily="34" charset="0"/>
        </a:defRPr>
      </a:lvl3pPr>
      <a:lvl4pPr marL="1599880" indent="-228554" algn="l" defTabSz="914217" rtl="0" eaLnBrk="1" latinLnBrk="0" hangingPunct="1">
        <a:spcBef>
          <a:spcPct val="20000"/>
        </a:spcBef>
        <a:buFont typeface="Arial" pitchFamily="34" charset="0"/>
        <a:buChar char="–"/>
        <a:defRPr sz="1600" kern="1200">
          <a:solidFill>
            <a:srgbClr val="595959"/>
          </a:solidFill>
          <a:latin typeface="Arial" pitchFamily="34" charset="0"/>
          <a:ea typeface="微软雅黑" pitchFamily="34" charset="-122"/>
          <a:cs typeface="Arial" pitchFamily="34" charset="0"/>
        </a:defRPr>
      </a:lvl4pPr>
      <a:lvl5pPr marL="2056989" indent="-228554" algn="l" defTabSz="914217" rtl="0" eaLnBrk="1" latinLnBrk="0" hangingPunct="1">
        <a:spcBef>
          <a:spcPct val="20000"/>
        </a:spcBef>
        <a:buFont typeface="Arial" pitchFamily="34" charset="0"/>
        <a:buChar char="»"/>
        <a:defRPr sz="1400" kern="1200">
          <a:solidFill>
            <a:srgbClr val="595959"/>
          </a:solidFill>
          <a:latin typeface="Arial" pitchFamily="34" charset="0"/>
          <a:ea typeface="微软雅黑" pitchFamily="34" charset="-122"/>
          <a:cs typeface="Arial" pitchFamily="34" charset="0"/>
        </a:defRPr>
      </a:lvl5pPr>
      <a:lvl6pPr marL="2514097" indent="-228554" algn="l" defTabSz="91421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6" indent="-228554" algn="l" defTabSz="91421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4" indent="-228554" algn="l" defTabSz="91421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23" indent="-228554" algn="l" defTabSz="91421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3807952784"/>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8" r:id="rId12"/>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dirty="0">
                <a:solidFill>
                  <a:srgbClr val="1D1D1B"/>
                </a:solidFill>
                <a:latin typeface="Arial" panose="020B0604020202020204" pitchFamily="34" charset="0"/>
                <a:cs typeface="Arial" panose="020B0604020202020204" pitchFamily="34" charset="0"/>
              </a:rPr>
              <a:t>Huawei Proprietary - Restricted Distribution</a:t>
            </a:r>
            <a:endParaRPr lang="en-US" sz="900" dirty="0">
              <a:solidFill>
                <a:srgbClr val="1D1D1B"/>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defTabSz="890849">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185C</a:t>
              </a:r>
            </a:p>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186C</a:t>
              </a:r>
            </a:p>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713488745"/>
      </p:ext>
    </p:extLst>
  </p:cSld>
  <p:clrMap bg1="lt1" tx1="dk1" bg2="lt2" tx2="dk2" accent1="accent1" accent2="accent2" accent3="accent3" accent4="accent4" accent5="accent5" accent6="accent6" hlink="hlink" folHlink="folHlink"/>
  <p:sldLayoutIdLst>
    <p:sldLayoutId id="2147483980" r:id="rId1"/>
    <p:sldLayoutId id="2147483981" r:id="rId2"/>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FFFFFF"/>
                    </a:solidFill>
                    <a:latin typeface="Arial" charset="0"/>
                    <a:ea typeface="Arial" charset="0"/>
                    <a:cs typeface="Arial" charset="0"/>
                  </a:rPr>
                  <a:t>RGB</a:t>
                </a:r>
                <a:r>
                  <a:rPr kumimoji="1" lang="en-US" altLang="zh-CN" sz="700" b="1" dirty="0">
                    <a:solidFill>
                      <a:srgbClr val="FFFFFF"/>
                    </a:solidFill>
                    <a:latin typeface="Arial" charset="0"/>
                    <a:ea typeface="Arial" charset="0"/>
                    <a:cs typeface="Arial" charset="0"/>
                  </a:rPr>
                  <a:t> 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a:solidFill>
                      <a:srgbClr val="666666"/>
                    </a:solidFill>
                    <a:latin typeface="Arial" charset="0"/>
                    <a:ea typeface="Arial" charset="0"/>
                    <a:cs typeface="Arial" charset="0"/>
                  </a:rPr>
                  <a:t>RGB</a:t>
                </a:r>
                <a:r>
                  <a:rPr kumimoji="1" lang="en-US" altLang="zh-CN" sz="700" b="1" dirty="0">
                    <a:solidFill>
                      <a:srgbClr val="666666"/>
                    </a:solidFill>
                    <a:latin typeface="Arial" charset="0"/>
                    <a:ea typeface="Arial" charset="0"/>
                    <a:cs typeface="Arial" charset="0"/>
                  </a:rPr>
                  <a:t> 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1325388915"/>
      </p:ext>
    </p:extLst>
  </p:cSld>
  <p:clrMap bg1="lt1" tx1="dk1" bg2="lt2" tx2="dk2" accent1="accent1" accent2="accent2" accent3="accent3" accent4="accent4" accent5="accent5" accent6="accent6" hlink="hlink" folHlink="folHlink"/>
  <p:sldLayoutIdLst>
    <p:sldLayoutId id="2147483986" r:id="rId1"/>
    <p:sldLayoutId id="2147483988" r:id="rId2"/>
    <p:sldLayoutId id="2147483989" r:id="rId3"/>
    <p:sldLayoutId id="2147483990" r:id="rId4"/>
    <p:sldLayoutId id="2147483991" r:id="rId5"/>
    <p:sldLayoutId id="2147483992" r:id="rId6"/>
    <p:sldLayoutId id="2147483994" r:id="rId7"/>
    <p:sldLayoutId id="2147484008" r:id="rId8"/>
    <p:sldLayoutId id="2147484009" r:id="rId9"/>
    <p:sldLayoutId id="2147484017" r:id="rId10"/>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media/image43.jpeg"/><Relationship Id="rId18" Type="http://schemas.openxmlformats.org/officeDocument/2006/relationships/image" Target="../media/image54.png"/><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49.jpeg"/><Relationship Id="rId17" Type="http://schemas.openxmlformats.org/officeDocument/2006/relationships/image" Target="../media/image53.jpeg"/><Relationship Id="rId2" Type="http://schemas.openxmlformats.org/officeDocument/2006/relationships/tags" Target="../tags/tag28.xml"/><Relationship Id="rId16" Type="http://schemas.openxmlformats.org/officeDocument/2006/relationships/image" Target="../media/image52.pn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media/image42.png"/><Relationship Id="rId5" Type="http://schemas.openxmlformats.org/officeDocument/2006/relationships/tags" Target="../tags/tag31.xml"/><Relationship Id="rId15" Type="http://schemas.openxmlformats.org/officeDocument/2006/relationships/image" Target="../media/image51.png"/><Relationship Id="rId10" Type="http://schemas.openxmlformats.org/officeDocument/2006/relationships/image" Target="../media/image41.png"/><Relationship Id="rId19" Type="http://schemas.openxmlformats.org/officeDocument/2006/relationships/image" Target="../media/image55.png"/><Relationship Id="rId4" Type="http://schemas.openxmlformats.org/officeDocument/2006/relationships/tags" Target="../tags/tag30.xml"/><Relationship Id="rId9" Type="http://schemas.openxmlformats.org/officeDocument/2006/relationships/slideLayout" Target="../slideLayouts/slideLayout49.xml"/><Relationship Id="rId14" Type="http://schemas.openxmlformats.org/officeDocument/2006/relationships/image" Target="../media/image50.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image" Target="../media/image58.png"/><Relationship Id="rId3" Type="http://schemas.openxmlformats.org/officeDocument/2006/relationships/tags" Target="../tags/tag37.xml"/><Relationship Id="rId7" Type="http://schemas.openxmlformats.org/officeDocument/2006/relationships/slideLayout" Target="../slideLayouts/slideLayout49.xml"/><Relationship Id="rId12" Type="http://schemas.openxmlformats.org/officeDocument/2006/relationships/image" Target="../media/image57.jpe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image" Target="../media/image42.png"/><Relationship Id="rId5" Type="http://schemas.openxmlformats.org/officeDocument/2006/relationships/tags" Target="../tags/tag39.xml"/><Relationship Id="rId10" Type="http://schemas.microsoft.com/office/2007/relationships/hdphoto" Target="../media/hdphoto2.wdp"/><Relationship Id="rId4" Type="http://schemas.openxmlformats.org/officeDocument/2006/relationships/tags" Target="../tags/tag38.xml"/><Relationship Id="rId9" Type="http://schemas.openxmlformats.org/officeDocument/2006/relationships/image" Target="../media/image56.png"/><Relationship Id="rId14" Type="http://schemas.openxmlformats.org/officeDocument/2006/relationships/image" Target="../media/image59.png"/></Relationships>
</file>

<file path=ppt/slides/_rels/slide12.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image" Target="../media/image66.png"/><Relationship Id="rId3" Type="http://schemas.openxmlformats.org/officeDocument/2006/relationships/tags" Target="../tags/tag42.xml"/><Relationship Id="rId7" Type="http://schemas.openxmlformats.org/officeDocument/2006/relationships/image" Target="../media/image60.emf"/><Relationship Id="rId12" Type="http://schemas.openxmlformats.org/officeDocument/2006/relationships/image" Target="../media/image42.png"/><Relationship Id="rId17" Type="http://schemas.openxmlformats.org/officeDocument/2006/relationships/image" Target="../media/image70.png"/><Relationship Id="rId2" Type="http://schemas.openxmlformats.org/officeDocument/2006/relationships/tags" Target="../tags/tag41.xml"/><Relationship Id="rId16" Type="http://schemas.openxmlformats.org/officeDocument/2006/relationships/image" Target="../media/image69.png"/><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65.png"/><Relationship Id="rId5" Type="http://schemas.openxmlformats.org/officeDocument/2006/relationships/image" Target="../media/image61.png"/><Relationship Id="rId15" Type="http://schemas.openxmlformats.org/officeDocument/2006/relationships/image" Target="../media/image68.png"/><Relationship Id="rId10" Type="http://schemas.openxmlformats.org/officeDocument/2006/relationships/image" Target="../media/image64.jpeg"/><Relationship Id="rId4" Type="http://schemas.openxmlformats.org/officeDocument/2006/relationships/slideLayout" Target="../slideLayouts/slideLayout49.xml"/><Relationship Id="rId9" Type="http://schemas.openxmlformats.org/officeDocument/2006/relationships/image" Target="../media/image63.png"/><Relationship Id="rId14" Type="http://schemas.openxmlformats.org/officeDocument/2006/relationships/image" Target="../media/image67.png"/></Relationships>
</file>

<file path=ppt/slides/_rels/slide1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notesSlide" Target="../notesSlides/notesSlide7.xml"/><Relationship Id="rId18" Type="http://schemas.openxmlformats.org/officeDocument/2006/relationships/image" Target="../media/image72.jpeg"/><Relationship Id="rId26" Type="http://schemas.openxmlformats.org/officeDocument/2006/relationships/image" Target="../media/image80.jpeg"/><Relationship Id="rId3" Type="http://schemas.openxmlformats.org/officeDocument/2006/relationships/tags" Target="../tags/tag45.xml"/><Relationship Id="rId21" Type="http://schemas.openxmlformats.org/officeDocument/2006/relationships/image" Target="../media/image75.jpeg"/><Relationship Id="rId7" Type="http://schemas.openxmlformats.org/officeDocument/2006/relationships/tags" Target="../tags/tag49.xml"/><Relationship Id="rId12" Type="http://schemas.openxmlformats.org/officeDocument/2006/relationships/slideLayout" Target="../slideLayouts/slideLayout49.xml"/><Relationship Id="rId17" Type="http://schemas.openxmlformats.org/officeDocument/2006/relationships/image" Target="../media/image57.jpeg"/><Relationship Id="rId25" Type="http://schemas.openxmlformats.org/officeDocument/2006/relationships/image" Target="../media/image79.png"/><Relationship Id="rId2" Type="http://schemas.openxmlformats.org/officeDocument/2006/relationships/tags" Target="../tags/tag44.xml"/><Relationship Id="rId16" Type="http://schemas.openxmlformats.org/officeDocument/2006/relationships/image" Target="../media/image42.png"/><Relationship Id="rId20" Type="http://schemas.openxmlformats.org/officeDocument/2006/relationships/image" Target="../media/image74.png"/><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image" Target="../media/image78.png"/><Relationship Id="rId5" Type="http://schemas.openxmlformats.org/officeDocument/2006/relationships/tags" Target="../tags/tag47.xml"/><Relationship Id="rId15" Type="http://schemas.openxmlformats.org/officeDocument/2006/relationships/image" Target="../media/image71.png"/><Relationship Id="rId23" Type="http://schemas.openxmlformats.org/officeDocument/2006/relationships/image" Target="../media/image77.jpeg"/><Relationship Id="rId28" Type="http://schemas.openxmlformats.org/officeDocument/2006/relationships/image" Target="../media/image82.png"/><Relationship Id="rId10" Type="http://schemas.openxmlformats.org/officeDocument/2006/relationships/tags" Target="../tags/tag52.xml"/><Relationship Id="rId19" Type="http://schemas.openxmlformats.org/officeDocument/2006/relationships/image" Target="../media/image73.jpeg"/><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61.png"/><Relationship Id="rId22" Type="http://schemas.openxmlformats.org/officeDocument/2006/relationships/image" Target="../media/image76.jpeg"/><Relationship Id="rId27" Type="http://schemas.openxmlformats.org/officeDocument/2006/relationships/image" Target="../media/image81.png"/></Relationships>
</file>

<file path=ppt/slides/_rels/slide14.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image" Target="../media/image57.jpeg"/><Relationship Id="rId3" Type="http://schemas.openxmlformats.org/officeDocument/2006/relationships/tags" Target="../tags/tag56.xml"/><Relationship Id="rId21" Type="http://schemas.openxmlformats.org/officeDocument/2006/relationships/image" Target="../media/image84.jpeg"/><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notesSlide" Target="../notesSlides/notesSlide8.xml"/><Relationship Id="rId25" Type="http://schemas.openxmlformats.org/officeDocument/2006/relationships/image" Target="../media/image87.jpeg"/><Relationship Id="rId2" Type="http://schemas.openxmlformats.org/officeDocument/2006/relationships/tags" Target="../tags/tag55.xml"/><Relationship Id="rId16" Type="http://schemas.openxmlformats.org/officeDocument/2006/relationships/slideLayout" Target="../slideLayouts/slideLayout49.xml"/><Relationship Id="rId20" Type="http://schemas.openxmlformats.org/officeDocument/2006/relationships/image" Target="../media/image83.png"/><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24" Type="http://schemas.openxmlformats.org/officeDocument/2006/relationships/image" Target="../media/image81.png"/><Relationship Id="rId5" Type="http://schemas.openxmlformats.org/officeDocument/2006/relationships/tags" Target="../tags/tag58.xml"/><Relationship Id="rId15" Type="http://schemas.openxmlformats.org/officeDocument/2006/relationships/tags" Target="../tags/tag68.xml"/><Relationship Id="rId23" Type="http://schemas.openxmlformats.org/officeDocument/2006/relationships/image" Target="../media/image86.jpeg"/><Relationship Id="rId10" Type="http://schemas.openxmlformats.org/officeDocument/2006/relationships/tags" Target="../tags/tag63.xml"/><Relationship Id="rId19" Type="http://schemas.openxmlformats.org/officeDocument/2006/relationships/hyperlink" Target="http://www.jjqa.com/cp-nei1.asp?id=120" TargetMode="Externa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 Id="rId22" Type="http://schemas.openxmlformats.org/officeDocument/2006/relationships/image" Target="../media/image85.png"/></Relationships>
</file>

<file path=ppt/slides/_rels/slide15.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image" Target="../media/image97.png"/><Relationship Id="rId3" Type="http://schemas.openxmlformats.org/officeDocument/2006/relationships/image" Target="../media/image89.png"/><Relationship Id="rId7" Type="http://schemas.openxmlformats.org/officeDocument/2006/relationships/image" Target="../media/image92.png"/><Relationship Id="rId12" Type="http://schemas.openxmlformats.org/officeDocument/2006/relationships/image" Target="../media/image96.png"/><Relationship Id="rId2" Type="http://schemas.openxmlformats.org/officeDocument/2006/relationships/image" Target="../media/image88.png"/><Relationship Id="rId1" Type="http://schemas.openxmlformats.org/officeDocument/2006/relationships/slideLayout" Target="../slideLayouts/slideLayout46.xml"/><Relationship Id="rId6" Type="http://schemas.openxmlformats.org/officeDocument/2006/relationships/image" Target="../media/image91.jpeg"/><Relationship Id="rId11" Type="http://schemas.openxmlformats.org/officeDocument/2006/relationships/image" Target="../media/image81.png"/><Relationship Id="rId5" Type="http://schemas.openxmlformats.org/officeDocument/2006/relationships/image" Target="../media/image61.png"/><Relationship Id="rId15" Type="http://schemas.openxmlformats.org/officeDocument/2006/relationships/image" Target="../media/image98.png"/><Relationship Id="rId10" Type="http://schemas.openxmlformats.org/officeDocument/2006/relationships/image" Target="../media/image95.jpeg"/><Relationship Id="rId4" Type="http://schemas.openxmlformats.org/officeDocument/2006/relationships/image" Target="../media/image90.png"/><Relationship Id="rId9" Type="http://schemas.openxmlformats.org/officeDocument/2006/relationships/image" Target="../media/image94.jpeg"/><Relationship Id="rId14" Type="http://schemas.microsoft.com/office/2007/relationships/hdphoto" Target="../media/hdphoto3.wdp"/></Relationships>
</file>

<file path=ppt/slides/_rels/slide16.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microsoft.com/office/2007/relationships/hdphoto" Target="../media/hdphoto1.wdp"/><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media/image99.png"/><Relationship Id="rId5" Type="http://schemas.openxmlformats.org/officeDocument/2006/relationships/tags" Target="../tags/tag73.xml"/><Relationship Id="rId10" Type="http://schemas.openxmlformats.org/officeDocument/2006/relationships/image" Target="../media/image12.png"/><Relationship Id="rId4" Type="http://schemas.openxmlformats.org/officeDocument/2006/relationships/tags" Target="../tags/tag72.xml"/><Relationship Id="rId9"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0.png"/><Relationship Id="rId7"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2.xml"/><Relationship Id="rId6" Type="http://schemas.openxmlformats.org/officeDocument/2006/relationships/image" Target="../media/image102.png"/><Relationship Id="rId5" Type="http://schemas.openxmlformats.org/officeDocument/2006/relationships/image" Target="../media/image32.png"/><Relationship Id="rId4" Type="http://schemas.openxmlformats.org/officeDocument/2006/relationships/image" Target="../media/image10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1.xml"/><Relationship Id="rId1" Type="http://schemas.openxmlformats.org/officeDocument/2006/relationships/slideLayout" Target="../slideLayouts/slideLayout46.xml"/><Relationship Id="rId5" Type="http://schemas.openxmlformats.org/officeDocument/2006/relationships/image" Target="../media/image109.png"/><Relationship Id="rId4" Type="http://schemas.openxmlformats.org/officeDocument/2006/relationships/image" Target="../media/image108.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microsoft.com/office/2007/relationships/hdphoto" Target="../media/hdphoto1.wdp"/><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3.png"/><Relationship Id="rId5" Type="http://schemas.openxmlformats.org/officeDocument/2006/relationships/tags" Target="../tags/tag5.xml"/><Relationship Id="rId10" Type="http://schemas.openxmlformats.org/officeDocument/2006/relationships/image" Target="../media/image12.png"/><Relationship Id="rId4" Type="http://schemas.openxmlformats.org/officeDocument/2006/relationships/tags" Target="../tags/tag4.xml"/><Relationship Id="rId9"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45.xml"/><Relationship Id="rId6" Type="http://schemas.openxmlformats.org/officeDocument/2006/relationships/image" Target="../media/image114.jpeg"/><Relationship Id="rId5" Type="http://schemas.openxmlformats.org/officeDocument/2006/relationships/image" Target="../media/image113.png"/><Relationship Id="rId4" Type="http://schemas.openxmlformats.org/officeDocument/2006/relationships/image" Target="../media/image112.png"/></Relationships>
</file>

<file path=ppt/slides/_rels/slide21.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5.png"/><Relationship Id="rId7" Type="http://schemas.openxmlformats.org/officeDocument/2006/relationships/image" Target="../media/image118.png"/><Relationship Id="rId12" Type="http://schemas.openxmlformats.org/officeDocument/2006/relationships/image" Target="../media/image122.png"/><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image" Target="../media/image66.png"/><Relationship Id="rId11" Type="http://schemas.openxmlformats.org/officeDocument/2006/relationships/image" Target="../media/image121.png"/><Relationship Id="rId5" Type="http://schemas.openxmlformats.org/officeDocument/2006/relationships/image" Target="../media/image117.png"/><Relationship Id="rId10" Type="http://schemas.openxmlformats.org/officeDocument/2006/relationships/image" Target="../media/image106.png"/><Relationship Id="rId4" Type="http://schemas.openxmlformats.org/officeDocument/2006/relationships/image" Target="../media/image116.png"/><Relationship Id="rId9" Type="http://schemas.openxmlformats.org/officeDocument/2006/relationships/image" Target="../media/image120.jpeg"/></Relationships>
</file>

<file path=ppt/slides/_rels/slide22.xml.rels><?xml version="1.0" encoding="UTF-8" standalone="yes"?>
<Relationships xmlns="http://schemas.openxmlformats.org/package/2006/relationships"><Relationship Id="rId8" Type="http://schemas.openxmlformats.org/officeDocument/2006/relationships/image" Target="../media/image126.png"/><Relationship Id="rId3" Type="http://schemas.microsoft.com/office/2007/relationships/hdphoto" Target="../media/hdphoto4.wdp"/><Relationship Id="rId7" Type="http://schemas.openxmlformats.org/officeDocument/2006/relationships/image" Target="../media/image81.png"/><Relationship Id="rId2" Type="http://schemas.openxmlformats.org/officeDocument/2006/relationships/image" Target="../media/image123.png"/><Relationship Id="rId1" Type="http://schemas.openxmlformats.org/officeDocument/2006/relationships/slideLayout" Target="../slideLayouts/slideLayout50.xml"/><Relationship Id="rId6" Type="http://schemas.microsoft.com/office/2007/relationships/hdphoto" Target="../media/hdphoto5.wdp"/><Relationship Id="rId5" Type="http://schemas.openxmlformats.org/officeDocument/2006/relationships/image" Target="../media/image125.png"/><Relationship Id="rId4" Type="http://schemas.openxmlformats.org/officeDocument/2006/relationships/image" Target="../media/image124.png"/><Relationship Id="rId9" Type="http://schemas.openxmlformats.org/officeDocument/2006/relationships/image" Target="../media/image127.png"/></Relationships>
</file>

<file path=ppt/slides/_rels/slide23.xml.rels><?xml version="1.0" encoding="UTF-8" standalone="yes"?>
<Relationships xmlns="http://schemas.openxmlformats.org/package/2006/relationships"><Relationship Id="rId8" Type="http://schemas.openxmlformats.org/officeDocument/2006/relationships/tags" Target="../tags/tag84.xml"/><Relationship Id="rId3" Type="http://schemas.openxmlformats.org/officeDocument/2006/relationships/tags" Target="../tags/tag79.xml"/><Relationship Id="rId7" Type="http://schemas.openxmlformats.org/officeDocument/2006/relationships/tags" Target="../tags/tag83.xml"/><Relationship Id="rId12" Type="http://schemas.microsoft.com/office/2007/relationships/hdphoto" Target="../media/hdphoto1.wdp"/><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image" Target="../media/image13.png"/><Relationship Id="rId5" Type="http://schemas.openxmlformats.org/officeDocument/2006/relationships/tags" Target="../tags/tag81.xml"/><Relationship Id="rId10" Type="http://schemas.openxmlformats.org/officeDocument/2006/relationships/image" Target="../media/image12.png"/><Relationship Id="rId4" Type="http://schemas.openxmlformats.org/officeDocument/2006/relationships/tags" Target="../tags/tag80.xml"/><Relationship Id="rId9"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notesSlide" Target="../notesSlides/notesSlide13.xml"/><Relationship Id="rId1" Type="http://schemas.openxmlformats.org/officeDocument/2006/relationships/slideLayout" Target="../slideLayouts/slideLayout46.xml"/><Relationship Id="rId6" Type="http://schemas.openxmlformats.org/officeDocument/2006/relationships/image" Target="../media/image131.png"/><Relationship Id="rId11" Type="http://schemas.openxmlformats.org/officeDocument/2006/relationships/image" Target="../media/image135.jpg"/><Relationship Id="rId5" Type="http://schemas.openxmlformats.org/officeDocument/2006/relationships/image" Target="../media/image130.png"/><Relationship Id="rId10" Type="http://schemas.openxmlformats.org/officeDocument/2006/relationships/image" Target="../media/image106.png"/><Relationship Id="rId4" Type="http://schemas.openxmlformats.org/officeDocument/2006/relationships/image" Target="../media/image129.png"/><Relationship Id="rId9" Type="http://schemas.openxmlformats.org/officeDocument/2006/relationships/image" Target="../media/image1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2.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46.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12" Type="http://schemas.microsoft.com/office/2007/relationships/hdphoto" Target="../media/hdphoto1.wdp"/><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13.png"/><Relationship Id="rId5" Type="http://schemas.openxmlformats.org/officeDocument/2006/relationships/tags" Target="../tags/tag13.xml"/><Relationship Id="rId10" Type="http://schemas.openxmlformats.org/officeDocument/2006/relationships/image" Target="../media/image12.png"/><Relationship Id="rId4" Type="http://schemas.openxmlformats.org/officeDocument/2006/relationships/tags" Target="../tags/tag12.xml"/><Relationship Id="rId9"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png"/><Relationship Id="rId17" Type="http://schemas.openxmlformats.org/officeDocument/2006/relationships/image" Target="../media/image36.emf"/><Relationship Id="rId2" Type="http://schemas.openxmlformats.org/officeDocument/2006/relationships/notesSlide" Target="../notesSlides/notesSlide5.xml"/><Relationship Id="rId16" Type="http://schemas.openxmlformats.org/officeDocument/2006/relationships/image" Target="../media/image35.jpeg"/><Relationship Id="rId1" Type="http://schemas.openxmlformats.org/officeDocument/2006/relationships/slideLayout" Target="../slideLayouts/slideLayout46.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4.jpeg"/><Relationship Id="rId10" Type="http://schemas.openxmlformats.org/officeDocument/2006/relationships/image" Target="../media/image30.png"/><Relationship Id="rId4" Type="http://schemas.openxmlformats.org/officeDocument/2006/relationships/image" Target="../media/image24.emf"/><Relationship Id="rId9" Type="http://schemas.openxmlformats.org/officeDocument/2006/relationships/image" Target="../media/image29.jpeg"/><Relationship Id="rId14" Type="http://schemas.openxmlformats.org/officeDocument/2006/relationships/hyperlink" Target="http://pic.sogou.com/d?query=%B3%E4%B5%E7%D7%AE&amp;mode=1&amp;did=18" TargetMode="External"/></Relationships>
</file>

<file path=ppt/slides/_rels/slide9.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image" Target="../media/image38.png"/><Relationship Id="rId18" Type="http://schemas.openxmlformats.org/officeDocument/2006/relationships/image" Target="../media/image43.jpeg"/><Relationship Id="rId3" Type="http://schemas.openxmlformats.org/officeDocument/2006/relationships/tags" Target="../tags/tag19.xml"/><Relationship Id="rId21" Type="http://schemas.openxmlformats.org/officeDocument/2006/relationships/image" Target="../media/image46.png"/><Relationship Id="rId7" Type="http://schemas.openxmlformats.org/officeDocument/2006/relationships/tags" Target="../tags/tag23.xml"/><Relationship Id="rId12" Type="http://schemas.openxmlformats.org/officeDocument/2006/relationships/image" Target="../media/image37.png"/><Relationship Id="rId17" Type="http://schemas.openxmlformats.org/officeDocument/2006/relationships/image" Target="../media/image42.png"/><Relationship Id="rId2" Type="http://schemas.openxmlformats.org/officeDocument/2006/relationships/tags" Target="../tags/tag18.xml"/><Relationship Id="rId16" Type="http://schemas.openxmlformats.org/officeDocument/2006/relationships/image" Target="../media/image41.png"/><Relationship Id="rId20" Type="http://schemas.openxmlformats.org/officeDocument/2006/relationships/image" Target="../media/image45.png"/><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slideLayout" Target="../slideLayouts/slideLayout49.xml"/><Relationship Id="rId5" Type="http://schemas.openxmlformats.org/officeDocument/2006/relationships/tags" Target="../tags/tag21.xml"/><Relationship Id="rId15" Type="http://schemas.openxmlformats.org/officeDocument/2006/relationships/image" Target="../media/image40.png"/><Relationship Id="rId23" Type="http://schemas.openxmlformats.org/officeDocument/2006/relationships/image" Target="../media/image48.png"/><Relationship Id="rId10" Type="http://schemas.openxmlformats.org/officeDocument/2006/relationships/tags" Target="../tags/tag26.xml"/><Relationship Id="rId19" Type="http://schemas.openxmlformats.org/officeDocument/2006/relationships/image" Target="../media/image44.png"/><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image" Target="../media/image39.png"/><Relationship Id="rId22"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ctrTitle"/>
          </p:nvPr>
        </p:nvSpPr>
        <p:spPr>
          <a:xfrm>
            <a:off x="693487" y="1644384"/>
            <a:ext cx="9667404" cy="690255"/>
          </a:xfrm>
          <a:noFill/>
          <a:ln>
            <a:noFill/>
          </a:ln>
        </p:spPr>
        <p:txBody>
          <a:bodyPr>
            <a:noAutofit/>
          </a:bodyPr>
          <a:lstStyle/>
          <a:p>
            <a:pPr>
              <a:defRPr/>
            </a:pPr>
            <a:r>
              <a:rPr lang="zh-CN" altLang="en-US" sz="4000" b="1" dirty="0">
                <a:solidFill>
                  <a:srgbClr val="C00000"/>
                </a:solidFill>
                <a:latin typeface="微软雅黑" panose="020B0503020204020204" pitchFamily="34" charset="-122"/>
                <a:ea typeface="微软雅黑" panose="020B0503020204020204" pitchFamily="34" charset="-122"/>
              </a:rPr>
              <a:t>华为电力无线</a:t>
            </a:r>
            <a:r>
              <a:rPr lang="en-US" altLang="zh-CN" sz="4000" b="1" dirty="0">
                <a:solidFill>
                  <a:srgbClr val="C00000"/>
                </a:solidFill>
                <a:latin typeface="微软雅黑" panose="020B0503020204020204" pitchFamily="34" charset="-122"/>
                <a:ea typeface="微软雅黑" panose="020B0503020204020204" pitchFamily="34" charset="-122"/>
              </a:rPr>
              <a:t>LTE-G</a:t>
            </a:r>
            <a:r>
              <a:rPr lang="zh-CN" altLang="en-US" sz="4000" b="1" dirty="0">
                <a:solidFill>
                  <a:srgbClr val="C00000"/>
                </a:solidFill>
                <a:latin typeface="微软雅黑" panose="020B0503020204020204" pitchFamily="34" charset="-122"/>
                <a:ea typeface="微软雅黑" panose="020B0503020204020204" pitchFamily="34" charset="-122"/>
              </a:rPr>
              <a:t>解决方案</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2952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2"/>
          <p:cNvSpPr txBox="1">
            <a:spLocks/>
          </p:cNvSpPr>
          <p:nvPr>
            <p:custDataLst>
              <p:tags r:id="rId1"/>
            </p:custDataLst>
          </p:nvPr>
        </p:nvSpPr>
        <p:spPr>
          <a:xfrm>
            <a:off x="108420" y="72300"/>
            <a:ext cx="9993194" cy="431948"/>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配电自动化</a:t>
            </a:r>
            <a:r>
              <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 </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提升</a:t>
            </a:r>
            <a:r>
              <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10KV</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以下站点接通率</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87" name="Rounded Rectangle 41"/>
          <p:cNvSpPr/>
          <p:nvPr/>
        </p:nvSpPr>
        <p:spPr bwMode="auto">
          <a:xfrm>
            <a:off x="3944269" y="1006997"/>
            <a:ext cx="3683106" cy="1372414"/>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sp>
        <p:nvSpPr>
          <p:cNvPr id="291" name="Rounded Rectangle 41"/>
          <p:cNvSpPr/>
          <p:nvPr/>
        </p:nvSpPr>
        <p:spPr>
          <a:xfrm>
            <a:off x="895646" y="1689445"/>
            <a:ext cx="2752281" cy="613535"/>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sp>
        <p:nvSpPr>
          <p:cNvPr id="333" name="Rounded Rectangle 41"/>
          <p:cNvSpPr/>
          <p:nvPr/>
        </p:nvSpPr>
        <p:spPr>
          <a:xfrm>
            <a:off x="895647" y="1028978"/>
            <a:ext cx="2758628" cy="580254"/>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cxnSp>
        <p:nvCxnSpPr>
          <p:cNvPr id="336" name="直接箭头连接符 92"/>
          <p:cNvCxnSpPr>
            <a:cxnSpLocks noChangeShapeType="1"/>
          </p:cNvCxnSpPr>
          <p:nvPr/>
        </p:nvCxnSpPr>
        <p:spPr bwMode="auto">
          <a:xfrm>
            <a:off x="3400270" y="1297850"/>
            <a:ext cx="596917" cy="0"/>
          </a:xfrm>
          <a:prstGeom prst="straightConnector1">
            <a:avLst/>
          </a:prstGeom>
          <a:noFill/>
          <a:ln w="12700">
            <a:solidFill>
              <a:srgbClr val="FF0000"/>
            </a:solidFill>
            <a:prstDash val="dash"/>
            <a:round/>
            <a:headEnd type="triangle" w="med" len="med"/>
            <a:tailEnd type="triangle" w="med" len="med"/>
          </a:ln>
        </p:spPr>
      </p:cxnSp>
      <p:pic>
        <p:nvPicPr>
          <p:cNvPr id="488" name="Picture 1085" descr="图片199"/>
          <p:cNvPicPr>
            <a:picLocks noChangeAspect="1" noChangeArrowheads="1"/>
          </p:cNvPicPr>
          <p:nvPr/>
        </p:nvPicPr>
        <p:blipFill>
          <a:blip r:embed="rId10" cstate="print"/>
          <a:srcRect/>
          <a:stretch>
            <a:fillRect/>
          </a:stretch>
        </p:blipFill>
        <p:spPr bwMode="auto">
          <a:xfrm>
            <a:off x="2406217" y="1060742"/>
            <a:ext cx="737932" cy="485004"/>
          </a:xfrm>
          <a:prstGeom prst="rect">
            <a:avLst/>
          </a:prstGeom>
          <a:noFill/>
          <a:effectLst>
            <a:outerShdw blurRad="50800" dist="38100" dir="2700000" algn="tl" rotWithShape="0">
              <a:prstClr val="black">
                <a:alpha val="40000"/>
              </a:prstClr>
            </a:outerShdw>
          </a:effectLst>
        </p:spPr>
      </p:pic>
      <p:pic>
        <p:nvPicPr>
          <p:cNvPr id="490" name="Picture 1086" descr="图片200"/>
          <p:cNvPicPr>
            <a:picLocks noChangeAspect="1" noChangeArrowheads="1"/>
          </p:cNvPicPr>
          <p:nvPr/>
        </p:nvPicPr>
        <p:blipFill>
          <a:blip r:embed="rId11" cstate="print"/>
          <a:srcRect/>
          <a:stretch>
            <a:fillRect/>
          </a:stretch>
        </p:blipFill>
        <p:spPr bwMode="auto">
          <a:xfrm>
            <a:off x="2365577" y="1807980"/>
            <a:ext cx="831070" cy="406323"/>
          </a:xfrm>
          <a:prstGeom prst="rect">
            <a:avLst/>
          </a:prstGeom>
          <a:noFill/>
          <a:effectLst>
            <a:outerShdw blurRad="50800" dist="38100" dir="2700000" algn="tl" rotWithShape="0">
              <a:prstClr val="black">
                <a:alpha val="40000"/>
              </a:prstClr>
            </a:outerShdw>
          </a:effectLst>
        </p:spPr>
      </p:pic>
      <p:cxnSp>
        <p:nvCxnSpPr>
          <p:cNvPr id="492" name="直接箭头连接符 92"/>
          <p:cNvCxnSpPr>
            <a:cxnSpLocks noChangeShapeType="1"/>
          </p:cNvCxnSpPr>
          <p:nvPr/>
        </p:nvCxnSpPr>
        <p:spPr bwMode="auto">
          <a:xfrm flipV="1">
            <a:off x="3389686" y="1976473"/>
            <a:ext cx="584217" cy="0"/>
          </a:xfrm>
          <a:prstGeom prst="straightConnector1">
            <a:avLst/>
          </a:prstGeom>
          <a:noFill/>
          <a:ln w="12700">
            <a:solidFill>
              <a:srgbClr val="FF0000"/>
            </a:solidFill>
            <a:prstDash val="dash"/>
            <a:round/>
            <a:headEnd type="triangle" w="med" len="med"/>
            <a:tailEnd type="triangle" w="med" len="med"/>
          </a:ln>
        </p:spPr>
      </p:cxnSp>
      <p:pic>
        <p:nvPicPr>
          <p:cNvPr id="493" name="Picture 3" descr="G:\电力行业\Marketing\MO\Cebit展\展会输出材料\图\ddzx1.jpg"/>
          <p:cNvPicPr>
            <a:picLocks noChangeArrowheads="1"/>
          </p:cNvPicPr>
          <p:nvPr/>
        </p:nvPicPr>
        <p:blipFill>
          <a:blip r:embed="rId12" cstate="print"/>
          <a:srcRect/>
          <a:stretch>
            <a:fillRect/>
          </a:stretch>
        </p:blipFill>
        <p:spPr bwMode="auto">
          <a:xfrm>
            <a:off x="4107256" y="1050079"/>
            <a:ext cx="3352897" cy="1253150"/>
          </a:xfrm>
          <a:prstGeom prst="rect">
            <a:avLst/>
          </a:prstGeom>
          <a:noFill/>
          <a:ln w="9525">
            <a:noFill/>
            <a:miter lim="800000"/>
            <a:headEnd/>
            <a:tailEnd/>
          </a:ln>
        </p:spPr>
      </p:pic>
      <p:sp>
        <p:nvSpPr>
          <p:cNvPr id="106" name="TextBox 105"/>
          <p:cNvSpPr txBox="1"/>
          <p:nvPr/>
        </p:nvSpPr>
        <p:spPr>
          <a:xfrm>
            <a:off x="4548041" y="952796"/>
            <a:ext cx="2874297" cy="415829"/>
          </a:xfrm>
          <a:prstGeom prst="rect">
            <a:avLst/>
          </a:prstGeom>
          <a:noFill/>
        </p:spPr>
        <p:txBody>
          <a:bodyPr lIns="121916" tIns="60958" rIns="121916" bIns="60958">
            <a:spAutoFit/>
          </a:bodyPr>
          <a:lstStyle/>
          <a:p>
            <a:pPr algn="ctr">
              <a:defRPr/>
            </a:pPr>
            <a:r>
              <a:rPr lang="en-US" altLang="zh-CN" sz="1900" b="1" dirty="0">
                <a:solidFill>
                  <a:schemeClr val="accent4"/>
                </a:solidFill>
                <a:latin typeface="微软雅黑" panose="020B0503020204020204" pitchFamily="34" charset="-122"/>
                <a:ea typeface="微软雅黑" panose="020B0503020204020204" pitchFamily="34" charset="-122"/>
                <a:cs typeface="Arial" pitchFamily="34" charset="0"/>
              </a:rPr>
              <a:t>Command center</a:t>
            </a:r>
            <a:endParaRPr lang="zh-CN" altLang="en-US" sz="1900" b="1" dirty="0">
              <a:solidFill>
                <a:schemeClr val="accent4"/>
              </a:solidFill>
              <a:latin typeface="微软雅黑" panose="020B0503020204020204" pitchFamily="34" charset="-122"/>
              <a:ea typeface="微软雅黑" panose="020B0503020204020204" pitchFamily="34" charset="-122"/>
              <a:cs typeface="Arial" pitchFamily="34" charset="0"/>
            </a:endParaRPr>
          </a:p>
        </p:txBody>
      </p:sp>
      <p:sp>
        <p:nvSpPr>
          <p:cNvPr id="765" name="Text Box 235"/>
          <p:cNvSpPr txBox="1">
            <a:spLocks noChangeArrowheads="1"/>
          </p:cNvSpPr>
          <p:nvPr/>
        </p:nvSpPr>
        <p:spPr bwMode="auto">
          <a:xfrm>
            <a:off x="1179030" y="1113269"/>
            <a:ext cx="697627" cy="400110"/>
          </a:xfrm>
          <a:prstGeom prst="rect">
            <a:avLst/>
          </a:prstGeom>
          <a:noFill/>
          <a:ln w="9525" algn="ctr">
            <a:noFill/>
            <a:miter lim="800000"/>
            <a:headEnd/>
            <a:tailEnd/>
          </a:ln>
          <a:effectLst/>
        </p:spPr>
        <p:txBody>
          <a:bodyPr wrap="none">
            <a:spAutoFit/>
          </a:bodyPr>
          <a:lstStyle/>
          <a:p>
            <a:pPr>
              <a:buFont typeface="Wingdings" pitchFamily="2" charset="2"/>
              <a:buNone/>
              <a:defRPr/>
            </a:pPr>
            <a:r>
              <a:rPr lang="zh-CN" altLang="en-US" sz="2000" kern="0" dirty="0">
                <a:latin typeface="微软雅黑" panose="020B0503020204020204" pitchFamily="34" charset="-122"/>
                <a:ea typeface="微软雅黑" panose="020B0503020204020204" pitchFamily="34" charset="-122"/>
                <a:cs typeface="Arial" pitchFamily="34" charset="0"/>
              </a:rPr>
              <a:t>网管</a:t>
            </a:r>
          </a:p>
        </p:txBody>
      </p:sp>
      <p:sp>
        <p:nvSpPr>
          <p:cNvPr id="766" name="Text Box 235"/>
          <p:cNvSpPr txBox="1">
            <a:spLocks noChangeArrowheads="1"/>
          </p:cNvSpPr>
          <p:nvPr/>
        </p:nvSpPr>
        <p:spPr bwMode="auto">
          <a:xfrm>
            <a:off x="1100910" y="1764942"/>
            <a:ext cx="800219" cy="276999"/>
          </a:xfrm>
          <a:prstGeom prst="rect">
            <a:avLst/>
          </a:prstGeom>
          <a:noFill/>
          <a:ln w="9525" algn="ctr">
            <a:noFill/>
            <a:miter lim="800000"/>
            <a:headEnd/>
            <a:tailEnd/>
          </a:ln>
          <a:effectLst/>
        </p:spPr>
        <p:txBody>
          <a:bodyPr wrap="non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配电主站</a:t>
            </a:r>
          </a:p>
        </p:txBody>
      </p:sp>
      <p:sp>
        <p:nvSpPr>
          <p:cNvPr id="105" name="Oval 102"/>
          <p:cNvSpPr>
            <a:spLocks noChangeArrowheads="1"/>
          </p:cNvSpPr>
          <p:nvPr/>
        </p:nvSpPr>
        <p:spPr bwMode="auto">
          <a:xfrm>
            <a:off x="1313053" y="2565104"/>
            <a:ext cx="6407229" cy="846957"/>
          </a:xfrm>
          <a:prstGeom prst="ellipse">
            <a:avLst/>
          </a:prstGeom>
          <a:noFill/>
          <a:ln w="19050">
            <a:solidFill>
              <a:srgbClr val="FFC000"/>
            </a:solidFill>
            <a:round/>
            <a:headEnd/>
            <a:tailEnd/>
          </a:ln>
          <a:effectLst>
            <a:outerShdw blurRad="50800" dist="38100" dir="2700000" algn="tl" rotWithShape="0">
              <a:prstClr val="black">
                <a:alpha val="40000"/>
              </a:prstClr>
            </a:outerShdw>
          </a:effectLst>
        </p:spPr>
        <p:txBody>
          <a:bodyPr wrap="none" lIns="121916" tIns="60958" rIns="121916" bIns="60958" anchor="ctr"/>
          <a:lstStyle/>
          <a:p>
            <a:pPr algn="ctr" defTabSz="1219200">
              <a:defRPr/>
            </a:pPr>
            <a:endParaRPr lang="zh-CN" altLang="en-US" b="1" kern="0" dirty="0">
              <a:ln w="18000">
                <a:solidFill>
                  <a:srgbClr val="FFCC66">
                    <a:satMod val="140000"/>
                  </a:srgbClr>
                </a:solidFill>
                <a:prstDash val="solid"/>
                <a:miter lim="800000"/>
              </a:ln>
              <a:effectLst>
                <a:outerShdw blurRad="25500" dist="23000" dir="7020000" algn="tl">
                  <a:srgbClr val="000000">
                    <a:alpha val="50000"/>
                  </a:srgbClr>
                </a:outerShdw>
              </a:effectLst>
              <a:latin typeface="微软雅黑" panose="020B0503020204020204" pitchFamily="34" charset="-122"/>
              <a:ea typeface="微软雅黑" panose="020B0503020204020204" pitchFamily="34" charset="-122"/>
            </a:endParaRPr>
          </a:p>
        </p:txBody>
      </p:sp>
      <p:pic>
        <p:nvPicPr>
          <p:cNvPr id="232" name="Picture 195" descr="5"/>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rot="21363755">
            <a:off x="2348335" y="2932238"/>
            <a:ext cx="1529959" cy="660742"/>
          </a:xfrm>
          <a:prstGeom prst="rect">
            <a:avLst/>
          </a:prstGeom>
          <a:noFill/>
          <a:ln w="9525">
            <a:noFill/>
            <a:miter lim="800000"/>
            <a:headEnd/>
            <a:tailEnd/>
          </a:ln>
        </p:spPr>
      </p:pic>
      <p:sp>
        <p:nvSpPr>
          <p:cNvPr id="233" name="TextBox 95"/>
          <p:cNvSpPr txBox="1">
            <a:spLocks noChangeArrowheads="1"/>
          </p:cNvSpPr>
          <p:nvPr/>
        </p:nvSpPr>
        <p:spPr bwMode="auto">
          <a:xfrm>
            <a:off x="2948765" y="3005533"/>
            <a:ext cx="684804" cy="430887"/>
          </a:xfrm>
          <a:prstGeom prst="rect">
            <a:avLst/>
          </a:prstGeom>
          <a:noFill/>
          <a:ln w="9525">
            <a:noFill/>
            <a:miter lim="800000"/>
            <a:headEnd/>
            <a:tailEnd/>
          </a:ln>
        </p:spPr>
        <p:txBody>
          <a:bodyPr wrap="none">
            <a:spAutoFit/>
          </a:bodyPr>
          <a:lstStyle/>
          <a:p>
            <a:pPr algn="ctr" defTabSz="1219200">
              <a:buClr>
                <a:srgbClr val="C00000"/>
              </a:buClr>
              <a:defRPr/>
            </a:pPr>
            <a:r>
              <a:rPr lang="en-US" altLang="zh-CN" sz="1100" b="1" kern="0" dirty="0">
                <a:latin typeface="微软雅黑" panose="020B0503020204020204" pitchFamily="34" charset="-122"/>
                <a:ea typeface="微软雅黑" panose="020B0503020204020204" pitchFamily="34" charset="-122"/>
              </a:rPr>
              <a:t>110KV </a:t>
            </a:r>
          </a:p>
          <a:p>
            <a:pPr algn="ctr" defTabSz="1219200">
              <a:buClr>
                <a:srgbClr val="C00000"/>
              </a:buClr>
              <a:defRPr/>
            </a:pPr>
            <a:r>
              <a:rPr lang="zh-CN" altLang="en-US" sz="1100" b="1" kern="0" dirty="0">
                <a:latin typeface="微软雅黑" panose="020B0503020204020204" pitchFamily="34" charset="-122"/>
                <a:ea typeface="微软雅黑" panose="020B0503020204020204" pitchFamily="34" charset="-122"/>
              </a:rPr>
              <a:t>站点</a:t>
            </a:r>
          </a:p>
        </p:txBody>
      </p:sp>
      <p:grpSp>
        <p:nvGrpSpPr>
          <p:cNvPr id="3" name="Group 139"/>
          <p:cNvGrpSpPr>
            <a:grpSpLocks noChangeAspect="1"/>
          </p:cNvGrpSpPr>
          <p:nvPr/>
        </p:nvGrpSpPr>
        <p:grpSpPr bwMode="auto">
          <a:xfrm>
            <a:off x="2277201" y="2776802"/>
            <a:ext cx="646027" cy="868172"/>
            <a:chOff x="4832" y="2369"/>
            <a:chExt cx="520" cy="670"/>
          </a:xfrm>
        </p:grpSpPr>
        <p:sp>
          <p:nvSpPr>
            <p:cNvPr id="237" name="AutoShape 140"/>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Freeform 141"/>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Freeform 142"/>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Freeform 143"/>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Freeform 144"/>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Freeform 145"/>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Freeform 146"/>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Freeform 147"/>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Freeform 148"/>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6" name="Freeform 149"/>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7" name="Freeform 150"/>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8" name="Freeform 151"/>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9" name="Freeform 152"/>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0" name="Freeform 153"/>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1" name="Freeform 154"/>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2" name="Freeform 155"/>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3" name="Freeform 156"/>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4" name="Freeform 157"/>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5" name="Freeform 158"/>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6" name="Freeform 159"/>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7" name="Freeform 160"/>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8" name="Freeform 161"/>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9" name="Freeform 162"/>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0" name="Freeform 163"/>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1" name="Freeform 164"/>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2" name="Freeform 165"/>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3" name="Freeform 166"/>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4" name="Freeform 167"/>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5" name="Freeform 168"/>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6" name="Freeform 169"/>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7" name="Freeform 170"/>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8" name="Freeform 171"/>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9" name="Freeform 172"/>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0" name="Freeform 173"/>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1" name="Freeform 174"/>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2" name="Freeform 175"/>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3" name="Freeform 176"/>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4" name="Freeform 177"/>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5" name="Freeform 178"/>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6" name="Freeform 179"/>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7" name="Freeform 180"/>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8" name="Freeform 181"/>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9" name="Freeform 182"/>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0" name="Freeform 183"/>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1" name="Freeform 184"/>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2" name="Rectangle 185"/>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3" name="Freeform 186"/>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4" name="Freeform 187"/>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5" name="Freeform 188"/>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6" name="Freeform 189"/>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8" name="Freeform 190"/>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9" name="Freeform 191"/>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0" name="Freeform 192"/>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2" name="Freeform 193"/>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3" name="Freeform 194"/>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4" name="Freeform 195"/>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pic>
        <p:nvPicPr>
          <p:cNvPr id="409" name="Picture 5"/>
          <p:cNvPicPr>
            <a:picLocks noChangeArrowheads="1"/>
          </p:cNvPicPr>
          <p:nvPr/>
        </p:nvPicPr>
        <p:blipFill>
          <a:blip r:embed="rId14" cstate="print"/>
          <a:stretch>
            <a:fillRect/>
          </a:stretch>
        </p:blipFill>
        <p:spPr bwMode="auto">
          <a:xfrm>
            <a:off x="1437833" y="5178313"/>
            <a:ext cx="1140349" cy="703163"/>
          </a:xfrm>
          <a:prstGeom prst="rect">
            <a:avLst/>
          </a:prstGeom>
          <a:solidFill>
            <a:srgbClr val="92D050"/>
          </a:solidFill>
          <a:ln>
            <a:noFill/>
          </a:ln>
          <a:effectLst>
            <a:outerShdw blurRad="50800" dist="38100" dir="2700000" algn="tl" rotWithShape="0">
              <a:prstClr val="black">
                <a:alpha val="40000"/>
              </a:prstClr>
            </a:outerShdw>
          </a:effectLst>
        </p:spPr>
      </p:pic>
      <p:pic>
        <p:nvPicPr>
          <p:cNvPr id="410" name="Picture 3"/>
          <p:cNvPicPr>
            <a:picLocks noChangeArrowheads="1"/>
          </p:cNvPicPr>
          <p:nvPr/>
        </p:nvPicPr>
        <p:blipFill>
          <a:blip r:embed="rId15" cstate="print"/>
          <a:srcRect/>
          <a:stretch>
            <a:fillRect/>
          </a:stretch>
        </p:blipFill>
        <p:spPr bwMode="auto">
          <a:xfrm>
            <a:off x="3114017" y="5208986"/>
            <a:ext cx="1227046" cy="620036"/>
          </a:xfrm>
          <a:prstGeom prst="rect">
            <a:avLst/>
          </a:prstGeom>
          <a:solidFill>
            <a:srgbClr val="92D050"/>
          </a:solidFill>
          <a:ln>
            <a:noFill/>
          </a:ln>
          <a:effectLst>
            <a:outerShdw blurRad="50800" dist="38100" dir="2700000" algn="tl" rotWithShape="0">
              <a:prstClr val="black">
                <a:alpha val="40000"/>
              </a:prstClr>
            </a:outerShdw>
          </a:effectLst>
        </p:spPr>
      </p:pic>
      <p:pic>
        <p:nvPicPr>
          <p:cNvPr id="411" name="Picture 7"/>
          <p:cNvPicPr>
            <a:picLocks noChangeArrowheads="1"/>
          </p:cNvPicPr>
          <p:nvPr/>
        </p:nvPicPr>
        <p:blipFill>
          <a:blip r:embed="rId16" cstate="print"/>
          <a:srcRect/>
          <a:stretch>
            <a:fillRect/>
          </a:stretch>
        </p:blipFill>
        <p:spPr bwMode="auto">
          <a:xfrm>
            <a:off x="4839748" y="5208986"/>
            <a:ext cx="1080778" cy="620036"/>
          </a:xfrm>
          <a:prstGeom prst="rect">
            <a:avLst/>
          </a:prstGeom>
          <a:solidFill>
            <a:srgbClr val="92D050"/>
          </a:solidFill>
          <a:ln>
            <a:noFill/>
          </a:ln>
          <a:effectLst>
            <a:outerShdw blurRad="50800" dist="38100" dir="2700000" algn="tl" rotWithShape="0">
              <a:prstClr val="black">
                <a:alpha val="40000"/>
              </a:prstClr>
            </a:outerShdw>
          </a:effectLst>
        </p:spPr>
      </p:pic>
      <p:pic>
        <p:nvPicPr>
          <p:cNvPr id="435" name="Picture 6"/>
          <p:cNvPicPr>
            <a:picLocks noChangeAspect="1" noChangeArrowheads="1"/>
          </p:cNvPicPr>
          <p:nvPr/>
        </p:nvPicPr>
        <p:blipFill>
          <a:blip r:embed="rId17" cstate="print"/>
          <a:srcRect/>
          <a:stretch>
            <a:fillRect/>
          </a:stretch>
        </p:blipFill>
        <p:spPr bwMode="auto">
          <a:xfrm>
            <a:off x="6393111" y="5199816"/>
            <a:ext cx="992285" cy="614861"/>
          </a:xfrm>
          <a:prstGeom prst="rect">
            <a:avLst/>
          </a:prstGeom>
          <a:noFill/>
          <a:ln w="9525">
            <a:noFill/>
            <a:miter lim="800000"/>
            <a:headEnd/>
            <a:tailEnd/>
          </a:ln>
        </p:spPr>
      </p:pic>
      <p:cxnSp>
        <p:nvCxnSpPr>
          <p:cNvPr id="436" name="直接连接符 435"/>
          <p:cNvCxnSpPr/>
          <p:nvPr/>
        </p:nvCxnSpPr>
        <p:spPr>
          <a:xfrm>
            <a:off x="4495554" y="2366714"/>
            <a:ext cx="0" cy="21595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437" name="TextBox 28"/>
          <p:cNvSpPr txBox="1">
            <a:spLocks noChangeArrowheads="1"/>
          </p:cNvSpPr>
          <p:nvPr>
            <p:custDataLst>
              <p:tags r:id="rId2"/>
            </p:custDataLst>
          </p:nvPr>
        </p:nvSpPr>
        <p:spPr bwMode="auto">
          <a:xfrm>
            <a:off x="3521763" y="2637095"/>
            <a:ext cx="2312770" cy="328570"/>
          </a:xfrm>
          <a:prstGeom prst="rect">
            <a:avLst/>
          </a:prstGeom>
          <a:noFill/>
          <a:ln w="9525">
            <a:noFill/>
            <a:miter lim="800000"/>
            <a:headEnd/>
            <a:tailEnd/>
          </a:ln>
        </p:spPr>
        <p:txBody>
          <a:bodyPr wrap="square" lIns="81609" tIns="40805" rIns="81609" bIns="40805">
            <a:spAutoFit/>
          </a:bodyPr>
          <a:lstStyle/>
          <a:p>
            <a:pPr algn="ctr"/>
            <a:r>
              <a:rPr lang="zh-CN" altLang="en-US" sz="1600" b="1" dirty="0">
                <a:latin typeface="微软雅黑" panose="020B0503020204020204" pitchFamily="34" charset="-122"/>
                <a:ea typeface="微软雅黑" panose="020B0503020204020204" pitchFamily="34" charset="-122"/>
                <a:cs typeface="Arial" pitchFamily="34" charset="0"/>
              </a:rPr>
              <a:t>电力骨干传输网</a:t>
            </a:r>
            <a:endParaRPr lang="en-US" altLang="zh-CN" sz="1600" b="1" dirty="0">
              <a:latin typeface="微软雅黑" panose="020B0503020204020204" pitchFamily="34" charset="-122"/>
              <a:ea typeface="微软雅黑" panose="020B0503020204020204" pitchFamily="34" charset="-122"/>
              <a:cs typeface="Arial" pitchFamily="34" charset="0"/>
            </a:endParaRPr>
          </a:p>
        </p:txBody>
      </p:sp>
      <p:sp>
        <p:nvSpPr>
          <p:cNvPr id="438" name="TextBox 28"/>
          <p:cNvSpPr txBox="1">
            <a:spLocks noChangeArrowheads="1"/>
          </p:cNvSpPr>
          <p:nvPr>
            <p:custDataLst>
              <p:tags r:id="rId3"/>
            </p:custDataLst>
          </p:nvPr>
        </p:nvSpPr>
        <p:spPr bwMode="auto">
          <a:xfrm>
            <a:off x="444966" y="2637096"/>
            <a:ext cx="1045970" cy="451739"/>
          </a:xfrm>
          <a:prstGeom prst="rect">
            <a:avLst/>
          </a:prstGeom>
          <a:noFill/>
          <a:ln w="9525">
            <a:noFill/>
            <a:miter lim="800000"/>
            <a:headEnd/>
            <a:tailEnd/>
          </a:ln>
        </p:spPr>
        <p:txBody>
          <a:bodyPr wrap="square" lIns="81609" tIns="40805" rIns="81609" bIns="40805">
            <a:spAutoFit/>
          </a:bodyPr>
          <a:lstStyle/>
          <a:p>
            <a:pPr algn="ctr"/>
            <a:r>
              <a:rPr lang="en-US" altLang="zh-CN" sz="1200" b="1" dirty="0">
                <a:latin typeface="微软雅黑" panose="020B0503020204020204" pitchFamily="34" charset="-122"/>
                <a:ea typeface="微软雅黑" panose="020B0503020204020204" pitchFamily="34" charset="-122"/>
                <a:cs typeface="Arial" pitchFamily="34" charset="0"/>
              </a:rPr>
              <a:t>110KV</a:t>
            </a:r>
          </a:p>
          <a:p>
            <a:pPr algn="ctr"/>
            <a:r>
              <a:rPr lang="zh-CN" altLang="en-US" sz="1200" b="1" dirty="0">
                <a:latin typeface="微软雅黑" panose="020B0503020204020204" pitchFamily="34" charset="-122"/>
                <a:ea typeface="微软雅黑" panose="020B0503020204020204" pitchFamily="34" charset="-122"/>
                <a:cs typeface="Arial" pitchFamily="34" charset="0"/>
              </a:rPr>
              <a:t>电力环</a:t>
            </a:r>
            <a:endParaRPr lang="en-US" altLang="zh-CN" sz="1200" b="1" dirty="0">
              <a:latin typeface="微软雅黑" panose="020B0503020204020204" pitchFamily="34" charset="-122"/>
              <a:ea typeface="微软雅黑" panose="020B0503020204020204" pitchFamily="34" charset="-122"/>
              <a:cs typeface="Arial" pitchFamily="34" charset="0"/>
            </a:endParaRPr>
          </a:p>
        </p:txBody>
      </p:sp>
      <p:sp>
        <p:nvSpPr>
          <p:cNvPr id="456" name="TextBox 28"/>
          <p:cNvSpPr txBox="1">
            <a:spLocks noChangeArrowheads="1"/>
          </p:cNvSpPr>
          <p:nvPr>
            <p:custDataLst>
              <p:tags r:id="rId4"/>
            </p:custDataLst>
          </p:nvPr>
        </p:nvSpPr>
        <p:spPr bwMode="auto">
          <a:xfrm>
            <a:off x="444966" y="5281376"/>
            <a:ext cx="1045970" cy="451739"/>
          </a:xfrm>
          <a:prstGeom prst="rect">
            <a:avLst/>
          </a:prstGeom>
          <a:noFill/>
          <a:ln w="9525">
            <a:noFill/>
            <a:miter lim="800000"/>
            <a:headEnd/>
            <a:tailEnd/>
          </a:ln>
        </p:spPr>
        <p:txBody>
          <a:bodyPr wrap="square" lIns="81609" tIns="40805" rIns="81609" bIns="40805">
            <a:spAutoFit/>
          </a:bodyPr>
          <a:lstStyle/>
          <a:p>
            <a:pPr algn="ctr"/>
            <a:r>
              <a:rPr lang="en-US" altLang="zh-CN" sz="1200" b="1" dirty="0">
                <a:latin typeface="微软雅黑" panose="020B0503020204020204" pitchFamily="34" charset="-122"/>
                <a:ea typeface="微软雅黑" panose="020B0503020204020204" pitchFamily="34" charset="-122"/>
                <a:cs typeface="Arial" pitchFamily="34" charset="0"/>
              </a:rPr>
              <a:t>10KV</a:t>
            </a:r>
          </a:p>
          <a:p>
            <a:pPr algn="ctr"/>
            <a:r>
              <a:rPr lang="zh-CN" altLang="en-US" sz="1200" b="1" dirty="0">
                <a:latin typeface="微软雅黑" panose="020B0503020204020204" pitchFamily="34" charset="-122"/>
                <a:ea typeface="微软雅黑" panose="020B0503020204020204" pitchFamily="34" charset="-122"/>
                <a:cs typeface="Arial" pitchFamily="34" charset="0"/>
              </a:rPr>
              <a:t>配电站点</a:t>
            </a:r>
            <a:endParaRPr lang="en-US" altLang="zh-CN" sz="1200" b="1" dirty="0">
              <a:latin typeface="微软雅黑" panose="020B0503020204020204" pitchFamily="34" charset="-122"/>
              <a:ea typeface="微软雅黑" panose="020B0503020204020204" pitchFamily="34" charset="-122"/>
              <a:cs typeface="Arial" pitchFamily="34" charset="0"/>
            </a:endParaRPr>
          </a:p>
        </p:txBody>
      </p:sp>
      <p:sp>
        <p:nvSpPr>
          <p:cNvPr id="457" name="Text Box 155"/>
          <p:cNvSpPr txBox="1">
            <a:spLocks noChangeArrowheads="1"/>
          </p:cNvSpPr>
          <p:nvPr/>
        </p:nvSpPr>
        <p:spPr bwMode="auto">
          <a:xfrm>
            <a:off x="1369571" y="5916492"/>
            <a:ext cx="1380805" cy="277749"/>
          </a:xfrm>
          <a:prstGeom prst="rect">
            <a:avLst/>
          </a:prstGeom>
          <a:noFill/>
          <a:ln w="9525" algn="ctr">
            <a:noFill/>
            <a:miter lim="800000"/>
            <a:headEnd/>
            <a:tailEnd/>
          </a:ln>
        </p:spPr>
        <p:txBody>
          <a:bodyPr lIns="91413" tIns="45706" rIns="91413" bIns="45706">
            <a:spAutoFit/>
          </a:bodyPr>
          <a:lstStyle/>
          <a:p>
            <a:pPr algn="ctr"/>
            <a:r>
              <a:rPr kumimoji="1" lang="zh-CN" altLang="en-US" sz="1200" dirty="0">
                <a:latin typeface="微软雅黑" panose="020B0503020204020204" pitchFamily="34" charset="-122"/>
                <a:ea typeface="微软雅黑" panose="020B0503020204020204" pitchFamily="34" charset="-122"/>
                <a:cs typeface="Arial" pitchFamily="34" charset="0"/>
              </a:rPr>
              <a:t>配电室</a:t>
            </a:r>
          </a:p>
        </p:txBody>
      </p:sp>
      <p:sp>
        <p:nvSpPr>
          <p:cNvPr id="458" name="Text Box 166"/>
          <p:cNvSpPr txBox="1">
            <a:spLocks noChangeArrowheads="1"/>
          </p:cNvSpPr>
          <p:nvPr/>
        </p:nvSpPr>
        <p:spPr bwMode="auto">
          <a:xfrm>
            <a:off x="3026889" y="5880926"/>
            <a:ext cx="1485556" cy="277749"/>
          </a:xfrm>
          <a:prstGeom prst="rect">
            <a:avLst/>
          </a:prstGeom>
          <a:noFill/>
          <a:ln w="9525" algn="ctr">
            <a:noFill/>
            <a:miter lim="800000"/>
            <a:headEnd/>
            <a:tailEnd/>
          </a:ln>
        </p:spPr>
        <p:txBody>
          <a:bodyPr lIns="91413" tIns="45706" rIns="91413" bIns="45706">
            <a:spAutoFit/>
          </a:bodyPr>
          <a:lstStyle/>
          <a:p>
            <a:pPr algn="ctr"/>
            <a:r>
              <a:rPr kumimoji="1" lang="zh-CN" altLang="en-US" sz="1200" dirty="0">
                <a:latin typeface="微软雅黑" panose="020B0503020204020204" pitchFamily="34" charset="-122"/>
                <a:ea typeface="微软雅黑" panose="020B0503020204020204" pitchFamily="34" charset="-122"/>
                <a:cs typeface="Arial" pitchFamily="34" charset="0"/>
              </a:rPr>
              <a:t>柱上开关</a:t>
            </a:r>
          </a:p>
        </p:txBody>
      </p:sp>
      <p:sp>
        <p:nvSpPr>
          <p:cNvPr id="459" name="Text Box 166"/>
          <p:cNvSpPr txBox="1">
            <a:spLocks noChangeArrowheads="1"/>
          </p:cNvSpPr>
          <p:nvPr/>
        </p:nvSpPr>
        <p:spPr bwMode="auto">
          <a:xfrm>
            <a:off x="4786486" y="5869455"/>
            <a:ext cx="1212569" cy="276161"/>
          </a:xfrm>
          <a:prstGeom prst="rect">
            <a:avLst/>
          </a:prstGeom>
          <a:noFill/>
          <a:ln w="9525" algn="ctr">
            <a:noFill/>
            <a:miter lim="800000"/>
            <a:headEnd/>
            <a:tailEnd/>
          </a:ln>
        </p:spPr>
        <p:txBody>
          <a:bodyPr lIns="91413" tIns="45706" rIns="91413" bIns="45706">
            <a:spAutoFit/>
          </a:bodyPr>
          <a:lstStyle/>
          <a:p>
            <a:pPr algn="ctr"/>
            <a:r>
              <a:rPr kumimoji="1" lang="zh-CN" altLang="en-US" sz="1200" dirty="0">
                <a:latin typeface="微软雅黑" panose="020B0503020204020204" pitchFamily="34" charset="-122"/>
                <a:ea typeface="微软雅黑" panose="020B0503020204020204" pitchFamily="34" charset="-122"/>
                <a:cs typeface="Arial" pitchFamily="34" charset="0"/>
              </a:rPr>
              <a:t>环网柜</a:t>
            </a:r>
          </a:p>
        </p:txBody>
      </p:sp>
      <p:sp>
        <p:nvSpPr>
          <p:cNvPr id="460" name="Text Box 166"/>
          <p:cNvSpPr txBox="1">
            <a:spLocks noChangeArrowheads="1"/>
          </p:cNvSpPr>
          <p:nvPr/>
        </p:nvSpPr>
        <p:spPr bwMode="auto">
          <a:xfrm>
            <a:off x="5834533" y="5867049"/>
            <a:ext cx="2044227" cy="276971"/>
          </a:xfrm>
          <a:prstGeom prst="rect">
            <a:avLst/>
          </a:prstGeom>
          <a:noFill/>
          <a:ln w="9525" algn="ctr">
            <a:noFill/>
            <a:miter lim="800000"/>
            <a:headEnd/>
            <a:tailEnd/>
          </a:ln>
        </p:spPr>
        <p:txBody>
          <a:bodyPr lIns="91413" tIns="45706" rIns="91413" bIns="45706">
            <a:spAutoFit/>
          </a:bodyPr>
          <a:lstStyle/>
          <a:p>
            <a:pPr algn="ctr"/>
            <a:r>
              <a:rPr kumimoji="1" lang="zh-CN" altLang="en-US" sz="1200" dirty="0">
                <a:latin typeface="微软雅黑" panose="020B0503020204020204" pitchFamily="34" charset="-122"/>
                <a:ea typeface="微软雅黑" panose="020B0503020204020204" pitchFamily="34" charset="-122"/>
                <a:cs typeface="Arial" pitchFamily="34" charset="0"/>
              </a:rPr>
              <a:t>配电变压器</a:t>
            </a:r>
          </a:p>
        </p:txBody>
      </p:sp>
      <p:pic>
        <p:nvPicPr>
          <p:cNvPr id="527" name="Picture 195" descr="5"/>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rot="21363755">
            <a:off x="5385145" y="2961788"/>
            <a:ext cx="1529959" cy="660742"/>
          </a:xfrm>
          <a:prstGeom prst="rect">
            <a:avLst/>
          </a:prstGeom>
          <a:noFill/>
          <a:ln w="9525">
            <a:noFill/>
            <a:miter lim="800000"/>
            <a:headEnd/>
            <a:tailEnd/>
          </a:ln>
        </p:spPr>
      </p:pic>
      <p:sp>
        <p:nvSpPr>
          <p:cNvPr id="528" name="TextBox 95"/>
          <p:cNvSpPr txBox="1">
            <a:spLocks noChangeArrowheads="1"/>
          </p:cNvSpPr>
          <p:nvPr/>
        </p:nvSpPr>
        <p:spPr bwMode="auto">
          <a:xfrm>
            <a:off x="5985575" y="3035083"/>
            <a:ext cx="684804" cy="430887"/>
          </a:xfrm>
          <a:prstGeom prst="rect">
            <a:avLst/>
          </a:prstGeom>
          <a:noFill/>
          <a:ln w="9525">
            <a:noFill/>
            <a:miter lim="800000"/>
            <a:headEnd/>
            <a:tailEnd/>
          </a:ln>
        </p:spPr>
        <p:txBody>
          <a:bodyPr wrap="none">
            <a:spAutoFit/>
          </a:bodyPr>
          <a:lstStyle/>
          <a:p>
            <a:pPr algn="ctr" defTabSz="1219200">
              <a:buClr>
                <a:srgbClr val="C00000"/>
              </a:buClr>
              <a:defRPr/>
            </a:pPr>
            <a:r>
              <a:rPr lang="en-US" altLang="zh-CN" sz="1100" b="1" kern="0" dirty="0">
                <a:latin typeface="微软雅黑" panose="020B0503020204020204" pitchFamily="34" charset="-122"/>
                <a:ea typeface="微软雅黑" panose="020B0503020204020204" pitchFamily="34" charset="-122"/>
              </a:rPr>
              <a:t>110KV </a:t>
            </a:r>
          </a:p>
          <a:p>
            <a:pPr algn="ctr" defTabSz="1219200">
              <a:buClr>
                <a:srgbClr val="C00000"/>
              </a:buClr>
              <a:defRPr/>
            </a:pPr>
            <a:r>
              <a:rPr lang="zh-CN" altLang="en-US" sz="1100" b="1" kern="0" dirty="0">
                <a:latin typeface="微软雅黑" panose="020B0503020204020204" pitchFamily="34" charset="-122"/>
                <a:ea typeface="微软雅黑" panose="020B0503020204020204" pitchFamily="34" charset="-122"/>
              </a:rPr>
              <a:t>站点</a:t>
            </a:r>
          </a:p>
        </p:txBody>
      </p:sp>
      <p:grpSp>
        <p:nvGrpSpPr>
          <p:cNvPr id="15" name="Group 139"/>
          <p:cNvGrpSpPr>
            <a:grpSpLocks noChangeAspect="1"/>
          </p:cNvGrpSpPr>
          <p:nvPr/>
        </p:nvGrpSpPr>
        <p:grpSpPr bwMode="auto">
          <a:xfrm>
            <a:off x="5314011" y="2806352"/>
            <a:ext cx="646027" cy="868172"/>
            <a:chOff x="4832" y="2369"/>
            <a:chExt cx="520" cy="670"/>
          </a:xfrm>
        </p:grpSpPr>
        <p:sp>
          <p:nvSpPr>
            <p:cNvPr id="530" name="AutoShape 140"/>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1" name="Freeform 141"/>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2" name="Freeform 142"/>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3" name="Freeform 143"/>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4" name="Freeform 144"/>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5" name="Freeform 145"/>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6" name="Freeform 146"/>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7" name="Freeform 147"/>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8" name="Freeform 148"/>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9" name="Freeform 149"/>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0" name="Freeform 150"/>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1" name="Freeform 151"/>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2" name="Freeform 152"/>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3" name="Freeform 153"/>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4" name="Freeform 154"/>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5" name="Freeform 155"/>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6" name="Freeform 156"/>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7" name="Freeform 157"/>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8" name="Freeform 158"/>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9" name="Freeform 159"/>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0" name="Freeform 160"/>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1" name="Freeform 161"/>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2" name="Freeform 162"/>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3" name="Freeform 163"/>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4" name="Freeform 164"/>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5" name="Freeform 165"/>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6" name="Freeform 166"/>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7" name="Freeform 167"/>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8" name="Freeform 168"/>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9" name="Freeform 169"/>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0" name="Freeform 170"/>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1" name="Freeform 171"/>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2" name="Freeform 172"/>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3" name="Freeform 173"/>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4" name="Freeform 174"/>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5" name="Freeform 175"/>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6" name="Freeform 176"/>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7" name="Freeform 177"/>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8" name="Freeform 178"/>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9" name="Freeform 179"/>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0" name="Freeform 180"/>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1" name="Freeform 181"/>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2" name="Freeform 182"/>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3" name="Freeform 183"/>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4" name="Freeform 184"/>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5" name="Rectangle 185"/>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6" name="Freeform 186"/>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7" name="Freeform 187"/>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8" name="Freeform 188"/>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9" name="Freeform 189"/>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0" name="Freeform 190"/>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1" name="Freeform 191"/>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2" name="Freeform 192"/>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3" name="Freeform 193"/>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4" name="Freeform 194"/>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5" name="Freeform 195"/>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86" name="TextBox 28"/>
          <p:cNvSpPr txBox="1">
            <a:spLocks noChangeArrowheads="1"/>
          </p:cNvSpPr>
          <p:nvPr>
            <p:custDataLst>
              <p:tags r:id="rId5"/>
            </p:custDataLst>
          </p:nvPr>
        </p:nvSpPr>
        <p:spPr bwMode="auto">
          <a:xfrm>
            <a:off x="1486514" y="3368656"/>
            <a:ext cx="1045970"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latin typeface="微软雅黑" panose="020B0503020204020204" pitchFamily="34" charset="-122"/>
                <a:ea typeface="微软雅黑" panose="020B0503020204020204" pitchFamily="34" charset="-122"/>
                <a:cs typeface="Arial" pitchFamily="34" charset="0"/>
              </a:rPr>
              <a:t>基站</a:t>
            </a:r>
            <a:endParaRPr lang="en-US" altLang="zh-CN" sz="1200" b="1" dirty="0">
              <a:latin typeface="微软雅黑" panose="020B0503020204020204" pitchFamily="34" charset="-122"/>
              <a:ea typeface="微软雅黑" panose="020B0503020204020204" pitchFamily="34" charset="-122"/>
              <a:cs typeface="Arial" pitchFamily="34" charset="0"/>
            </a:endParaRPr>
          </a:p>
        </p:txBody>
      </p:sp>
      <p:sp>
        <p:nvSpPr>
          <p:cNvPr id="588" name="TextBox 28"/>
          <p:cNvSpPr txBox="1">
            <a:spLocks noChangeArrowheads="1"/>
          </p:cNvSpPr>
          <p:nvPr>
            <p:custDataLst>
              <p:tags r:id="rId6"/>
            </p:custDataLst>
          </p:nvPr>
        </p:nvSpPr>
        <p:spPr bwMode="auto">
          <a:xfrm>
            <a:off x="4531008" y="3406747"/>
            <a:ext cx="1045970"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latin typeface="微软雅黑" panose="020B0503020204020204" pitchFamily="34" charset="-122"/>
                <a:ea typeface="微软雅黑" panose="020B0503020204020204" pitchFamily="34" charset="-122"/>
                <a:cs typeface="Arial" pitchFamily="34" charset="0"/>
              </a:rPr>
              <a:t>基站</a:t>
            </a:r>
            <a:endParaRPr lang="en-US" altLang="zh-CN" sz="1200" b="1" dirty="0">
              <a:latin typeface="微软雅黑" panose="020B0503020204020204" pitchFamily="34" charset="-122"/>
              <a:ea typeface="微软雅黑" panose="020B0503020204020204" pitchFamily="34" charset="-122"/>
              <a:cs typeface="Arial" pitchFamily="34" charset="0"/>
            </a:endParaRPr>
          </a:p>
        </p:txBody>
      </p:sp>
      <p:sp>
        <p:nvSpPr>
          <p:cNvPr id="589" name="TextBox 28"/>
          <p:cNvSpPr txBox="1">
            <a:spLocks noChangeArrowheads="1"/>
          </p:cNvSpPr>
          <p:nvPr>
            <p:custDataLst>
              <p:tags r:id="rId7"/>
            </p:custDataLst>
          </p:nvPr>
        </p:nvSpPr>
        <p:spPr bwMode="auto">
          <a:xfrm>
            <a:off x="1137440" y="4241302"/>
            <a:ext cx="1045970" cy="267029"/>
          </a:xfrm>
          <a:prstGeom prst="rect">
            <a:avLst/>
          </a:prstGeom>
          <a:noFill/>
          <a:ln w="9525">
            <a:noFill/>
            <a:miter lim="800000"/>
            <a:headEnd/>
            <a:tailEnd/>
          </a:ln>
        </p:spPr>
        <p:txBody>
          <a:bodyPr wrap="square" lIns="81609" tIns="40805" rIns="81609" bIns="40805">
            <a:spAutoFit/>
          </a:bodyPr>
          <a:lstStyle/>
          <a:p>
            <a:pPr algn="ctr"/>
            <a:r>
              <a:rPr lang="en-US" altLang="zh-CN" sz="1200" b="1" dirty="0">
                <a:latin typeface="微软雅黑" panose="020B0503020204020204" pitchFamily="34" charset="-122"/>
                <a:ea typeface="微软雅黑" panose="020B0503020204020204" pitchFamily="34" charset="-122"/>
                <a:cs typeface="Arial" pitchFamily="34" charset="0"/>
              </a:rPr>
              <a:t>DAU</a:t>
            </a:r>
          </a:p>
        </p:txBody>
      </p:sp>
      <p:sp>
        <p:nvSpPr>
          <p:cNvPr id="593" name="TextBox 28"/>
          <p:cNvSpPr txBox="1">
            <a:spLocks noChangeArrowheads="1"/>
          </p:cNvSpPr>
          <p:nvPr>
            <p:custDataLst>
              <p:tags r:id="rId8"/>
            </p:custDataLst>
          </p:nvPr>
        </p:nvSpPr>
        <p:spPr bwMode="auto">
          <a:xfrm>
            <a:off x="1137440" y="4616548"/>
            <a:ext cx="1045970" cy="267029"/>
          </a:xfrm>
          <a:prstGeom prst="rect">
            <a:avLst/>
          </a:prstGeom>
          <a:noFill/>
          <a:ln w="9525">
            <a:noFill/>
            <a:miter lim="800000"/>
            <a:headEnd/>
            <a:tailEnd/>
          </a:ln>
        </p:spPr>
        <p:txBody>
          <a:bodyPr wrap="square" lIns="81609" tIns="40805" rIns="81609" bIns="40805">
            <a:spAutoFit/>
          </a:bodyPr>
          <a:lstStyle/>
          <a:p>
            <a:pPr algn="ctr"/>
            <a:r>
              <a:rPr lang="en-US" altLang="zh-CN" sz="1200" b="1" dirty="0">
                <a:latin typeface="微软雅黑" panose="020B0503020204020204" pitchFamily="34" charset="-122"/>
                <a:ea typeface="微软雅黑" panose="020B0503020204020204" pitchFamily="34" charset="-122"/>
                <a:cs typeface="Arial" pitchFamily="34" charset="0"/>
              </a:rPr>
              <a:t>RTU</a:t>
            </a:r>
          </a:p>
        </p:txBody>
      </p:sp>
      <p:sp>
        <p:nvSpPr>
          <p:cNvPr id="602" name="Text Box 11"/>
          <p:cNvSpPr txBox="1">
            <a:spLocks noChangeArrowheads="1"/>
          </p:cNvSpPr>
          <p:nvPr/>
        </p:nvSpPr>
        <p:spPr bwMode="auto">
          <a:xfrm>
            <a:off x="8270838" y="4644866"/>
            <a:ext cx="3358984" cy="1569660"/>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终端纯无线，易安装维护</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专网专用</a:t>
            </a:r>
            <a:r>
              <a:rPr lang="zh-CN" altLang="en-US" sz="1600" dirty="0">
                <a:solidFill>
                  <a:srgbClr val="C00000"/>
                </a:solidFill>
                <a:latin typeface="微软雅黑" panose="020B0503020204020204" pitchFamily="34" charset="-122"/>
                <a:ea typeface="微软雅黑" panose="020B0503020204020204" pitchFamily="34" charset="-122"/>
                <a:cs typeface="Arial" pitchFamily="34" charset="0"/>
              </a:rPr>
              <a:t>时延</a:t>
            </a:r>
            <a:r>
              <a:rPr lang="en-US" altLang="zh-CN" sz="1600" dirty="0">
                <a:solidFill>
                  <a:srgbClr val="C00000"/>
                </a:solidFill>
                <a:latin typeface="微软雅黑" panose="020B0503020204020204" pitchFamily="34" charset="-122"/>
                <a:ea typeface="微软雅黑" panose="020B0503020204020204" pitchFamily="34" charset="-122"/>
                <a:cs typeface="Arial" pitchFamily="34" charset="0"/>
              </a:rPr>
              <a:t>&lt;100ms</a:t>
            </a:r>
            <a:r>
              <a:rPr lang="zh-CN" altLang="en-US" sz="1600" dirty="0">
                <a:latin typeface="微软雅黑" panose="020B0503020204020204" pitchFamily="34" charset="-122"/>
                <a:ea typeface="微软雅黑" panose="020B0503020204020204" pitchFamily="34" charset="-122"/>
                <a:cs typeface="Arial" pitchFamily="34" charset="0"/>
              </a:rPr>
              <a:t>，满足配电自动化时延要求</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配电终端</a:t>
            </a:r>
            <a:r>
              <a:rPr lang="zh-CN" altLang="en-US" sz="1600" dirty="0">
                <a:solidFill>
                  <a:srgbClr val="C00000"/>
                </a:solidFill>
                <a:latin typeface="微软雅黑" panose="020B0503020204020204" pitchFamily="34" charset="-122"/>
                <a:ea typeface="微软雅黑" panose="020B0503020204020204" pitchFamily="34" charset="-122"/>
                <a:cs typeface="Arial" pitchFamily="34" charset="0"/>
              </a:rPr>
              <a:t>在线率</a:t>
            </a:r>
            <a:r>
              <a:rPr lang="en-US" altLang="zh-CN" sz="1600" dirty="0">
                <a:solidFill>
                  <a:srgbClr val="C00000"/>
                </a:solidFill>
                <a:latin typeface="微软雅黑" panose="020B0503020204020204" pitchFamily="34" charset="-122"/>
                <a:ea typeface="微软雅黑" panose="020B0503020204020204" pitchFamily="34" charset="-122"/>
                <a:cs typeface="Arial" pitchFamily="34" charset="0"/>
              </a:rPr>
              <a:t>100%</a:t>
            </a: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系统大容量，方便客户终端扩容，对整体建设目标有序实施。</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nvGrpSpPr>
          <p:cNvPr id="17" name="组合 104"/>
          <p:cNvGrpSpPr>
            <a:grpSpLocks/>
          </p:cNvGrpSpPr>
          <p:nvPr/>
        </p:nvGrpSpPr>
        <p:grpSpPr bwMode="auto">
          <a:xfrm>
            <a:off x="8231144" y="2227107"/>
            <a:ext cx="3683104" cy="1725220"/>
            <a:chOff x="5155828" y="1169381"/>
            <a:chExt cx="2762488" cy="1035704"/>
          </a:xfrm>
        </p:grpSpPr>
        <p:sp>
          <p:nvSpPr>
            <p:cNvPr id="605" name="TextBox 101"/>
            <p:cNvSpPr txBox="1">
              <a:spLocks noChangeArrowheads="1"/>
            </p:cNvSpPr>
            <p:nvPr/>
          </p:nvSpPr>
          <p:spPr bwMode="auto">
            <a:xfrm>
              <a:off x="5217015" y="1169381"/>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606" name="Text Box 11"/>
            <p:cNvSpPr txBox="1">
              <a:spLocks noChangeArrowheads="1"/>
            </p:cNvSpPr>
            <p:nvPr/>
          </p:nvSpPr>
          <p:spPr bwMode="auto">
            <a:xfrm>
              <a:off x="5155828" y="1410584"/>
              <a:ext cx="2762488" cy="794501"/>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基站部署于子站点，利旧现有资源</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无线专网终端部署于环网柜、路边站等位置实现</a:t>
              </a:r>
              <a:r>
                <a:rPr lang="en-US" altLang="zh-CN" sz="1600" dirty="0">
                  <a:latin typeface="微软雅黑" panose="020B0503020204020204" pitchFamily="34" charset="-122"/>
                  <a:ea typeface="微软雅黑" panose="020B0503020204020204" pitchFamily="34" charset="-122"/>
                  <a:cs typeface="Arial" pitchFamily="34" charset="0"/>
                </a:rPr>
                <a:t>XTU</a:t>
              </a:r>
              <a:r>
                <a:rPr lang="zh-CN" altLang="en-US" sz="1600" dirty="0">
                  <a:latin typeface="微软雅黑" panose="020B0503020204020204" pitchFamily="34" charset="-122"/>
                  <a:ea typeface="微软雅黑" panose="020B0503020204020204" pitchFamily="34" charset="-122"/>
                  <a:cs typeface="Arial" pitchFamily="34" charset="0"/>
                </a:rPr>
                <a:t>设备接入专网</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实时监测</a:t>
              </a:r>
              <a:r>
                <a:rPr lang="en-US" altLang="zh-CN" sz="1600" dirty="0">
                  <a:latin typeface="微软雅黑" panose="020B0503020204020204" pitchFamily="34" charset="-122"/>
                  <a:ea typeface="微软雅黑" panose="020B0503020204020204" pitchFamily="34" charset="-122"/>
                  <a:cs typeface="Arial" pitchFamily="34" charset="0"/>
                </a:rPr>
                <a:t>10KV</a:t>
              </a:r>
              <a:r>
                <a:rPr lang="zh-CN" altLang="en-US" sz="1600" dirty="0">
                  <a:latin typeface="微软雅黑" panose="020B0503020204020204" pitchFamily="34" charset="-122"/>
                  <a:ea typeface="微软雅黑" panose="020B0503020204020204" pitchFamily="34" charset="-122"/>
                  <a:cs typeface="Arial" pitchFamily="34" charset="0"/>
                </a:rPr>
                <a:t>站点设备运行状态</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上线二遥、三遥配电业务</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
        <p:nvSpPr>
          <p:cNvPr id="295" name="TextBox 101">
            <a:extLst>
              <a:ext uri="{FF2B5EF4-FFF2-40B4-BE49-F238E27FC236}">
                <a16:creationId xmlns:a16="http://schemas.microsoft.com/office/drawing/2014/main" id="{C4A5B7C9-0E42-40A9-9807-F3D1CADA9FE8}"/>
              </a:ext>
            </a:extLst>
          </p:cNvPr>
          <p:cNvSpPr txBox="1">
            <a:spLocks noChangeArrowheads="1"/>
          </p:cNvSpPr>
          <p:nvPr/>
        </p:nvSpPr>
        <p:spPr bwMode="auto">
          <a:xfrm>
            <a:off x="8212524" y="4239169"/>
            <a:ext cx="2864940" cy="461665"/>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grpSp>
        <p:nvGrpSpPr>
          <p:cNvPr id="296" name="组合 104">
            <a:extLst>
              <a:ext uri="{FF2B5EF4-FFF2-40B4-BE49-F238E27FC236}">
                <a16:creationId xmlns:a16="http://schemas.microsoft.com/office/drawing/2014/main" id="{4FA4200E-CC6D-406D-A8C9-456D61ABD608}"/>
              </a:ext>
            </a:extLst>
          </p:cNvPr>
          <p:cNvGrpSpPr>
            <a:grpSpLocks/>
          </p:cNvGrpSpPr>
          <p:nvPr/>
        </p:nvGrpSpPr>
        <p:grpSpPr bwMode="auto">
          <a:xfrm>
            <a:off x="8215223" y="857637"/>
            <a:ext cx="3428868" cy="1235655"/>
            <a:chOff x="5155829" y="1167656"/>
            <a:chExt cx="2571799" cy="741801"/>
          </a:xfrm>
        </p:grpSpPr>
        <p:sp>
          <p:nvSpPr>
            <p:cNvPr id="297" name="TextBox 101">
              <a:extLst>
                <a:ext uri="{FF2B5EF4-FFF2-40B4-BE49-F238E27FC236}">
                  <a16:creationId xmlns:a16="http://schemas.microsoft.com/office/drawing/2014/main" id="{B069E83F-10B5-4FA1-898E-5F9104EDEB49}"/>
                </a:ext>
              </a:extLst>
            </p:cNvPr>
            <p:cNvSpPr txBox="1">
              <a:spLocks noChangeArrowheads="1"/>
            </p:cNvSpPr>
            <p:nvPr/>
          </p:nvSpPr>
          <p:spPr bwMode="auto">
            <a:xfrm>
              <a:off x="5217015" y="116765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98" name="Text Box 11">
              <a:extLst>
                <a:ext uri="{FF2B5EF4-FFF2-40B4-BE49-F238E27FC236}">
                  <a16:creationId xmlns:a16="http://schemas.microsoft.com/office/drawing/2014/main" id="{D65250EF-E8C9-432F-AACD-3FD40252BDC2}"/>
                </a:ext>
              </a:extLst>
            </p:cNvPr>
            <p:cNvSpPr txBox="1">
              <a:spLocks noChangeArrowheads="1"/>
            </p:cNvSpPr>
            <p:nvPr/>
          </p:nvSpPr>
          <p:spPr bwMode="auto">
            <a:xfrm>
              <a:off x="5155829" y="1410584"/>
              <a:ext cx="2571799" cy="498873"/>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专网专用的网络；</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满足配电业务时延、带宽要求</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具备业务扩展能力</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
        <p:nvSpPr>
          <p:cNvPr id="299" name="Freeform 4">
            <a:extLst>
              <a:ext uri="{FF2B5EF4-FFF2-40B4-BE49-F238E27FC236}">
                <a16:creationId xmlns:a16="http://schemas.microsoft.com/office/drawing/2014/main" id="{0BEAACAF-5240-497B-A949-5CA49F26E5C3}"/>
              </a:ext>
            </a:extLst>
          </p:cNvPr>
          <p:cNvSpPr>
            <a:spLocks/>
          </p:cNvSpPr>
          <p:nvPr/>
        </p:nvSpPr>
        <p:spPr bwMode="auto">
          <a:xfrm rot="20923463" flipV="1">
            <a:off x="2054103" y="3799380"/>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301" name="Freeform 4">
            <a:extLst>
              <a:ext uri="{FF2B5EF4-FFF2-40B4-BE49-F238E27FC236}">
                <a16:creationId xmlns:a16="http://schemas.microsoft.com/office/drawing/2014/main" id="{3CE41CE3-46C2-4B01-A26E-298B3D8D921F}"/>
              </a:ext>
            </a:extLst>
          </p:cNvPr>
          <p:cNvSpPr>
            <a:spLocks/>
          </p:cNvSpPr>
          <p:nvPr/>
        </p:nvSpPr>
        <p:spPr bwMode="auto">
          <a:xfrm rot="20923463" flipV="1">
            <a:off x="5994132" y="3799380"/>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grpSp>
        <p:nvGrpSpPr>
          <p:cNvPr id="174" name="组合 173">
            <a:extLst>
              <a:ext uri="{FF2B5EF4-FFF2-40B4-BE49-F238E27FC236}">
                <a16:creationId xmlns:a16="http://schemas.microsoft.com/office/drawing/2014/main" id="{A4CA4352-725A-4923-BCED-4504EAF9DEE1}"/>
              </a:ext>
            </a:extLst>
          </p:cNvPr>
          <p:cNvGrpSpPr/>
          <p:nvPr/>
        </p:nvGrpSpPr>
        <p:grpSpPr>
          <a:xfrm>
            <a:off x="1965145" y="4238291"/>
            <a:ext cx="481469" cy="690422"/>
            <a:chOff x="1965145" y="4238291"/>
            <a:chExt cx="481469" cy="690422"/>
          </a:xfrm>
        </p:grpSpPr>
        <p:sp>
          <p:nvSpPr>
            <p:cNvPr id="175" name="Line 191">
              <a:extLst>
                <a:ext uri="{FF2B5EF4-FFF2-40B4-BE49-F238E27FC236}">
                  <a16:creationId xmlns:a16="http://schemas.microsoft.com/office/drawing/2014/main" id="{FC9D694D-3349-44CC-A910-8C803EB1322F}"/>
                </a:ext>
              </a:extLst>
            </p:cNvPr>
            <p:cNvSpPr>
              <a:spLocks noChangeShapeType="1"/>
            </p:cNvSpPr>
            <p:nvPr/>
          </p:nvSpPr>
          <p:spPr bwMode="auto">
            <a:xfrm>
              <a:off x="2256146" y="4294363"/>
              <a:ext cx="0" cy="490729"/>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lIns="79182" tIns="39591" rIns="79182" bIns="39591">
              <a:spAutoFit/>
            </a:bodyPr>
            <a:lstStyle/>
            <a:p>
              <a:pPr>
                <a:defRPr/>
              </a:pPr>
              <a:endParaRPr lang="zh-CN" altLang="en-US" sz="3199" dirty="0">
                <a:latin typeface="微软雅黑" panose="020B0503020204020204" pitchFamily="34" charset="-122"/>
                <a:ea typeface="微软雅黑" panose="020B0503020204020204" pitchFamily="34" charset="-122"/>
              </a:endParaRPr>
            </a:p>
          </p:txBody>
        </p:sp>
        <p:pic>
          <p:nvPicPr>
            <p:cNvPr id="176" name="Picture 4">
              <a:extLst>
                <a:ext uri="{FF2B5EF4-FFF2-40B4-BE49-F238E27FC236}">
                  <a16:creationId xmlns:a16="http://schemas.microsoft.com/office/drawing/2014/main" id="{EFB24243-2818-4DE0-8F13-EFD21E512660}"/>
                </a:ext>
              </a:extLst>
            </p:cNvPr>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1965145" y="4238291"/>
              <a:ext cx="481469" cy="254226"/>
            </a:xfrm>
            <a:prstGeom prst="rect">
              <a:avLst/>
            </a:prstGeom>
            <a:noFill/>
            <a:ln w="9525">
              <a:noFill/>
              <a:miter lim="800000"/>
              <a:headEnd/>
              <a:tailEnd/>
            </a:ln>
          </p:spPr>
        </p:pic>
        <p:pic>
          <p:nvPicPr>
            <p:cNvPr id="177" name="图片 176">
              <a:extLst>
                <a:ext uri="{FF2B5EF4-FFF2-40B4-BE49-F238E27FC236}">
                  <a16:creationId xmlns:a16="http://schemas.microsoft.com/office/drawing/2014/main" id="{F8ACF957-8C4A-4F45-A2CA-FCB3AFA51604}"/>
                </a:ext>
              </a:extLst>
            </p:cNvPr>
            <p:cNvPicPr>
              <a:picLocks noChangeAspect="1"/>
            </p:cNvPicPr>
            <p:nvPr/>
          </p:nvPicPr>
          <p:blipFill>
            <a:blip r:embed="rId19"/>
            <a:stretch>
              <a:fillRect/>
            </a:stretch>
          </p:blipFill>
          <p:spPr>
            <a:xfrm>
              <a:off x="2005335" y="4624337"/>
              <a:ext cx="426126" cy="304376"/>
            </a:xfrm>
            <a:prstGeom prst="rect">
              <a:avLst/>
            </a:prstGeom>
          </p:spPr>
        </p:pic>
      </p:grpSp>
      <p:grpSp>
        <p:nvGrpSpPr>
          <p:cNvPr id="178" name="组合 177">
            <a:extLst>
              <a:ext uri="{FF2B5EF4-FFF2-40B4-BE49-F238E27FC236}">
                <a16:creationId xmlns:a16="http://schemas.microsoft.com/office/drawing/2014/main" id="{4E4EAA38-FFB5-44E8-8CF5-290D098AAEA5}"/>
              </a:ext>
            </a:extLst>
          </p:cNvPr>
          <p:cNvGrpSpPr/>
          <p:nvPr/>
        </p:nvGrpSpPr>
        <p:grpSpPr>
          <a:xfrm>
            <a:off x="4116777" y="4238291"/>
            <a:ext cx="481469" cy="690422"/>
            <a:chOff x="1965145" y="4238291"/>
            <a:chExt cx="481469" cy="690422"/>
          </a:xfrm>
        </p:grpSpPr>
        <p:sp>
          <p:nvSpPr>
            <p:cNvPr id="179" name="Line 191">
              <a:extLst>
                <a:ext uri="{FF2B5EF4-FFF2-40B4-BE49-F238E27FC236}">
                  <a16:creationId xmlns:a16="http://schemas.microsoft.com/office/drawing/2014/main" id="{CE85F03F-4C01-44F5-9A23-EA10B2D9434A}"/>
                </a:ext>
              </a:extLst>
            </p:cNvPr>
            <p:cNvSpPr>
              <a:spLocks noChangeShapeType="1"/>
            </p:cNvSpPr>
            <p:nvPr/>
          </p:nvSpPr>
          <p:spPr bwMode="auto">
            <a:xfrm>
              <a:off x="2256146" y="4294363"/>
              <a:ext cx="0" cy="490729"/>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lIns="79182" tIns="39591" rIns="79182" bIns="39591">
              <a:spAutoFit/>
            </a:bodyPr>
            <a:lstStyle/>
            <a:p>
              <a:pPr>
                <a:defRPr/>
              </a:pPr>
              <a:endParaRPr lang="zh-CN" altLang="en-US" sz="3199" dirty="0">
                <a:latin typeface="微软雅黑" panose="020B0503020204020204" pitchFamily="34" charset="-122"/>
                <a:ea typeface="微软雅黑" panose="020B0503020204020204" pitchFamily="34" charset="-122"/>
              </a:endParaRPr>
            </a:p>
          </p:txBody>
        </p:sp>
        <p:pic>
          <p:nvPicPr>
            <p:cNvPr id="180" name="Picture 4">
              <a:extLst>
                <a:ext uri="{FF2B5EF4-FFF2-40B4-BE49-F238E27FC236}">
                  <a16:creationId xmlns:a16="http://schemas.microsoft.com/office/drawing/2014/main" id="{52C3AE85-2F0A-4133-89A5-21080D87304D}"/>
                </a:ext>
              </a:extLst>
            </p:cNvPr>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1965145" y="4238291"/>
              <a:ext cx="481469" cy="254226"/>
            </a:xfrm>
            <a:prstGeom prst="rect">
              <a:avLst/>
            </a:prstGeom>
            <a:noFill/>
            <a:ln w="9525">
              <a:noFill/>
              <a:miter lim="800000"/>
              <a:headEnd/>
              <a:tailEnd/>
            </a:ln>
          </p:spPr>
        </p:pic>
        <p:pic>
          <p:nvPicPr>
            <p:cNvPr id="181" name="图片 180">
              <a:extLst>
                <a:ext uri="{FF2B5EF4-FFF2-40B4-BE49-F238E27FC236}">
                  <a16:creationId xmlns:a16="http://schemas.microsoft.com/office/drawing/2014/main" id="{41B1DD2C-C362-49CE-96B1-1E92772AF313}"/>
                </a:ext>
              </a:extLst>
            </p:cNvPr>
            <p:cNvPicPr>
              <a:picLocks noChangeAspect="1"/>
            </p:cNvPicPr>
            <p:nvPr/>
          </p:nvPicPr>
          <p:blipFill>
            <a:blip r:embed="rId19"/>
            <a:stretch>
              <a:fillRect/>
            </a:stretch>
          </p:blipFill>
          <p:spPr>
            <a:xfrm>
              <a:off x="2005335" y="4624337"/>
              <a:ext cx="426126" cy="304376"/>
            </a:xfrm>
            <a:prstGeom prst="rect">
              <a:avLst/>
            </a:prstGeom>
          </p:spPr>
        </p:pic>
      </p:grpSp>
      <p:grpSp>
        <p:nvGrpSpPr>
          <p:cNvPr id="182" name="组合 181">
            <a:extLst>
              <a:ext uri="{FF2B5EF4-FFF2-40B4-BE49-F238E27FC236}">
                <a16:creationId xmlns:a16="http://schemas.microsoft.com/office/drawing/2014/main" id="{F1E19E0A-F7EC-4371-A2FE-528426DFA6CE}"/>
              </a:ext>
            </a:extLst>
          </p:cNvPr>
          <p:cNvGrpSpPr/>
          <p:nvPr/>
        </p:nvGrpSpPr>
        <p:grpSpPr>
          <a:xfrm>
            <a:off x="6212487" y="4238291"/>
            <a:ext cx="481469" cy="690422"/>
            <a:chOff x="1965145" y="4238291"/>
            <a:chExt cx="481469" cy="690422"/>
          </a:xfrm>
        </p:grpSpPr>
        <p:sp>
          <p:nvSpPr>
            <p:cNvPr id="183" name="Line 191">
              <a:extLst>
                <a:ext uri="{FF2B5EF4-FFF2-40B4-BE49-F238E27FC236}">
                  <a16:creationId xmlns:a16="http://schemas.microsoft.com/office/drawing/2014/main" id="{2CD432B0-B410-4437-945B-AC22BFD34BAB}"/>
                </a:ext>
              </a:extLst>
            </p:cNvPr>
            <p:cNvSpPr>
              <a:spLocks noChangeShapeType="1"/>
            </p:cNvSpPr>
            <p:nvPr/>
          </p:nvSpPr>
          <p:spPr bwMode="auto">
            <a:xfrm>
              <a:off x="2256146" y="4294363"/>
              <a:ext cx="0" cy="490729"/>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lIns="79182" tIns="39591" rIns="79182" bIns="39591">
              <a:spAutoFit/>
            </a:bodyPr>
            <a:lstStyle/>
            <a:p>
              <a:pPr>
                <a:defRPr/>
              </a:pPr>
              <a:endParaRPr lang="zh-CN" altLang="en-US" sz="3199" dirty="0">
                <a:latin typeface="微软雅黑" panose="020B0503020204020204" pitchFamily="34" charset="-122"/>
                <a:ea typeface="微软雅黑" panose="020B0503020204020204" pitchFamily="34" charset="-122"/>
              </a:endParaRPr>
            </a:p>
          </p:txBody>
        </p:sp>
        <p:pic>
          <p:nvPicPr>
            <p:cNvPr id="184" name="Picture 4">
              <a:extLst>
                <a:ext uri="{FF2B5EF4-FFF2-40B4-BE49-F238E27FC236}">
                  <a16:creationId xmlns:a16="http://schemas.microsoft.com/office/drawing/2014/main" id="{99304B0D-8E6C-4DB2-8AFE-61969C0414FD}"/>
                </a:ext>
              </a:extLst>
            </p:cNvPr>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1965145" y="4238291"/>
              <a:ext cx="481469" cy="254226"/>
            </a:xfrm>
            <a:prstGeom prst="rect">
              <a:avLst/>
            </a:prstGeom>
            <a:noFill/>
            <a:ln w="9525">
              <a:noFill/>
              <a:miter lim="800000"/>
              <a:headEnd/>
              <a:tailEnd/>
            </a:ln>
          </p:spPr>
        </p:pic>
        <p:pic>
          <p:nvPicPr>
            <p:cNvPr id="185" name="图片 184">
              <a:extLst>
                <a:ext uri="{FF2B5EF4-FFF2-40B4-BE49-F238E27FC236}">
                  <a16:creationId xmlns:a16="http://schemas.microsoft.com/office/drawing/2014/main" id="{0F805FD9-EAB7-4044-B1B2-41E89B031C50}"/>
                </a:ext>
              </a:extLst>
            </p:cNvPr>
            <p:cNvPicPr>
              <a:picLocks noChangeAspect="1"/>
            </p:cNvPicPr>
            <p:nvPr/>
          </p:nvPicPr>
          <p:blipFill>
            <a:blip r:embed="rId19"/>
            <a:stretch>
              <a:fillRect/>
            </a:stretch>
          </p:blipFill>
          <p:spPr>
            <a:xfrm>
              <a:off x="2005335" y="4624337"/>
              <a:ext cx="426126" cy="304376"/>
            </a:xfrm>
            <a:prstGeom prst="rect">
              <a:avLst/>
            </a:prstGeom>
          </p:spPr>
        </p:pic>
      </p:grpSp>
    </p:spTree>
    <p:extLst>
      <p:ext uri="{BB962C8B-B14F-4D97-AF65-F5344CB8AC3E}">
        <p14:creationId xmlns:p14="http://schemas.microsoft.com/office/powerpoint/2010/main" val="777619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40000" contrast="40000"/>
                    </a14:imgEffect>
                  </a14:imgLayer>
                </a14:imgProps>
              </a:ext>
            </a:extLst>
          </a:blip>
          <a:srcRect/>
          <a:stretch>
            <a:fillRect/>
          </a:stretch>
        </p:blipFill>
        <p:spPr bwMode="auto">
          <a:xfrm>
            <a:off x="6098381" y="3923649"/>
            <a:ext cx="476856" cy="655676"/>
          </a:xfrm>
          <a:prstGeom prst="rect">
            <a:avLst/>
          </a:prstGeom>
          <a:noFill/>
          <a:ln w="9525">
            <a:noFill/>
            <a:miter lim="800000"/>
            <a:headEnd/>
            <a:tailEnd/>
          </a:ln>
        </p:spPr>
      </p:pic>
      <p:grpSp>
        <p:nvGrpSpPr>
          <p:cNvPr id="163" name="组合 162"/>
          <p:cNvGrpSpPr/>
          <p:nvPr/>
        </p:nvGrpSpPr>
        <p:grpSpPr>
          <a:xfrm>
            <a:off x="2498635" y="4157543"/>
            <a:ext cx="3743729" cy="1664055"/>
            <a:chOff x="2497007" y="4158506"/>
            <a:chExt cx="4698481" cy="1664440"/>
          </a:xfrm>
        </p:grpSpPr>
        <p:cxnSp>
          <p:nvCxnSpPr>
            <p:cNvPr id="110" name="直接连接符 109"/>
            <p:cNvCxnSpPr/>
            <p:nvPr/>
          </p:nvCxnSpPr>
          <p:spPr>
            <a:xfrm>
              <a:off x="2497007" y="4158506"/>
              <a:ext cx="433707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503307" y="4382914"/>
              <a:ext cx="4330775"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2498908" y="4607446"/>
              <a:ext cx="4335175"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515488" y="5397236"/>
              <a:ext cx="46800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920138" y="5052070"/>
              <a:ext cx="3245799"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5126710" y="5822946"/>
              <a:ext cx="2058119" cy="0"/>
            </a:xfrm>
            <a:prstGeom prst="line">
              <a:avLst/>
            </a:prstGeom>
            <a:ln w="31750"/>
          </p:spPr>
          <p:style>
            <a:lnRef idx="1">
              <a:schemeClr val="accent1"/>
            </a:lnRef>
            <a:fillRef idx="0">
              <a:schemeClr val="accent1"/>
            </a:fillRef>
            <a:effectRef idx="0">
              <a:schemeClr val="accent1"/>
            </a:effectRef>
            <a:fontRef idx="minor">
              <a:schemeClr val="tx1"/>
            </a:fontRef>
          </p:style>
        </p:cxnSp>
      </p:grpSp>
      <p:sp>
        <p:nvSpPr>
          <p:cNvPr id="309" name="Title 2"/>
          <p:cNvSpPr txBox="1">
            <a:spLocks/>
          </p:cNvSpPr>
          <p:nvPr>
            <p:custDataLst>
              <p:tags r:id="rId1"/>
            </p:custDataLst>
          </p:nvPr>
        </p:nvSpPr>
        <p:spPr>
          <a:xfrm>
            <a:off x="339074" y="140744"/>
            <a:ext cx="11164262" cy="615173"/>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故障指示</a:t>
            </a:r>
            <a:r>
              <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问题及时发现、快速定位</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87" name="Rounded Rectangle 41"/>
          <p:cNvSpPr/>
          <p:nvPr/>
        </p:nvSpPr>
        <p:spPr bwMode="auto">
          <a:xfrm>
            <a:off x="3944269" y="1006997"/>
            <a:ext cx="3683106" cy="1818217"/>
          </a:xfrm>
          <a:prstGeom prst="roundRect">
            <a:avLst>
              <a:gd name="adj" fmla="val 1532"/>
            </a:avLst>
          </a:prstGeom>
          <a:solidFill>
            <a:schemeClr val="bg1"/>
          </a:solidFill>
          <a:ln w="9525" cap="flat" cmpd="sng" algn="ctr">
            <a:noFill/>
            <a:prstDash val="solid"/>
            <a:round/>
            <a:headEnd type="none" w="med" len="med"/>
            <a:tailEnd type="none" w="med" len="med"/>
          </a:ln>
          <a:effectLst>
            <a:outerShdw blurRad="63500" algn="ctr" rotWithShape="0">
              <a:prstClr val="black">
                <a:alpha val="40000"/>
              </a:prstClr>
            </a:outerShdw>
          </a:effectLst>
        </p:spPr>
      </p:sp>
      <p:sp>
        <p:nvSpPr>
          <p:cNvPr id="306" name="TextBox 28"/>
          <p:cNvSpPr txBox="1">
            <a:spLocks noChangeArrowheads="1"/>
          </p:cNvSpPr>
          <p:nvPr>
            <p:custDataLst>
              <p:tags r:id="rId2"/>
            </p:custDataLst>
          </p:nvPr>
        </p:nvSpPr>
        <p:spPr bwMode="auto">
          <a:xfrm>
            <a:off x="4945596" y="3043822"/>
            <a:ext cx="1584733" cy="313187"/>
          </a:xfrm>
          <a:prstGeom prst="rect">
            <a:avLst/>
          </a:prstGeom>
          <a:noFill/>
          <a:ln w="9525">
            <a:noFill/>
            <a:miter lim="800000"/>
            <a:headEnd/>
            <a:tailEnd/>
          </a:ln>
        </p:spPr>
        <p:txBody>
          <a:bodyPr lIns="81609" tIns="40805" rIns="81609" bIns="40805">
            <a:spAutoFit/>
          </a:bodyPr>
          <a:lstStyle/>
          <a:p>
            <a:pPr algn="ctr"/>
            <a:r>
              <a:rPr lang="en-US" altLang="zh-CN" sz="1500" b="1" dirty="0">
                <a:latin typeface="微软雅黑" panose="020B0503020204020204" pitchFamily="34" charset="-122"/>
                <a:ea typeface="微软雅黑" panose="020B0503020204020204" pitchFamily="34" charset="-122"/>
                <a:cs typeface="Arial" pitchFamily="34" charset="0"/>
              </a:rPr>
              <a:t>LTE-G</a:t>
            </a:r>
            <a:endParaRPr lang="zh-CN" altLang="en-US" sz="1500" b="1" dirty="0">
              <a:latin typeface="微软雅黑" panose="020B0503020204020204" pitchFamily="34" charset="-122"/>
              <a:ea typeface="微软雅黑" panose="020B0503020204020204" pitchFamily="34" charset="-122"/>
              <a:cs typeface="Arial" pitchFamily="34" charset="0"/>
            </a:endParaRPr>
          </a:p>
        </p:txBody>
      </p:sp>
      <p:sp>
        <p:nvSpPr>
          <p:cNvPr id="106" name="TextBox 105"/>
          <p:cNvSpPr txBox="1"/>
          <p:nvPr/>
        </p:nvSpPr>
        <p:spPr>
          <a:xfrm>
            <a:off x="4548041" y="1028978"/>
            <a:ext cx="2874297" cy="415829"/>
          </a:xfrm>
          <a:prstGeom prst="rect">
            <a:avLst/>
          </a:prstGeom>
          <a:noFill/>
        </p:spPr>
        <p:txBody>
          <a:bodyPr lIns="121916" tIns="60958" rIns="121916" bIns="60958">
            <a:spAutoFit/>
          </a:bodyPr>
          <a:lstStyle/>
          <a:p>
            <a:pPr algn="ctr">
              <a:defRPr/>
            </a:pPr>
            <a:r>
              <a:rPr lang="en-US" altLang="zh-CN" sz="1900" b="1" dirty="0">
                <a:solidFill>
                  <a:schemeClr val="bg1"/>
                </a:solidFill>
                <a:latin typeface="微软雅黑" panose="020B0503020204020204" pitchFamily="34" charset="-122"/>
                <a:ea typeface="微软雅黑" panose="020B0503020204020204" pitchFamily="34" charset="-122"/>
                <a:cs typeface="Arial" pitchFamily="34" charset="0"/>
              </a:rPr>
              <a:t>Command center</a:t>
            </a:r>
            <a:endParaRPr lang="zh-CN" altLang="en-US" sz="1900" b="1" dirty="0">
              <a:solidFill>
                <a:schemeClr val="bg1"/>
              </a:solidFill>
              <a:latin typeface="微软雅黑" panose="020B0503020204020204" pitchFamily="34" charset="-122"/>
              <a:ea typeface="微软雅黑" panose="020B0503020204020204" pitchFamily="34" charset="-122"/>
              <a:cs typeface="Arial" pitchFamily="34" charset="0"/>
            </a:endParaRPr>
          </a:p>
        </p:txBody>
      </p:sp>
      <p:grpSp>
        <p:nvGrpSpPr>
          <p:cNvPr id="5" name="组合 104"/>
          <p:cNvGrpSpPr>
            <a:grpSpLocks/>
          </p:cNvGrpSpPr>
          <p:nvPr/>
        </p:nvGrpSpPr>
        <p:grpSpPr bwMode="auto">
          <a:xfrm>
            <a:off x="8146599" y="1989996"/>
            <a:ext cx="3235273" cy="1966735"/>
            <a:chOff x="5155829" y="1156996"/>
            <a:chExt cx="2426595" cy="1180691"/>
          </a:xfrm>
        </p:grpSpPr>
        <p:sp>
          <p:nvSpPr>
            <p:cNvPr id="250" name="TextBox 101"/>
            <p:cNvSpPr txBox="1">
              <a:spLocks noChangeArrowheads="1"/>
            </p:cNvSpPr>
            <p:nvPr/>
          </p:nvSpPr>
          <p:spPr bwMode="auto">
            <a:xfrm>
              <a:off x="5217015" y="115699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51" name="Text Box 11"/>
            <p:cNvSpPr txBox="1">
              <a:spLocks noChangeArrowheads="1"/>
            </p:cNvSpPr>
            <p:nvPr/>
          </p:nvSpPr>
          <p:spPr bwMode="auto">
            <a:xfrm>
              <a:off x="5155829" y="1395373"/>
              <a:ext cx="2426595" cy="942314"/>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故障指示器中加装专用模组，对架空线路的状态进行监测；</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对故障指示器进行编号编组，对架空线路故障点位快速定位；</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无线通信专网</a:t>
              </a:r>
              <a:r>
                <a:rPr lang="en-US" altLang="zh-CN" sz="1600" dirty="0">
                  <a:latin typeface="微软雅黑" panose="020B0503020204020204" pitchFamily="34" charset="-122"/>
                  <a:ea typeface="微软雅黑" panose="020B0503020204020204" pitchFamily="34" charset="-122"/>
                  <a:cs typeface="Arial" pitchFamily="34" charset="0"/>
                </a:rPr>
                <a:t>+</a:t>
              </a:r>
              <a:r>
                <a:rPr lang="zh-CN" altLang="en-US" sz="1600" dirty="0">
                  <a:latin typeface="微软雅黑" panose="020B0503020204020204" pitchFamily="34" charset="-122"/>
                  <a:ea typeface="微软雅黑" panose="020B0503020204020204" pitchFamily="34" charset="-122"/>
                  <a:cs typeface="Arial" pitchFamily="34" charset="0"/>
                </a:rPr>
                <a:t>电力应急专用设备，支持应急抢修调度</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6" name="组合 104"/>
          <p:cNvGrpSpPr>
            <a:grpSpLocks/>
          </p:cNvGrpSpPr>
          <p:nvPr/>
        </p:nvGrpSpPr>
        <p:grpSpPr bwMode="auto">
          <a:xfrm>
            <a:off x="8146600" y="4256758"/>
            <a:ext cx="3235272" cy="1966738"/>
            <a:chOff x="5155829" y="1156996"/>
            <a:chExt cx="2426594" cy="1180694"/>
          </a:xfrm>
        </p:grpSpPr>
        <p:sp>
          <p:nvSpPr>
            <p:cNvPr id="253" name="TextBox 101"/>
            <p:cNvSpPr txBox="1">
              <a:spLocks noChangeArrowheads="1"/>
            </p:cNvSpPr>
            <p:nvPr/>
          </p:nvSpPr>
          <p:spPr bwMode="auto">
            <a:xfrm>
              <a:off x="5217015" y="1156996"/>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54" name="Text Box 11"/>
            <p:cNvSpPr txBox="1">
              <a:spLocks noChangeArrowheads="1"/>
            </p:cNvSpPr>
            <p:nvPr/>
          </p:nvSpPr>
          <p:spPr bwMode="auto">
            <a:xfrm>
              <a:off x="5155829" y="1395375"/>
              <a:ext cx="2426594" cy="942315"/>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可以实时获取线路状态信息，对故障进行提前预判；</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solidFill>
                    <a:srgbClr val="C00000"/>
                  </a:solidFill>
                  <a:latin typeface="微软雅黑" panose="020B0503020204020204" pitchFamily="34" charset="-122"/>
                  <a:ea typeface="微软雅黑" panose="020B0503020204020204" pitchFamily="34" charset="-122"/>
                  <a:cs typeface="Arial" pitchFamily="34" charset="0"/>
                </a:rPr>
                <a:t>分钟级</a:t>
              </a:r>
              <a:r>
                <a:rPr lang="zh-CN" altLang="en-US" sz="1600" dirty="0">
                  <a:latin typeface="微软雅黑" panose="020B0503020204020204" pitchFamily="34" charset="-122"/>
                  <a:ea typeface="微软雅黑" panose="020B0503020204020204" pitchFamily="34" charset="-122"/>
                  <a:cs typeface="Arial" pitchFamily="34" charset="0"/>
                </a:rPr>
                <a:t>定位故障点位，提高故障修复效率；</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保障维修人员安全，减少故障造成的损失。</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
        <p:nvSpPr>
          <p:cNvPr id="259" name="Rounded Rectangle 41"/>
          <p:cNvSpPr/>
          <p:nvPr/>
        </p:nvSpPr>
        <p:spPr>
          <a:xfrm>
            <a:off x="651294" y="1053286"/>
            <a:ext cx="3071373" cy="821267"/>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pic>
        <p:nvPicPr>
          <p:cNvPr id="260" name="Picture 1086" descr="图片200"/>
          <p:cNvPicPr>
            <a:picLocks noChangeAspect="1" noChangeArrowheads="1"/>
          </p:cNvPicPr>
          <p:nvPr/>
        </p:nvPicPr>
        <p:blipFill>
          <a:blip r:embed="rId11" cstate="print"/>
          <a:srcRect/>
          <a:stretch>
            <a:fillRect/>
          </a:stretch>
        </p:blipFill>
        <p:spPr bwMode="auto">
          <a:xfrm>
            <a:off x="1855487" y="1171820"/>
            <a:ext cx="1147266" cy="560917"/>
          </a:xfrm>
          <a:prstGeom prst="rect">
            <a:avLst/>
          </a:prstGeom>
          <a:noFill/>
          <a:effectLst>
            <a:outerShdw blurRad="50800" dist="38100" dir="2700000" algn="tl" rotWithShape="0">
              <a:prstClr val="black">
                <a:alpha val="40000"/>
              </a:prstClr>
            </a:outerShdw>
          </a:effectLst>
        </p:spPr>
      </p:pic>
      <p:sp>
        <p:nvSpPr>
          <p:cNvPr id="261" name="Text Box 235"/>
          <p:cNvSpPr txBox="1">
            <a:spLocks noChangeArrowheads="1"/>
          </p:cNvSpPr>
          <p:nvPr/>
        </p:nvSpPr>
        <p:spPr bwMode="auto">
          <a:xfrm>
            <a:off x="850328" y="1266374"/>
            <a:ext cx="1004508" cy="461665"/>
          </a:xfrm>
          <a:prstGeom prst="rect">
            <a:avLst/>
          </a:prstGeom>
          <a:noFill/>
          <a:ln w="9525" algn="ctr">
            <a:noFill/>
            <a:miter lim="800000"/>
            <a:headEnd/>
            <a:tailEnd/>
          </a:ln>
          <a:effectLst/>
        </p:spPr>
        <p:txBody>
          <a:bodyPr wrap="squar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业务调度服务器</a:t>
            </a:r>
            <a:endParaRPr lang="en-US" altLang="zh-CN" sz="1200" kern="0" dirty="0">
              <a:latin typeface="微软雅黑" panose="020B0503020204020204" pitchFamily="34" charset="-122"/>
              <a:ea typeface="微软雅黑" panose="020B0503020204020204" pitchFamily="34" charset="-122"/>
              <a:cs typeface="Arial" pitchFamily="34" charset="0"/>
            </a:endParaRPr>
          </a:p>
        </p:txBody>
      </p:sp>
      <p:cxnSp>
        <p:nvCxnSpPr>
          <p:cNvPr id="262" name="直接箭头连接符 92"/>
          <p:cNvCxnSpPr>
            <a:cxnSpLocks noChangeShapeType="1"/>
          </p:cNvCxnSpPr>
          <p:nvPr/>
        </p:nvCxnSpPr>
        <p:spPr bwMode="auto">
          <a:xfrm flipV="1">
            <a:off x="3385446" y="1419908"/>
            <a:ext cx="584217" cy="0"/>
          </a:xfrm>
          <a:prstGeom prst="straightConnector1">
            <a:avLst/>
          </a:prstGeom>
          <a:noFill/>
          <a:ln w="12700">
            <a:solidFill>
              <a:srgbClr val="FF0000"/>
            </a:solidFill>
            <a:prstDash val="dash"/>
            <a:round/>
            <a:headEnd type="triangle" w="med" len="med"/>
            <a:tailEnd type="triangle" w="med" len="med"/>
          </a:ln>
        </p:spPr>
      </p:cxnSp>
      <p:sp>
        <p:nvSpPr>
          <p:cNvPr id="263" name="Rounded Rectangle 41"/>
          <p:cNvSpPr/>
          <p:nvPr/>
        </p:nvSpPr>
        <p:spPr>
          <a:xfrm>
            <a:off x="660940" y="1959812"/>
            <a:ext cx="3071373" cy="821267"/>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pic>
        <p:nvPicPr>
          <p:cNvPr id="264" name="Picture 1086" descr="图片200"/>
          <p:cNvPicPr>
            <a:picLocks noChangeAspect="1" noChangeArrowheads="1"/>
          </p:cNvPicPr>
          <p:nvPr/>
        </p:nvPicPr>
        <p:blipFill>
          <a:blip r:embed="rId11" cstate="print"/>
          <a:srcRect/>
          <a:stretch>
            <a:fillRect/>
          </a:stretch>
        </p:blipFill>
        <p:spPr bwMode="auto">
          <a:xfrm>
            <a:off x="1865133" y="2078345"/>
            <a:ext cx="1147266" cy="560917"/>
          </a:xfrm>
          <a:prstGeom prst="rect">
            <a:avLst/>
          </a:prstGeom>
          <a:noFill/>
          <a:effectLst>
            <a:outerShdw blurRad="50800" dist="38100" dir="2700000" algn="tl" rotWithShape="0">
              <a:prstClr val="black">
                <a:alpha val="40000"/>
              </a:prstClr>
            </a:outerShdw>
          </a:effectLst>
        </p:spPr>
      </p:pic>
      <p:sp>
        <p:nvSpPr>
          <p:cNvPr id="265" name="Text Box 235"/>
          <p:cNvSpPr txBox="1">
            <a:spLocks noChangeArrowheads="1"/>
          </p:cNvSpPr>
          <p:nvPr/>
        </p:nvSpPr>
        <p:spPr bwMode="auto">
          <a:xfrm>
            <a:off x="886762" y="2151498"/>
            <a:ext cx="800219" cy="276999"/>
          </a:xfrm>
          <a:prstGeom prst="rect">
            <a:avLst/>
          </a:prstGeom>
          <a:noFill/>
          <a:ln w="9525" algn="ctr">
            <a:noFill/>
            <a:miter lim="800000"/>
            <a:headEnd/>
            <a:tailEnd/>
          </a:ln>
          <a:effectLst/>
        </p:spPr>
        <p:txBody>
          <a:bodyPr wrap="non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配电主站</a:t>
            </a:r>
          </a:p>
        </p:txBody>
      </p:sp>
      <p:cxnSp>
        <p:nvCxnSpPr>
          <p:cNvPr id="266" name="直接箭头连接符 92"/>
          <p:cNvCxnSpPr>
            <a:cxnSpLocks noChangeShapeType="1"/>
          </p:cNvCxnSpPr>
          <p:nvPr/>
        </p:nvCxnSpPr>
        <p:spPr bwMode="auto">
          <a:xfrm flipV="1">
            <a:off x="3368703" y="2277139"/>
            <a:ext cx="584217" cy="0"/>
          </a:xfrm>
          <a:prstGeom prst="straightConnector1">
            <a:avLst/>
          </a:prstGeom>
          <a:noFill/>
          <a:ln w="12700">
            <a:solidFill>
              <a:srgbClr val="FF0000"/>
            </a:solidFill>
            <a:prstDash val="dash"/>
            <a:round/>
            <a:headEnd type="triangle" w="med" len="med"/>
            <a:tailEnd type="triangle" w="med" len="med"/>
          </a:ln>
        </p:spPr>
      </p:cxnSp>
      <p:pic>
        <p:nvPicPr>
          <p:cNvPr id="89" name="565e2910-9dd6-4cd8-81de-ce1ab8b58737" descr="C:\Users\y00201084.CHINA\Desktop\11043067_309345.jpg"/>
          <p:cNvPicPr>
            <a:picLocks noChangeAspect="1" noChangeArrowheads="1"/>
          </p:cNvPicPr>
          <p:nvPr/>
        </p:nvPicPr>
        <p:blipFill>
          <a:blip r:embed="rId12" cstate="print"/>
          <a:srcRect/>
          <a:stretch>
            <a:fillRect/>
          </a:stretch>
        </p:blipFill>
        <p:spPr bwMode="auto">
          <a:xfrm>
            <a:off x="4076692" y="1171820"/>
            <a:ext cx="3345646" cy="1573029"/>
          </a:xfrm>
          <a:prstGeom prst="rect">
            <a:avLst/>
          </a:prstGeom>
          <a:noFill/>
        </p:spPr>
      </p:pic>
      <p:sp>
        <p:nvSpPr>
          <p:cNvPr id="101" name="Freeform 4"/>
          <p:cNvSpPr>
            <a:spLocks/>
          </p:cNvSpPr>
          <p:nvPr/>
        </p:nvSpPr>
        <p:spPr bwMode="auto">
          <a:xfrm rot="20923463" flipV="1">
            <a:off x="3515088" y="3584719"/>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102" name="Freeform 4"/>
          <p:cNvSpPr>
            <a:spLocks/>
          </p:cNvSpPr>
          <p:nvPr/>
        </p:nvSpPr>
        <p:spPr bwMode="auto">
          <a:xfrm rot="20923463" flipV="1">
            <a:off x="5818811" y="3584719"/>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cxnSp>
        <p:nvCxnSpPr>
          <p:cNvPr id="97" name="直接连接符 96"/>
          <p:cNvCxnSpPr/>
          <p:nvPr/>
        </p:nvCxnSpPr>
        <p:spPr>
          <a:xfrm>
            <a:off x="677704" y="4386090"/>
            <a:ext cx="0" cy="791905"/>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691470" y="4796835"/>
            <a:ext cx="523785"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204416" y="4519890"/>
            <a:ext cx="650420" cy="531011"/>
          </a:xfrm>
          <a:prstGeom prst="ellipse">
            <a:avLst/>
          </a:prstGeom>
          <a:noFill/>
          <a:ln w="349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7" name="椭圆 106"/>
          <p:cNvSpPr/>
          <p:nvPr/>
        </p:nvSpPr>
        <p:spPr>
          <a:xfrm>
            <a:off x="1610969" y="4521567"/>
            <a:ext cx="650420" cy="531011"/>
          </a:xfrm>
          <a:prstGeom prst="ellipse">
            <a:avLst/>
          </a:prstGeom>
          <a:noFill/>
          <a:ln w="349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08" name="直接连接符 107"/>
          <p:cNvCxnSpPr/>
          <p:nvPr/>
        </p:nvCxnSpPr>
        <p:spPr>
          <a:xfrm>
            <a:off x="2261389" y="4796835"/>
            <a:ext cx="251942"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511331" y="3770173"/>
            <a:ext cx="0" cy="2159500"/>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3133914" y="4606380"/>
            <a:ext cx="1139047" cy="772721"/>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086470" y="5395987"/>
            <a:ext cx="507502" cy="425611"/>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28" name="椭圆 127"/>
          <p:cNvSpPr/>
          <p:nvPr/>
        </p:nvSpPr>
        <p:spPr>
          <a:xfrm>
            <a:off x="3134268" y="3989578"/>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29" name="椭圆 128"/>
          <p:cNvSpPr/>
          <p:nvPr/>
        </p:nvSpPr>
        <p:spPr>
          <a:xfrm>
            <a:off x="4463665" y="4014972"/>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2</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1" name="椭圆 130"/>
          <p:cNvSpPr/>
          <p:nvPr/>
        </p:nvSpPr>
        <p:spPr>
          <a:xfrm>
            <a:off x="3146612" y="4274516"/>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3</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2" name="椭圆 131"/>
          <p:cNvSpPr/>
          <p:nvPr/>
        </p:nvSpPr>
        <p:spPr>
          <a:xfrm>
            <a:off x="4476362" y="4297007"/>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4</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3" name="椭圆 132"/>
          <p:cNvSpPr/>
          <p:nvPr/>
        </p:nvSpPr>
        <p:spPr>
          <a:xfrm>
            <a:off x="3159309" y="4575179"/>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5</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4" name="椭圆 133"/>
          <p:cNvSpPr/>
          <p:nvPr/>
        </p:nvSpPr>
        <p:spPr>
          <a:xfrm>
            <a:off x="4475521" y="4566673"/>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6</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5" name="椭圆 134"/>
          <p:cNvSpPr/>
          <p:nvPr/>
        </p:nvSpPr>
        <p:spPr>
          <a:xfrm>
            <a:off x="2692418" y="5278810"/>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7</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6" name="椭圆 135"/>
          <p:cNvSpPr/>
          <p:nvPr/>
        </p:nvSpPr>
        <p:spPr>
          <a:xfrm>
            <a:off x="3632580" y="5282395"/>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8</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37" name="椭圆 136"/>
          <p:cNvSpPr/>
          <p:nvPr/>
        </p:nvSpPr>
        <p:spPr>
          <a:xfrm>
            <a:off x="5288504" y="5282395"/>
            <a:ext cx="233946" cy="23435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rgbClr val="FFFFFF"/>
                </a:solidFill>
                <a:latin typeface="微软雅黑" panose="020B0503020204020204" pitchFamily="34" charset="-122"/>
                <a:ea typeface="微软雅黑" panose="020B0503020204020204" pitchFamily="34" charset="-122"/>
                <a:cs typeface="Arial Unicode MS" pitchFamily="34" charset="-122"/>
              </a:rPr>
              <a:t>9</a:t>
            </a:r>
            <a:endParaRPr lang="zh-CN" altLang="en-US" sz="1600" dirty="0">
              <a:solidFill>
                <a:srgbClr val="FFFFFF"/>
              </a:solidFill>
              <a:latin typeface="微软雅黑" panose="020B0503020204020204" pitchFamily="34" charset="-122"/>
              <a:ea typeface="微软雅黑" panose="020B0503020204020204" pitchFamily="34" charset="-122"/>
              <a:cs typeface="Arial Unicode MS" pitchFamily="34" charset="-122"/>
            </a:endParaRPr>
          </a:p>
        </p:txBody>
      </p:sp>
      <p:sp>
        <p:nvSpPr>
          <p:cNvPr id="139" name="椭圆 138"/>
          <p:cNvSpPr/>
          <p:nvPr/>
        </p:nvSpPr>
        <p:spPr>
          <a:xfrm>
            <a:off x="3159309" y="5086213"/>
            <a:ext cx="359917" cy="1799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10</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0" name="椭圆 139"/>
          <p:cNvSpPr/>
          <p:nvPr/>
        </p:nvSpPr>
        <p:spPr>
          <a:xfrm>
            <a:off x="4442496" y="4940818"/>
            <a:ext cx="359917" cy="1799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11</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1" name="椭圆 140"/>
          <p:cNvSpPr/>
          <p:nvPr/>
        </p:nvSpPr>
        <p:spPr>
          <a:xfrm>
            <a:off x="3646360" y="4786254"/>
            <a:ext cx="359917" cy="1799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12</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2" name="椭圆 141"/>
          <p:cNvSpPr/>
          <p:nvPr/>
        </p:nvSpPr>
        <p:spPr>
          <a:xfrm>
            <a:off x="4141794" y="5527370"/>
            <a:ext cx="359917" cy="1799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13</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3" name="椭圆 142"/>
          <p:cNvSpPr/>
          <p:nvPr/>
        </p:nvSpPr>
        <p:spPr>
          <a:xfrm>
            <a:off x="5018511" y="5717950"/>
            <a:ext cx="359917" cy="1799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chemeClr val="tx1"/>
                </a:solidFill>
                <a:latin typeface="微软雅黑" panose="020B0503020204020204" pitchFamily="34" charset="-122"/>
                <a:ea typeface="微软雅黑" panose="020B0503020204020204" pitchFamily="34" charset="-122"/>
                <a:cs typeface="Arial Unicode MS" pitchFamily="34" charset="-122"/>
              </a:rPr>
              <a:t>14</a:t>
            </a:r>
            <a:endParaRPr lang="zh-CN" altLang="en-US" sz="16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4" name="Freeform 4"/>
          <p:cNvSpPr>
            <a:spLocks/>
          </p:cNvSpPr>
          <p:nvPr/>
        </p:nvSpPr>
        <p:spPr bwMode="auto">
          <a:xfrm rot="19300528" flipV="1">
            <a:off x="4775699" y="5339883"/>
            <a:ext cx="395908" cy="108182"/>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rgbClr val="C00000"/>
          </a:solidFill>
          <a:ln w="9525" cap="flat" cmpd="sng" algn="ctr">
            <a:solidFill>
              <a:srgbClr val="C00000"/>
            </a:solid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145" name="TextBox 28"/>
          <p:cNvSpPr txBox="1">
            <a:spLocks noChangeArrowheads="1"/>
          </p:cNvSpPr>
          <p:nvPr>
            <p:custDataLst>
              <p:tags r:id="rId3"/>
            </p:custDataLst>
          </p:nvPr>
        </p:nvSpPr>
        <p:spPr bwMode="auto">
          <a:xfrm>
            <a:off x="339074" y="3762135"/>
            <a:ext cx="2550655" cy="359341"/>
          </a:xfrm>
          <a:prstGeom prst="rect">
            <a:avLst/>
          </a:prstGeom>
          <a:noFill/>
          <a:ln w="9525">
            <a:noFill/>
            <a:miter lim="800000"/>
            <a:headEnd/>
            <a:tailEnd/>
          </a:ln>
        </p:spPr>
        <p:txBody>
          <a:bodyPr wrap="square" lIns="81609" tIns="40805" rIns="81609" bIns="40805">
            <a:spAutoFit/>
          </a:bodyPr>
          <a:lstStyle/>
          <a:p>
            <a:pPr algn="ctr"/>
            <a:r>
              <a:rPr lang="zh-CN" altLang="en-US" b="1" dirty="0">
                <a:latin typeface="微软雅黑" panose="020B0503020204020204" pitchFamily="34" charset="-122"/>
                <a:ea typeface="微软雅黑" panose="020B0503020204020204" pitchFamily="34" charset="-122"/>
                <a:cs typeface="Arial" pitchFamily="34" charset="0"/>
              </a:rPr>
              <a:t>架空线路</a:t>
            </a:r>
          </a:p>
        </p:txBody>
      </p:sp>
      <p:pic>
        <p:nvPicPr>
          <p:cNvPr id="242690" name="Picture 2"/>
          <p:cNvPicPr>
            <a:picLocks noChangeAspect="1" noChangeArrowheads="1"/>
          </p:cNvPicPr>
          <p:nvPr/>
        </p:nvPicPr>
        <p:blipFill>
          <a:blip r:embed="rId13" cstate="print"/>
          <a:srcRect/>
          <a:stretch>
            <a:fillRect/>
          </a:stretch>
        </p:blipFill>
        <p:spPr bwMode="auto">
          <a:xfrm>
            <a:off x="652992" y="5174310"/>
            <a:ext cx="1569919" cy="1074079"/>
          </a:xfrm>
          <a:prstGeom prst="rect">
            <a:avLst/>
          </a:prstGeom>
          <a:noFill/>
          <a:ln w="9525">
            <a:noFill/>
            <a:miter lim="800000"/>
            <a:headEnd/>
            <a:tailEnd/>
          </a:ln>
        </p:spPr>
      </p:pic>
      <p:sp>
        <p:nvSpPr>
          <p:cNvPr id="147" name="椭圆 146"/>
          <p:cNvSpPr/>
          <p:nvPr/>
        </p:nvSpPr>
        <p:spPr>
          <a:xfrm>
            <a:off x="2818981" y="6036208"/>
            <a:ext cx="233946" cy="2343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2000" dirty="0">
                <a:solidFill>
                  <a:schemeClr val="tx1"/>
                </a:solidFill>
                <a:latin typeface="微软雅黑" panose="020B0503020204020204" pitchFamily="34" charset="-122"/>
                <a:ea typeface="微软雅黑" panose="020B0503020204020204" pitchFamily="34" charset="-122"/>
                <a:cs typeface="Arial Unicode MS" pitchFamily="34" charset="-122"/>
              </a:rPr>
              <a:t>n</a:t>
            </a:r>
            <a:endParaRPr lang="zh-CN" altLang="en-US" sz="2000"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148" name="TextBox 28"/>
          <p:cNvSpPr txBox="1">
            <a:spLocks noChangeArrowheads="1"/>
          </p:cNvSpPr>
          <p:nvPr>
            <p:custDataLst>
              <p:tags r:id="rId4"/>
            </p:custDataLst>
          </p:nvPr>
        </p:nvSpPr>
        <p:spPr bwMode="auto">
          <a:xfrm>
            <a:off x="2982390" y="6039151"/>
            <a:ext cx="1023887"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latin typeface="微软雅黑" panose="020B0503020204020204" pitchFamily="34" charset="-122"/>
                <a:ea typeface="微软雅黑" panose="020B0503020204020204" pitchFamily="34" charset="-122"/>
                <a:cs typeface="Arial" pitchFamily="34" charset="0"/>
              </a:rPr>
              <a:t>正常指示</a:t>
            </a:r>
          </a:p>
        </p:txBody>
      </p:sp>
      <p:sp>
        <p:nvSpPr>
          <p:cNvPr id="149" name="椭圆 148"/>
          <p:cNvSpPr/>
          <p:nvPr/>
        </p:nvSpPr>
        <p:spPr>
          <a:xfrm>
            <a:off x="4272960" y="6061602"/>
            <a:ext cx="233946" cy="23435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1"/>
          <a:lstStyle/>
          <a:p>
            <a:pPr algn="ctr"/>
            <a:r>
              <a:rPr lang="en-US" altLang="zh-CN" sz="1600" dirty="0">
                <a:solidFill>
                  <a:srgbClr val="FFFFFF"/>
                </a:solidFill>
                <a:latin typeface="微软雅黑" panose="020B0503020204020204" pitchFamily="34" charset="-122"/>
                <a:ea typeface="微软雅黑" panose="020B0503020204020204" pitchFamily="34" charset="-122"/>
                <a:cs typeface="Arial Unicode MS" pitchFamily="34" charset="-122"/>
              </a:rPr>
              <a:t>9</a:t>
            </a:r>
            <a:endParaRPr lang="zh-CN" altLang="en-US" sz="1600" dirty="0">
              <a:solidFill>
                <a:srgbClr val="FFFFFF"/>
              </a:solidFill>
              <a:latin typeface="微软雅黑" panose="020B0503020204020204" pitchFamily="34" charset="-122"/>
              <a:ea typeface="微软雅黑" panose="020B0503020204020204" pitchFamily="34" charset="-122"/>
              <a:cs typeface="Arial Unicode MS" pitchFamily="34" charset="-122"/>
            </a:endParaRPr>
          </a:p>
        </p:txBody>
      </p:sp>
      <p:sp>
        <p:nvSpPr>
          <p:cNvPr id="150" name="TextBox 28"/>
          <p:cNvSpPr txBox="1">
            <a:spLocks noChangeArrowheads="1"/>
          </p:cNvSpPr>
          <p:nvPr>
            <p:custDataLst>
              <p:tags r:id="rId5"/>
            </p:custDataLst>
          </p:nvPr>
        </p:nvSpPr>
        <p:spPr bwMode="auto">
          <a:xfrm>
            <a:off x="4593971" y="6039151"/>
            <a:ext cx="86034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latin typeface="微软雅黑" panose="020B0503020204020204" pitchFamily="34" charset="-122"/>
                <a:ea typeface="微软雅黑" panose="020B0503020204020204" pitchFamily="34" charset="-122"/>
                <a:cs typeface="Arial" pitchFamily="34" charset="0"/>
              </a:rPr>
              <a:t>故障指示</a:t>
            </a:r>
          </a:p>
        </p:txBody>
      </p:sp>
      <p:sp>
        <p:nvSpPr>
          <p:cNvPr id="151" name="Freeform 4"/>
          <p:cNvSpPr>
            <a:spLocks/>
          </p:cNvSpPr>
          <p:nvPr/>
        </p:nvSpPr>
        <p:spPr bwMode="auto">
          <a:xfrm rot="19300528" flipV="1">
            <a:off x="5710464" y="6139122"/>
            <a:ext cx="395908" cy="108182"/>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rgbClr val="C00000"/>
          </a:solidFill>
          <a:ln w="9525" cap="flat" cmpd="sng" algn="ctr">
            <a:solidFill>
              <a:srgbClr val="C00000"/>
            </a:solid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latin typeface="微软雅黑" panose="020B0503020204020204" pitchFamily="34" charset="-122"/>
              <a:ea typeface="微软雅黑" panose="020B0503020204020204" pitchFamily="34" charset="-122"/>
              <a:cs typeface="Arial" pitchFamily="34" charset="0"/>
            </a:endParaRPr>
          </a:p>
        </p:txBody>
      </p:sp>
      <p:sp>
        <p:nvSpPr>
          <p:cNvPr id="152" name="TextBox 28"/>
          <p:cNvSpPr txBox="1">
            <a:spLocks noChangeArrowheads="1"/>
          </p:cNvSpPr>
          <p:nvPr>
            <p:custDataLst>
              <p:tags r:id="rId6"/>
            </p:custDataLst>
          </p:nvPr>
        </p:nvSpPr>
        <p:spPr bwMode="auto">
          <a:xfrm>
            <a:off x="6098381" y="6039151"/>
            <a:ext cx="78105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latin typeface="微软雅黑" panose="020B0503020204020204" pitchFamily="34" charset="-122"/>
                <a:ea typeface="微软雅黑" panose="020B0503020204020204" pitchFamily="34" charset="-122"/>
                <a:cs typeface="Arial" pitchFamily="34" charset="0"/>
              </a:rPr>
              <a:t>故障位置</a:t>
            </a:r>
          </a:p>
        </p:txBody>
      </p:sp>
      <p:sp>
        <p:nvSpPr>
          <p:cNvPr id="167" name="椭圆形标注 166"/>
          <p:cNvSpPr/>
          <p:nvPr/>
        </p:nvSpPr>
        <p:spPr>
          <a:xfrm>
            <a:off x="5707887" y="3809292"/>
            <a:ext cx="2334260" cy="1275509"/>
          </a:xfrm>
          <a:prstGeom prst="wedgeEllipseCallout">
            <a:avLst>
              <a:gd name="adj1" fmla="val -53560"/>
              <a:gd name="adj2" fmla="val 64365"/>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4" name="TextBox 183"/>
          <p:cNvSpPr txBox="1"/>
          <p:nvPr/>
        </p:nvSpPr>
        <p:spPr>
          <a:xfrm>
            <a:off x="5925095" y="4524492"/>
            <a:ext cx="954342" cy="276999"/>
          </a:xfrm>
          <a:prstGeom prst="rect">
            <a:avLst/>
          </a:prstGeom>
          <a:noFill/>
        </p:spPr>
        <p:txBody>
          <a:bodyPr wrap="square" rtlCol="0">
            <a:spAutoFit/>
          </a:bodyPr>
          <a:lstStyle/>
          <a:p>
            <a:pPr>
              <a:buNone/>
            </a:pPr>
            <a:r>
              <a:rPr lang="zh-CN" altLang="en-US" sz="1200" b="1" dirty="0">
                <a:solidFill>
                  <a:srgbClr val="C00000"/>
                </a:solidFill>
                <a:latin typeface="微软雅黑" panose="020B0503020204020204" pitchFamily="34" charset="-122"/>
                <a:ea typeface="微软雅黑" panose="020B0503020204020204" pitchFamily="34" charset="-122"/>
              </a:rPr>
              <a:t>故障指示器</a:t>
            </a:r>
          </a:p>
        </p:txBody>
      </p:sp>
      <p:pic>
        <p:nvPicPr>
          <p:cNvPr id="185" name="图片 82" descr="image00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22234" y="4156667"/>
            <a:ext cx="377200" cy="34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6" name="直接箭头连接符 185"/>
          <p:cNvCxnSpPr/>
          <p:nvPr/>
        </p:nvCxnSpPr>
        <p:spPr>
          <a:xfrm flipH="1">
            <a:off x="6586696" y="4364887"/>
            <a:ext cx="545343" cy="0"/>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88" name="Text Box 123"/>
          <p:cNvSpPr txBox="1">
            <a:spLocks noChangeArrowheads="1"/>
          </p:cNvSpPr>
          <p:nvPr/>
        </p:nvSpPr>
        <p:spPr bwMode="auto">
          <a:xfrm>
            <a:off x="7097665" y="4579325"/>
            <a:ext cx="872491" cy="184666"/>
          </a:xfrm>
          <a:prstGeom prst="rect">
            <a:avLst/>
          </a:prstGeom>
          <a:noFill/>
          <a:ln w="19050" algn="ctr">
            <a:noFill/>
            <a:miter lim="800000"/>
            <a:headEnd/>
            <a:tailEnd/>
          </a:ln>
          <a:effectLst/>
        </p:spPr>
        <p:txBody>
          <a:bodyPr wrap="square" lIns="0" tIns="0" rIns="0" bIns="0">
            <a:spAutoFit/>
          </a:bodyPr>
          <a:lstStyle/>
          <a:p>
            <a:pPr algn="ctr" defTabSz="1045563">
              <a:spcBef>
                <a:spcPct val="50000"/>
              </a:spcBef>
              <a:buClr>
                <a:srgbClr val="0000CC"/>
              </a:buClr>
              <a:buSzPct val="75000"/>
              <a:defRPr/>
            </a:pPr>
            <a:r>
              <a:rPr kumimoji="1"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rPr>
              <a:t>专用模组</a:t>
            </a:r>
            <a:endParaRPr kumimoji="1" lang="en-US" altLang="zh-CN"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grpSp>
        <p:nvGrpSpPr>
          <p:cNvPr id="121" name="组合 104">
            <a:extLst>
              <a:ext uri="{FF2B5EF4-FFF2-40B4-BE49-F238E27FC236}">
                <a16:creationId xmlns:a16="http://schemas.microsoft.com/office/drawing/2014/main" id="{018D8E6F-E2E6-42D6-9CC7-E46F543A7418}"/>
              </a:ext>
            </a:extLst>
          </p:cNvPr>
          <p:cNvGrpSpPr>
            <a:grpSpLocks/>
          </p:cNvGrpSpPr>
          <p:nvPr/>
        </p:nvGrpSpPr>
        <p:grpSpPr bwMode="auto">
          <a:xfrm>
            <a:off x="8215223" y="857639"/>
            <a:ext cx="3428868" cy="989433"/>
            <a:chOff x="5155829" y="1167656"/>
            <a:chExt cx="2571799" cy="593986"/>
          </a:xfrm>
        </p:grpSpPr>
        <p:sp>
          <p:nvSpPr>
            <p:cNvPr id="122" name="TextBox 101">
              <a:extLst>
                <a:ext uri="{FF2B5EF4-FFF2-40B4-BE49-F238E27FC236}">
                  <a16:creationId xmlns:a16="http://schemas.microsoft.com/office/drawing/2014/main" id="{165EA7D0-1BDF-4A24-AF80-FB21AFE80AC8}"/>
                </a:ext>
              </a:extLst>
            </p:cNvPr>
            <p:cNvSpPr txBox="1">
              <a:spLocks noChangeArrowheads="1"/>
            </p:cNvSpPr>
            <p:nvPr/>
          </p:nvSpPr>
          <p:spPr bwMode="auto">
            <a:xfrm>
              <a:off x="5217015" y="116765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124" name="Text Box 11">
              <a:extLst>
                <a:ext uri="{FF2B5EF4-FFF2-40B4-BE49-F238E27FC236}">
                  <a16:creationId xmlns:a16="http://schemas.microsoft.com/office/drawing/2014/main" id="{C765569A-3AB8-4FFC-B9AE-76D00300A1E5}"/>
                </a:ext>
              </a:extLst>
            </p:cNvPr>
            <p:cNvSpPr txBox="1">
              <a:spLocks noChangeArrowheads="1"/>
            </p:cNvSpPr>
            <p:nvPr/>
          </p:nvSpPr>
          <p:spPr bwMode="auto">
            <a:xfrm>
              <a:off x="5155829" y="1410584"/>
              <a:ext cx="2571799" cy="351058"/>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对故障线路故障点位快速定位；</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支持线路检修时的通信保障。</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115" name="Group 139">
            <a:extLst>
              <a:ext uri="{FF2B5EF4-FFF2-40B4-BE49-F238E27FC236}">
                <a16:creationId xmlns:a16="http://schemas.microsoft.com/office/drawing/2014/main" id="{2367B88A-B3E5-498C-9901-D7F3C8DB860C}"/>
              </a:ext>
            </a:extLst>
          </p:cNvPr>
          <p:cNvGrpSpPr>
            <a:grpSpLocks noChangeAspect="1"/>
          </p:cNvGrpSpPr>
          <p:nvPr/>
        </p:nvGrpSpPr>
        <p:grpSpPr bwMode="auto">
          <a:xfrm>
            <a:off x="4076692" y="2828176"/>
            <a:ext cx="646027" cy="868172"/>
            <a:chOff x="4832" y="2369"/>
            <a:chExt cx="520" cy="670"/>
          </a:xfrm>
        </p:grpSpPr>
        <p:sp>
          <p:nvSpPr>
            <p:cNvPr id="116" name="AutoShape 140">
              <a:extLst>
                <a:ext uri="{FF2B5EF4-FFF2-40B4-BE49-F238E27FC236}">
                  <a16:creationId xmlns:a16="http://schemas.microsoft.com/office/drawing/2014/main" id="{4170C282-DFA4-4F63-9096-871B6147151E}"/>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7" name="Freeform 141">
              <a:extLst>
                <a:ext uri="{FF2B5EF4-FFF2-40B4-BE49-F238E27FC236}">
                  <a16:creationId xmlns:a16="http://schemas.microsoft.com/office/drawing/2014/main" id="{213A4E1F-B6EC-411A-9C27-CF79789E1977}"/>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8" name="Freeform 142">
              <a:extLst>
                <a:ext uri="{FF2B5EF4-FFF2-40B4-BE49-F238E27FC236}">
                  <a16:creationId xmlns:a16="http://schemas.microsoft.com/office/drawing/2014/main" id="{E46FCEEB-5B02-45C2-B0AA-C92F321C7251}"/>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9" name="Freeform 143">
              <a:extLst>
                <a:ext uri="{FF2B5EF4-FFF2-40B4-BE49-F238E27FC236}">
                  <a16:creationId xmlns:a16="http://schemas.microsoft.com/office/drawing/2014/main" id="{491D8D73-8B64-48B3-A4C3-E31F2D279DA4}"/>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5" name="Freeform 144">
              <a:extLst>
                <a:ext uri="{FF2B5EF4-FFF2-40B4-BE49-F238E27FC236}">
                  <a16:creationId xmlns:a16="http://schemas.microsoft.com/office/drawing/2014/main" id="{236D83B8-6FE0-4F47-9FCC-840612DC4897}"/>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7" name="Freeform 145">
              <a:extLst>
                <a:ext uri="{FF2B5EF4-FFF2-40B4-BE49-F238E27FC236}">
                  <a16:creationId xmlns:a16="http://schemas.microsoft.com/office/drawing/2014/main" id="{A9C0CD2D-22C0-48D5-B8F6-CC72457DE437}"/>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0" name="Freeform 146">
              <a:extLst>
                <a:ext uri="{FF2B5EF4-FFF2-40B4-BE49-F238E27FC236}">
                  <a16:creationId xmlns:a16="http://schemas.microsoft.com/office/drawing/2014/main" id="{9B52674F-D629-4168-A3CE-A7C62A11C7E4}"/>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8" name="Freeform 147">
              <a:extLst>
                <a:ext uri="{FF2B5EF4-FFF2-40B4-BE49-F238E27FC236}">
                  <a16:creationId xmlns:a16="http://schemas.microsoft.com/office/drawing/2014/main" id="{8A429023-3454-4D95-9C34-B1396780D7A1}"/>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6" name="Freeform 148">
              <a:extLst>
                <a:ext uri="{FF2B5EF4-FFF2-40B4-BE49-F238E27FC236}">
                  <a16:creationId xmlns:a16="http://schemas.microsoft.com/office/drawing/2014/main" id="{58419753-1060-4850-AD8A-7B467CED781D}"/>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3" name="Freeform 149">
              <a:extLst>
                <a:ext uri="{FF2B5EF4-FFF2-40B4-BE49-F238E27FC236}">
                  <a16:creationId xmlns:a16="http://schemas.microsoft.com/office/drawing/2014/main" id="{E113D39E-6CA2-4BA3-9668-70F6E5580C77}"/>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4" name="Freeform 150">
              <a:extLst>
                <a:ext uri="{FF2B5EF4-FFF2-40B4-BE49-F238E27FC236}">
                  <a16:creationId xmlns:a16="http://schemas.microsoft.com/office/drawing/2014/main" id="{0890C91A-F682-40E6-A7E7-34E837201A35}"/>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5" name="Freeform 151">
              <a:extLst>
                <a:ext uri="{FF2B5EF4-FFF2-40B4-BE49-F238E27FC236}">
                  <a16:creationId xmlns:a16="http://schemas.microsoft.com/office/drawing/2014/main" id="{0E5788B1-B23E-4301-8757-F05568E375FF}"/>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6" name="Freeform 152">
              <a:extLst>
                <a:ext uri="{FF2B5EF4-FFF2-40B4-BE49-F238E27FC236}">
                  <a16:creationId xmlns:a16="http://schemas.microsoft.com/office/drawing/2014/main" id="{7DE165FA-7341-4363-A320-9E33F9AF90F7}"/>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7" name="Freeform 153">
              <a:extLst>
                <a:ext uri="{FF2B5EF4-FFF2-40B4-BE49-F238E27FC236}">
                  <a16:creationId xmlns:a16="http://schemas.microsoft.com/office/drawing/2014/main" id="{B1B4B1DA-D06D-4EE8-A8F5-53E094808440}"/>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8" name="Freeform 154">
              <a:extLst>
                <a:ext uri="{FF2B5EF4-FFF2-40B4-BE49-F238E27FC236}">
                  <a16:creationId xmlns:a16="http://schemas.microsoft.com/office/drawing/2014/main" id="{8F05C234-8E36-4733-9A06-191AA62A7C8D}"/>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9" name="Freeform 155">
              <a:extLst>
                <a:ext uri="{FF2B5EF4-FFF2-40B4-BE49-F238E27FC236}">
                  <a16:creationId xmlns:a16="http://schemas.microsoft.com/office/drawing/2014/main" id="{6272B62D-934D-441F-9FEC-311AF16089AE}"/>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0" name="Freeform 156">
              <a:extLst>
                <a:ext uri="{FF2B5EF4-FFF2-40B4-BE49-F238E27FC236}">
                  <a16:creationId xmlns:a16="http://schemas.microsoft.com/office/drawing/2014/main" id="{8F46C75A-FE4E-4D55-86AA-B38862243EF7}"/>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1" name="Freeform 157">
              <a:extLst>
                <a:ext uri="{FF2B5EF4-FFF2-40B4-BE49-F238E27FC236}">
                  <a16:creationId xmlns:a16="http://schemas.microsoft.com/office/drawing/2014/main" id="{98DC2EB2-DEAE-458A-8F82-F5DAC0FACE0D}"/>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2" name="Freeform 158">
              <a:extLst>
                <a:ext uri="{FF2B5EF4-FFF2-40B4-BE49-F238E27FC236}">
                  <a16:creationId xmlns:a16="http://schemas.microsoft.com/office/drawing/2014/main" id="{39658043-7EE7-46B5-9D69-7162569CD96C}"/>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4" name="Freeform 159">
              <a:extLst>
                <a:ext uri="{FF2B5EF4-FFF2-40B4-BE49-F238E27FC236}">
                  <a16:creationId xmlns:a16="http://schemas.microsoft.com/office/drawing/2014/main" id="{AF99617A-3617-4595-BD7D-42379F2ACAED}"/>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5" name="Freeform 160">
              <a:extLst>
                <a:ext uri="{FF2B5EF4-FFF2-40B4-BE49-F238E27FC236}">
                  <a16:creationId xmlns:a16="http://schemas.microsoft.com/office/drawing/2014/main" id="{82F83E6B-0D20-4C81-A89C-BB3893A7DCD1}"/>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6" name="Freeform 161">
              <a:extLst>
                <a:ext uri="{FF2B5EF4-FFF2-40B4-BE49-F238E27FC236}">
                  <a16:creationId xmlns:a16="http://schemas.microsoft.com/office/drawing/2014/main" id="{5641D727-EB52-4BB2-9905-95DA0D72EAB7}"/>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8" name="Freeform 162">
              <a:extLst>
                <a:ext uri="{FF2B5EF4-FFF2-40B4-BE49-F238E27FC236}">
                  <a16:creationId xmlns:a16="http://schemas.microsoft.com/office/drawing/2014/main" id="{0DC8A6DF-09B7-4CD1-858E-9723F2EB522C}"/>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9" name="Freeform 163">
              <a:extLst>
                <a:ext uri="{FF2B5EF4-FFF2-40B4-BE49-F238E27FC236}">
                  <a16:creationId xmlns:a16="http://schemas.microsoft.com/office/drawing/2014/main" id="{DC6D33D0-DD81-405B-9008-61D2F462AEC8}"/>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0" name="Freeform 164">
              <a:extLst>
                <a:ext uri="{FF2B5EF4-FFF2-40B4-BE49-F238E27FC236}">
                  <a16:creationId xmlns:a16="http://schemas.microsoft.com/office/drawing/2014/main" id="{8845A900-D227-4AD2-B740-5388AEA119CF}"/>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1" name="Freeform 165">
              <a:extLst>
                <a:ext uri="{FF2B5EF4-FFF2-40B4-BE49-F238E27FC236}">
                  <a16:creationId xmlns:a16="http://schemas.microsoft.com/office/drawing/2014/main" id="{438DE1EC-0BBA-4850-869B-EB4767D57318}"/>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2" name="Freeform 166">
              <a:extLst>
                <a:ext uri="{FF2B5EF4-FFF2-40B4-BE49-F238E27FC236}">
                  <a16:creationId xmlns:a16="http://schemas.microsoft.com/office/drawing/2014/main" id="{F4526D7E-1010-40C7-9C4E-86952B7195F4}"/>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3" name="Freeform 167">
              <a:extLst>
                <a:ext uri="{FF2B5EF4-FFF2-40B4-BE49-F238E27FC236}">
                  <a16:creationId xmlns:a16="http://schemas.microsoft.com/office/drawing/2014/main" id="{550FB7B1-E9CF-4766-ACD9-AD0EEE3C6CD3}"/>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4" name="Freeform 168">
              <a:extLst>
                <a:ext uri="{FF2B5EF4-FFF2-40B4-BE49-F238E27FC236}">
                  <a16:creationId xmlns:a16="http://schemas.microsoft.com/office/drawing/2014/main" id="{FC0FDC0D-6987-4EFA-BE86-CC65F6DBB4C3}"/>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5" name="Freeform 169">
              <a:extLst>
                <a:ext uri="{FF2B5EF4-FFF2-40B4-BE49-F238E27FC236}">
                  <a16:creationId xmlns:a16="http://schemas.microsoft.com/office/drawing/2014/main" id="{394E5D1E-4079-4926-8CBB-9F553E9CD0E1}"/>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6" name="Freeform 170">
              <a:extLst>
                <a:ext uri="{FF2B5EF4-FFF2-40B4-BE49-F238E27FC236}">
                  <a16:creationId xmlns:a16="http://schemas.microsoft.com/office/drawing/2014/main" id="{E81FCBA2-DCC4-4C77-B214-E4947B417EF7}"/>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7" name="Freeform 171">
              <a:extLst>
                <a:ext uri="{FF2B5EF4-FFF2-40B4-BE49-F238E27FC236}">
                  <a16:creationId xmlns:a16="http://schemas.microsoft.com/office/drawing/2014/main" id="{AC83EBD1-E0F7-492C-919F-4BFE8971CF55}"/>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8" name="Freeform 172">
              <a:extLst>
                <a:ext uri="{FF2B5EF4-FFF2-40B4-BE49-F238E27FC236}">
                  <a16:creationId xmlns:a16="http://schemas.microsoft.com/office/drawing/2014/main" id="{7E06640F-9A72-457B-9197-5E4DA49B40A4}"/>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9" name="Freeform 173">
              <a:extLst>
                <a:ext uri="{FF2B5EF4-FFF2-40B4-BE49-F238E27FC236}">
                  <a16:creationId xmlns:a16="http://schemas.microsoft.com/office/drawing/2014/main" id="{9AE3759F-1220-4351-AAE6-60745EB66691}"/>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0" name="Freeform 174">
              <a:extLst>
                <a:ext uri="{FF2B5EF4-FFF2-40B4-BE49-F238E27FC236}">
                  <a16:creationId xmlns:a16="http://schemas.microsoft.com/office/drawing/2014/main" id="{EBCACC46-F3B7-4D66-A507-C564743D948D}"/>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1" name="Freeform 175">
              <a:extLst>
                <a:ext uri="{FF2B5EF4-FFF2-40B4-BE49-F238E27FC236}">
                  <a16:creationId xmlns:a16="http://schemas.microsoft.com/office/drawing/2014/main" id="{21D77AE2-865E-4BA5-A94F-9A65499A866A}"/>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2" name="Freeform 176">
              <a:extLst>
                <a:ext uri="{FF2B5EF4-FFF2-40B4-BE49-F238E27FC236}">
                  <a16:creationId xmlns:a16="http://schemas.microsoft.com/office/drawing/2014/main" id="{FB2D1BC4-B6CF-451C-A3F6-9E4BD41B0E7F}"/>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3" name="Freeform 177">
              <a:extLst>
                <a:ext uri="{FF2B5EF4-FFF2-40B4-BE49-F238E27FC236}">
                  <a16:creationId xmlns:a16="http://schemas.microsoft.com/office/drawing/2014/main" id="{18B4D84C-5125-4B46-8EAF-3188D0B234DB}"/>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7" name="Freeform 178">
              <a:extLst>
                <a:ext uri="{FF2B5EF4-FFF2-40B4-BE49-F238E27FC236}">
                  <a16:creationId xmlns:a16="http://schemas.microsoft.com/office/drawing/2014/main" id="{C0DDBE7F-4E50-413F-9D55-FCBF5FFB56B9}"/>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9" name="Freeform 179">
              <a:extLst>
                <a:ext uri="{FF2B5EF4-FFF2-40B4-BE49-F238E27FC236}">
                  <a16:creationId xmlns:a16="http://schemas.microsoft.com/office/drawing/2014/main" id="{ED29482F-D349-40C1-AD5C-AF6B7F7A2F6A}"/>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0" name="Freeform 180">
              <a:extLst>
                <a:ext uri="{FF2B5EF4-FFF2-40B4-BE49-F238E27FC236}">
                  <a16:creationId xmlns:a16="http://schemas.microsoft.com/office/drawing/2014/main" id="{973D7391-FCBD-4267-9A9A-8D2660F3B4F7}"/>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1" name="Freeform 181">
              <a:extLst>
                <a:ext uri="{FF2B5EF4-FFF2-40B4-BE49-F238E27FC236}">
                  <a16:creationId xmlns:a16="http://schemas.microsoft.com/office/drawing/2014/main" id="{D9A35B49-0D87-4B64-8647-2A3E1D7D2EA8}"/>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2" name="Freeform 182">
              <a:extLst>
                <a:ext uri="{FF2B5EF4-FFF2-40B4-BE49-F238E27FC236}">
                  <a16:creationId xmlns:a16="http://schemas.microsoft.com/office/drawing/2014/main" id="{65FB9343-1FC1-431A-8FDB-E674BF743E46}"/>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3" name="Freeform 183">
              <a:extLst>
                <a:ext uri="{FF2B5EF4-FFF2-40B4-BE49-F238E27FC236}">
                  <a16:creationId xmlns:a16="http://schemas.microsoft.com/office/drawing/2014/main" id="{090D5276-4F5A-46F0-A55A-DA188DF2CC76}"/>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4" name="Freeform 184">
              <a:extLst>
                <a:ext uri="{FF2B5EF4-FFF2-40B4-BE49-F238E27FC236}">
                  <a16:creationId xmlns:a16="http://schemas.microsoft.com/office/drawing/2014/main" id="{C3E3FE2E-690E-431A-811D-6EAF652590B0}"/>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5" name="Rectangle 185">
              <a:extLst>
                <a:ext uri="{FF2B5EF4-FFF2-40B4-BE49-F238E27FC236}">
                  <a16:creationId xmlns:a16="http://schemas.microsoft.com/office/drawing/2014/main" id="{C371976A-94D6-4E7E-9A9D-13580A082524}"/>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6" name="Freeform 186">
              <a:extLst>
                <a:ext uri="{FF2B5EF4-FFF2-40B4-BE49-F238E27FC236}">
                  <a16:creationId xmlns:a16="http://schemas.microsoft.com/office/drawing/2014/main" id="{D37A0059-6789-49A8-BC50-A12C956FCC76}"/>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7" name="Freeform 187">
              <a:extLst>
                <a:ext uri="{FF2B5EF4-FFF2-40B4-BE49-F238E27FC236}">
                  <a16:creationId xmlns:a16="http://schemas.microsoft.com/office/drawing/2014/main" id="{38BB7A6C-D50B-493E-ACF6-CC652FD6B996}"/>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8" name="Freeform 188">
              <a:extLst>
                <a:ext uri="{FF2B5EF4-FFF2-40B4-BE49-F238E27FC236}">
                  <a16:creationId xmlns:a16="http://schemas.microsoft.com/office/drawing/2014/main" id="{B16C2ED1-D9EA-4CA0-B1E9-2F50F6A38B17}"/>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9" name="Freeform 189">
              <a:extLst>
                <a:ext uri="{FF2B5EF4-FFF2-40B4-BE49-F238E27FC236}">
                  <a16:creationId xmlns:a16="http://schemas.microsoft.com/office/drawing/2014/main" id="{D6C3E5EA-2B11-436E-8D2E-C6E08443DA83}"/>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0" name="Freeform 190">
              <a:extLst>
                <a:ext uri="{FF2B5EF4-FFF2-40B4-BE49-F238E27FC236}">
                  <a16:creationId xmlns:a16="http://schemas.microsoft.com/office/drawing/2014/main" id="{6DFDC13C-A1BD-4010-9830-3FE6CE5DD0E0}"/>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1" name="Freeform 191">
              <a:extLst>
                <a:ext uri="{FF2B5EF4-FFF2-40B4-BE49-F238E27FC236}">
                  <a16:creationId xmlns:a16="http://schemas.microsoft.com/office/drawing/2014/main" id="{55A0C1DD-013C-478F-869B-252CD0BE8244}"/>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2" name="Freeform 192">
              <a:extLst>
                <a:ext uri="{FF2B5EF4-FFF2-40B4-BE49-F238E27FC236}">
                  <a16:creationId xmlns:a16="http://schemas.microsoft.com/office/drawing/2014/main" id="{0ACAB15E-C7D2-478A-89E2-A936ADA61D12}"/>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3" name="Freeform 193">
              <a:extLst>
                <a:ext uri="{FF2B5EF4-FFF2-40B4-BE49-F238E27FC236}">
                  <a16:creationId xmlns:a16="http://schemas.microsoft.com/office/drawing/2014/main" id="{B6594018-3E1C-4F54-9969-7710F6D6C87E}"/>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4" name="Freeform 194">
              <a:extLst>
                <a:ext uri="{FF2B5EF4-FFF2-40B4-BE49-F238E27FC236}">
                  <a16:creationId xmlns:a16="http://schemas.microsoft.com/office/drawing/2014/main" id="{0C6903AD-DDD7-4D7B-9960-E5FF4905D224}"/>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5" name="Freeform 195">
              <a:extLst>
                <a:ext uri="{FF2B5EF4-FFF2-40B4-BE49-F238E27FC236}">
                  <a16:creationId xmlns:a16="http://schemas.microsoft.com/office/drawing/2014/main" id="{572E3E23-5779-4292-8FBA-328329E24218}"/>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06" name="Group 139">
            <a:extLst>
              <a:ext uri="{FF2B5EF4-FFF2-40B4-BE49-F238E27FC236}">
                <a16:creationId xmlns:a16="http://schemas.microsoft.com/office/drawing/2014/main" id="{88D0BD00-B567-465D-9654-97E29286674F}"/>
              </a:ext>
            </a:extLst>
          </p:cNvPr>
          <p:cNvGrpSpPr>
            <a:grpSpLocks noChangeAspect="1"/>
          </p:cNvGrpSpPr>
          <p:nvPr/>
        </p:nvGrpSpPr>
        <p:grpSpPr bwMode="auto">
          <a:xfrm>
            <a:off x="6403526" y="2828176"/>
            <a:ext cx="646027" cy="868172"/>
            <a:chOff x="4832" y="2369"/>
            <a:chExt cx="520" cy="670"/>
          </a:xfrm>
        </p:grpSpPr>
        <p:sp>
          <p:nvSpPr>
            <p:cNvPr id="207" name="AutoShape 140">
              <a:extLst>
                <a:ext uri="{FF2B5EF4-FFF2-40B4-BE49-F238E27FC236}">
                  <a16:creationId xmlns:a16="http://schemas.microsoft.com/office/drawing/2014/main" id="{EE0A4F3D-EFF4-4654-87CE-282D5E076176}"/>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8" name="Freeform 141">
              <a:extLst>
                <a:ext uri="{FF2B5EF4-FFF2-40B4-BE49-F238E27FC236}">
                  <a16:creationId xmlns:a16="http://schemas.microsoft.com/office/drawing/2014/main" id="{F88EDEA5-2E35-43F1-97CF-61AA0E975073}"/>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9" name="Freeform 142">
              <a:extLst>
                <a:ext uri="{FF2B5EF4-FFF2-40B4-BE49-F238E27FC236}">
                  <a16:creationId xmlns:a16="http://schemas.microsoft.com/office/drawing/2014/main" id="{845AD3B4-680E-45DB-9D9E-772358CF61DB}"/>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0" name="Freeform 143">
              <a:extLst>
                <a:ext uri="{FF2B5EF4-FFF2-40B4-BE49-F238E27FC236}">
                  <a16:creationId xmlns:a16="http://schemas.microsoft.com/office/drawing/2014/main" id="{B683F140-AFF6-4E73-A166-08362A768450}"/>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1" name="Freeform 144">
              <a:extLst>
                <a:ext uri="{FF2B5EF4-FFF2-40B4-BE49-F238E27FC236}">
                  <a16:creationId xmlns:a16="http://schemas.microsoft.com/office/drawing/2014/main" id="{8DC9EC13-A68F-4B53-A632-5FE5FC27DF07}"/>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2" name="Freeform 145">
              <a:extLst>
                <a:ext uri="{FF2B5EF4-FFF2-40B4-BE49-F238E27FC236}">
                  <a16:creationId xmlns:a16="http://schemas.microsoft.com/office/drawing/2014/main" id="{9FD22088-05C0-446A-8B72-D10953E53605}"/>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3" name="Freeform 146">
              <a:extLst>
                <a:ext uri="{FF2B5EF4-FFF2-40B4-BE49-F238E27FC236}">
                  <a16:creationId xmlns:a16="http://schemas.microsoft.com/office/drawing/2014/main" id="{17709510-E718-4A13-9321-5CC4A4F2EAD2}"/>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4" name="Freeform 147">
              <a:extLst>
                <a:ext uri="{FF2B5EF4-FFF2-40B4-BE49-F238E27FC236}">
                  <a16:creationId xmlns:a16="http://schemas.microsoft.com/office/drawing/2014/main" id="{2614AA84-00CB-4CB7-AC81-4A5F2031B0F6}"/>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5" name="Freeform 148">
              <a:extLst>
                <a:ext uri="{FF2B5EF4-FFF2-40B4-BE49-F238E27FC236}">
                  <a16:creationId xmlns:a16="http://schemas.microsoft.com/office/drawing/2014/main" id="{F5DEDD92-E930-4477-8D33-0A4AE560E4E2}"/>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6" name="Freeform 149">
              <a:extLst>
                <a:ext uri="{FF2B5EF4-FFF2-40B4-BE49-F238E27FC236}">
                  <a16:creationId xmlns:a16="http://schemas.microsoft.com/office/drawing/2014/main" id="{688514D7-7F5B-418E-87D4-34F9E3C76495}"/>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7" name="Freeform 150">
              <a:extLst>
                <a:ext uri="{FF2B5EF4-FFF2-40B4-BE49-F238E27FC236}">
                  <a16:creationId xmlns:a16="http://schemas.microsoft.com/office/drawing/2014/main" id="{80A40BC2-E3E4-48A6-8FA2-668F1B660620}"/>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8" name="Freeform 151">
              <a:extLst>
                <a:ext uri="{FF2B5EF4-FFF2-40B4-BE49-F238E27FC236}">
                  <a16:creationId xmlns:a16="http://schemas.microsoft.com/office/drawing/2014/main" id="{9D0A545E-9AED-48AB-BFE6-5D6C9F06DFD9}"/>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9" name="Freeform 152">
              <a:extLst>
                <a:ext uri="{FF2B5EF4-FFF2-40B4-BE49-F238E27FC236}">
                  <a16:creationId xmlns:a16="http://schemas.microsoft.com/office/drawing/2014/main" id="{6CA6A78A-08F5-4A23-9826-75A035ABE99A}"/>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0" name="Freeform 153">
              <a:extLst>
                <a:ext uri="{FF2B5EF4-FFF2-40B4-BE49-F238E27FC236}">
                  <a16:creationId xmlns:a16="http://schemas.microsoft.com/office/drawing/2014/main" id="{276BFBAC-F56E-43AB-B318-120468D7816A}"/>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1" name="Freeform 154">
              <a:extLst>
                <a:ext uri="{FF2B5EF4-FFF2-40B4-BE49-F238E27FC236}">
                  <a16:creationId xmlns:a16="http://schemas.microsoft.com/office/drawing/2014/main" id="{600DA3DB-F390-4879-B0F3-A836EA0D3DDF}"/>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2" name="Freeform 155">
              <a:extLst>
                <a:ext uri="{FF2B5EF4-FFF2-40B4-BE49-F238E27FC236}">
                  <a16:creationId xmlns:a16="http://schemas.microsoft.com/office/drawing/2014/main" id="{99BDE4D6-68D5-4BAB-814C-79C8D95E4AA0}"/>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3" name="Freeform 156">
              <a:extLst>
                <a:ext uri="{FF2B5EF4-FFF2-40B4-BE49-F238E27FC236}">
                  <a16:creationId xmlns:a16="http://schemas.microsoft.com/office/drawing/2014/main" id="{ED8EA246-3CEC-44C6-A29E-B2B9501BCD55}"/>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4" name="Freeform 157">
              <a:extLst>
                <a:ext uri="{FF2B5EF4-FFF2-40B4-BE49-F238E27FC236}">
                  <a16:creationId xmlns:a16="http://schemas.microsoft.com/office/drawing/2014/main" id="{127495B1-D019-4970-9F4D-D45696D17981}"/>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5" name="Freeform 158">
              <a:extLst>
                <a:ext uri="{FF2B5EF4-FFF2-40B4-BE49-F238E27FC236}">
                  <a16:creationId xmlns:a16="http://schemas.microsoft.com/office/drawing/2014/main" id="{BC3F1EB9-D3F5-4E99-8BF9-E19B6D8ADF41}"/>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6" name="Freeform 159">
              <a:extLst>
                <a:ext uri="{FF2B5EF4-FFF2-40B4-BE49-F238E27FC236}">
                  <a16:creationId xmlns:a16="http://schemas.microsoft.com/office/drawing/2014/main" id="{7F0E46EB-9D54-4925-94C8-056936339CF0}"/>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7" name="Freeform 160">
              <a:extLst>
                <a:ext uri="{FF2B5EF4-FFF2-40B4-BE49-F238E27FC236}">
                  <a16:creationId xmlns:a16="http://schemas.microsoft.com/office/drawing/2014/main" id="{3ADFF770-FB70-4D50-995B-C011EDB22BE1}"/>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8" name="Freeform 161">
              <a:extLst>
                <a:ext uri="{FF2B5EF4-FFF2-40B4-BE49-F238E27FC236}">
                  <a16:creationId xmlns:a16="http://schemas.microsoft.com/office/drawing/2014/main" id="{247C16BB-2335-45F7-AFCB-636B013DECFA}"/>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9" name="Freeform 162">
              <a:extLst>
                <a:ext uri="{FF2B5EF4-FFF2-40B4-BE49-F238E27FC236}">
                  <a16:creationId xmlns:a16="http://schemas.microsoft.com/office/drawing/2014/main" id="{08B4507B-0EC1-4DA8-8F17-CE452B2D8535}"/>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0" name="Freeform 163">
              <a:extLst>
                <a:ext uri="{FF2B5EF4-FFF2-40B4-BE49-F238E27FC236}">
                  <a16:creationId xmlns:a16="http://schemas.microsoft.com/office/drawing/2014/main" id="{D84492D3-6355-46FD-A212-95F23B891C57}"/>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1" name="Freeform 164">
              <a:extLst>
                <a:ext uri="{FF2B5EF4-FFF2-40B4-BE49-F238E27FC236}">
                  <a16:creationId xmlns:a16="http://schemas.microsoft.com/office/drawing/2014/main" id="{207BA0DB-8453-4B82-870F-C5BAE9FC018F}"/>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2" name="Freeform 165">
              <a:extLst>
                <a:ext uri="{FF2B5EF4-FFF2-40B4-BE49-F238E27FC236}">
                  <a16:creationId xmlns:a16="http://schemas.microsoft.com/office/drawing/2014/main" id="{7B9D3390-C88F-4667-BCF1-0C2788895CF4}"/>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3" name="Freeform 166">
              <a:extLst>
                <a:ext uri="{FF2B5EF4-FFF2-40B4-BE49-F238E27FC236}">
                  <a16:creationId xmlns:a16="http://schemas.microsoft.com/office/drawing/2014/main" id="{EA5736DA-E918-434A-A503-A4B1DAAB03F8}"/>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4" name="Freeform 167">
              <a:extLst>
                <a:ext uri="{FF2B5EF4-FFF2-40B4-BE49-F238E27FC236}">
                  <a16:creationId xmlns:a16="http://schemas.microsoft.com/office/drawing/2014/main" id="{C0E292DB-3215-4D6E-A033-EEB02AFAFA1F}"/>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5" name="Freeform 168">
              <a:extLst>
                <a:ext uri="{FF2B5EF4-FFF2-40B4-BE49-F238E27FC236}">
                  <a16:creationId xmlns:a16="http://schemas.microsoft.com/office/drawing/2014/main" id="{5B9FADE6-C1E5-4D76-B04E-F1DADE9A27A2}"/>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6" name="Freeform 169">
              <a:extLst>
                <a:ext uri="{FF2B5EF4-FFF2-40B4-BE49-F238E27FC236}">
                  <a16:creationId xmlns:a16="http://schemas.microsoft.com/office/drawing/2014/main" id="{A3539E20-8482-4315-AAFB-7CEA85B1F9BD}"/>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7" name="Freeform 170">
              <a:extLst>
                <a:ext uri="{FF2B5EF4-FFF2-40B4-BE49-F238E27FC236}">
                  <a16:creationId xmlns:a16="http://schemas.microsoft.com/office/drawing/2014/main" id="{EF83A059-F241-4255-9FA9-C2663A6036EC}"/>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Freeform 171">
              <a:extLst>
                <a:ext uri="{FF2B5EF4-FFF2-40B4-BE49-F238E27FC236}">
                  <a16:creationId xmlns:a16="http://schemas.microsoft.com/office/drawing/2014/main" id="{C6B5C95C-DC3D-4F62-86FD-3D70B2441FC1}"/>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Freeform 172">
              <a:extLst>
                <a:ext uri="{FF2B5EF4-FFF2-40B4-BE49-F238E27FC236}">
                  <a16:creationId xmlns:a16="http://schemas.microsoft.com/office/drawing/2014/main" id="{5AAA2267-17B2-4FD0-93E6-A3E599D64E1F}"/>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Freeform 173">
              <a:extLst>
                <a:ext uri="{FF2B5EF4-FFF2-40B4-BE49-F238E27FC236}">
                  <a16:creationId xmlns:a16="http://schemas.microsoft.com/office/drawing/2014/main" id="{E4FE53FB-6A05-4E0B-BF06-6E92718D5206}"/>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Freeform 174">
              <a:extLst>
                <a:ext uri="{FF2B5EF4-FFF2-40B4-BE49-F238E27FC236}">
                  <a16:creationId xmlns:a16="http://schemas.microsoft.com/office/drawing/2014/main" id="{1960AE8F-F1BB-4B19-8676-9A87630D727D}"/>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Freeform 175">
              <a:extLst>
                <a:ext uri="{FF2B5EF4-FFF2-40B4-BE49-F238E27FC236}">
                  <a16:creationId xmlns:a16="http://schemas.microsoft.com/office/drawing/2014/main" id="{36EDA393-D646-4D1F-B08B-92618C8AC43B}"/>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Freeform 176">
              <a:extLst>
                <a:ext uri="{FF2B5EF4-FFF2-40B4-BE49-F238E27FC236}">
                  <a16:creationId xmlns:a16="http://schemas.microsoft.com/office/drawing/2014/main" id="{56E1D51C-277C-42F2-A348-FD81E8003BA4}"/>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Freeform 177">
              <a:extLst>
                <a:ext uri="{FF2B5EF4-FFF2-40B4-BE49-F238E27FC236}">
                  <a16:creationId xmlns:a16="http://schemas.microsoft.com/office/drawing/2014/main" id="{732A066A-D90C-4BC5-BB75-2A920CA6EAC5}"/>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Freeform 178">
              <a:extLst>
                <a:ext uri="{FF2B5EF4-FFF2-40B4-BE49-F238E27FC236}">
                  <a16:creationId xmlns:a16="http://schemas.microsoft.com/office/drawing/2014/main" id="{9A711494-34C6-4993-97F2-84B9E28AF832}"/>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6" name="Freeform 179">
              <a:extLst>
                <a:ext uri="{FF2B5EF4-FFF2-40B4-BE49-F238E27FC236}">
                  <a16:creationId xmlns:a16="http://schemas.microsoft.com/office/drawing/2014/main" id="{CA257315-9E8C-4A6C-9514-D6553C6D0CB6}"/>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7" name="Freeform 180">
              <a:extLst>
                <a:ext uri="{FF2B5EF4-FFF2-40B4-BE49-F238E27FC236}">
                  <a16:creationId xmlns:a16="http://schemas.microsoft.com/office/drawing/2014/main" id="{D058E57F-0537-44BD-AE56-98C39A4B15A5}"/>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8" name="Freeform 181">
              <a:extLst>
                <a:ext uri="{FF2B5EF4-FFF2-40B4-BE49-F238E27FC236}">
                  <a16:creationId xmlns:a16="http://schemas.microsoft.com/office/drawing/2014/main" id="{78897E22-B047-44F8-8F67-DD9F2ECAD62D}"/>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9" name="Freeform 182">
              <a:extLst>
                <a:ext uri="{FF2B5EF4-FFF2-40B4-BE49-F238E27FC236}">
                  <a16:creationId xmlns:a16="http://schemas.microsoft.com/office/drawing/2014/main" id="{2FB1AE84-858F-4A8C-A2E5-CC270CF0C7F4}"/>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2" name="Freeform 183">
              <a:extLst>
                <a:ext uri="{FF2B5EF4-FFF2-40B4-BE49-F238E27FC236}">
                  <a16:creationId xmlns:a16="http://schemas.microsoft.com/office/drawing/2014/main" id="{4FA3E079-CD29-4FE6-B58F-9EF504B07963}"/>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5" name="Freeform 184">
              <a:extLst>
                <a:ext uri="{FF2B5EF4-FFF2-40B4-BE49-F238E27FC236}">
                  <a16:creationId xmlns:a16="http://schemas.microsoft.com/office/drawing/2014/main" id="{3EA043CF-6CF4-4CFE-9C20-BD16A9AF8C6D}"/>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6" name="Rectangle 185">
              <a:extLst>
                <a:ext uri="{FF2B5EF4-FFF2-40B4-BE49-F238E27FC236}">
                  <a16:creationId xmlns:a16="http://schemas.microsoft.com/office/drawing/2014/main" id="{C14AF244-0960-44F2-B23B-FBAA60547386}"/>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7" name="Freeform 186">
              <a:extLst>
                <a:ext uri="{FF2B5EF4-FFF2-40B4-BE49-F238E27FC236}">
                  <a16:creationId xmlns:a16="http://schemas.microsoft.com/office/drawing/2014/main" id="{C0FC6322-2086-4B7E-B611-F882D29C2BB1}"/>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8" name="Freeform 187">
              <a:extLst>
                <a:ext uri="{FF2B5EF4-FFF2-40B4-BE49-F238E27FC236}">
                  <a16:creationId xmlns:a16="http://schemas.microsoft.com/office/drawing/2014/main" id="{88B7947E-CA1C-4D12-B1DB-ACDCC5286157}"/>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7" name="Freeform 188">
              <a:extLst>
                <a:ext uri="{FF2B5EF4-FFF2-40B4-BE49-F238E27FC236}">
                  <a16:creationId xmlns:a16="http://schemas.microsoft.com/office/drawing/2014/main" id="{A62D3296-F2B2-4BE4-96E7-9CC7B37A7A35}"/>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8" name="Freeform 189">
              <a:extLst>
                <a:ext uri="{FF2B5EF4-FFF2-40B4-BE49-F238E27FC236}">
                  <a16:creationId xmlns:a16="http://schemas.microsoft.com/office/drawing/2014/main" id="{69D15F9E-AFB8-40A2-84EE-4391F130CAAA}"/>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9" name="Freeform 190">
              <a:extLst>
                <a:ext uri="{FF2B5EF4-FFF2-40B4-BE49-F238E27FC236}">
                  <a16:creationId xmlns:a16="http://schemas.microsoft.com/office/drawing/2014/main" id="{BBA2AB1E-6F05-4167-8F8E-44619C4E1AFF}"/>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0" name="Freeform 191">
              <a:extLst>
                <a:ext uri="{FF2B5EF4-FFF2-40B4-BE49-F238E27FC236}">
                  <a16:creationId xmlns:a16="http://schemas.microsoft.com/office/drawing/2014/main" id="{F5FEC48E-44E2-4C9B-9E64-30970AA8775D}"/>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1" name="Freeform 192">
              <a:extLst>
                <a:ext uri="{FF2B5EF4-FFF2-40B4-BE49-F238E27FC236}">
                  <a16:creationId xmlns:a16="http://schemas.microsoft.com/office/drawing/2014/main" id="{F70B37C7-ED59-4898-A6A9-DA8A1F8151E0}"/>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2" name="Freeform 193">
              <a:extLst>
                <a:ext uri="{FF2B5EF4-FFF2-40B4-BE49-F238E27FC236}">
                  <a16:creationId xmlns:a16="http://schemas.microsoft.com/office/drawing/2014/main" id="{48BDBA45-98BB-484F-8F4C-DDB04AE7B9F3}"/>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3" name="Freeform 194">
              <a:extLst>
                <a:ext uri="{FF2B5EF4-FFF2-40B4-BE49-F238E27FC236}">
                  <a16:creationId xmlns:a16="http://schemas.microsoft.com/office/drawing/2014/main" id="{CE32FE4A-5CF7-4C6D-B98F-C277CAFC5B70}"/>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4" name="Freeform 195">
              <a:extLst>
                <a:ext uri="{FF2B5EF4-FFF2-40B4-BE49-F238E27FC236}">
                  <a16:creationId xmlns:a16="http://schemas.microsoft.com/office/drawing/2014/main" id="{778BBB0E-5C8C-4A1A-A830-615436378AED}"/>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Rectangle 20">
            <a:extLst>
              <a:ext uri="{FF2B5EF4-FFF2-40B4-BE49-F238E27FC236}">
                <a16:creationId xmlns:a16="http://schemas.microsoft.com/office/drawing/2014/main" id="{08AE5900-60CB-4C9F-B047-3B6A6C7CA870}"/>
              </a:ext>
            </a:extLst>
          </p:cNvPr>
          <p:cNvSpPr>
            <a:spLocks noChangeArrowheads="1"/>
          </p:cNvSpPr>
          <p:nvPr/>
        </p:nvSpPr>
        <p:spPr bwMode="auto">
          <a:xfrm>
            <a:off x="5110072" y="3903355"/>
            <a:ext cx="2300539" cy="2361087"/>
          </a:xfrm>
          <a:prstGeom prst="roundRect">
            <a:avLst>
              <a:gd name="adj" fmla="val 6517"/>
            </a:avLst>
          </a:prstGeom>
          <a:solidFill>
            <a:srgbClr val="FFFFFF"/>
          </a:solidFill>
          <a:ln w="38100" cap="flat" cmpd="sng" algn="ctr">
            <a:solidFill>
              <a:srgbClr val="B2B2B2"/>
            </a:solidFill>
            <a:prstDash val="solid"/>
            <a:headEnd type="none" w="med" len="med"/>
            <a:tailEnd type="none" w="med" len="med"/>
          </a:ln>
          <a:effectLst>
            <a:outerShdw blurRad="40000" dist="20000" dir="5400000" rotWithShape="0">
              <a:srgbClr val="000000">
                <a:alpha val="38000"/>
              </a:srgbClr>
            </a:outerShdw>
          </a:effectLst>
          <a:extLst/>
        </p:spPr>
        <p:txBody>
          <a:bodyPr lIns="91407" tIns="45703" rIns="91407" bIns="45703"/>
          <a:lstStyle/>
          <a:p>
            <a:pPr marL="269785" indent="-269785" defTabSz="1219200" latinLnBrk="1">
              <a:buClr>
                <a:srgbClr val="5F5F5F"/>
              </a:buClr>
              <a:buSzPct val="80000"/>
              <a:buFont typeface="Wingdings" pitchFamily="2" charset="2"/>
              <a:buChar char="n"/>
              <a:defRPr/>
            </a:pPr>
            <a:endParaRPr lang="zh-CN" altLang="en-US" sz="1600" kern="0" dirty="0">
              <a:solidFill>
                <a:srgbClr val="FFFFFF"/>
              </a:solidFill>
              <a:latin typeface="微软雅黑" panose="020B0503020204020204" pitchFamily="34" charset="-122"/>
              <a:ea typeface="微软雅黑" panose="020B0503020204020204" pitchFamily="34" charset="-122"/>
              <a:cs typeface="Arial" pitchFamily="34" charset="0"/>
            </a:endParaRPr>
          </a:p>
        </p:txBody>
      </p:sp>
      <p:pic>
        <p:nvPicPr>
          <p:cNvPr id="878" name="Picture 8" descr="E:\杨晓谕\图标整理\模板类\云\云模板\云模板第8P.png"/>
          <p:cNvPicPr>
            <a:picLocks noChangeAspect="1" noChangeArrowheads="1"/>
          </p:cNvPicPr>
          <p:nvPr/>
        </p:nvPicPr>
        <p:blipFill>
          <a:blip r:embed="rId5" cstate="print">
            <a:lum bright="14000" contrast="-70000"/>
          </a:blip>
          <a:srcRect/>
          <a:stretch>
            <a:fillRect/>
          </a:stretch>
        </p:blipFill>
        <p:spPr bwMode="auto">
          <a:xfrm>
            <a:off x="1460940" y="2843958"/>
            <a:ext cx="6102538" cy="920327"/>
          </a:xfrm>
          <a:prstGeom prst="rect">
            <a:avLst/>
          </a:prstGeom>
          <a:noFill/>
          <a:ln w="9525">
            <a:noFill/>
            <a:miter lim="800000"/>
            <a:headEnd/>
            <a:tailEnd/>
          </a:ln>
        </p:spPr>
      </p:pic>
      <p:sp>
        <p:nvSpPr>
          <p:cNvPr id="309" name="Title 2"/>
          <p:cNvSpPr txBox="1">
            <a:spLocks/>
          </p:cNvSpPr>
          <p:nvPr>
            <p:custDataLst>
              <p:tags r:id="rId2"/>
            </p:custDataLst>
          </p:nvPr>
        </p:nvSpPr>
        <p:spPr>
          <a:xfrm>
            <a:off x="266646" y="124660"/>
            <a:ext cx="11452227" cy="431948"/>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用户信息采集业务</a:t>
            </a:r>
            <a:r>
              <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电表的自动化采集</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87" name="Rounded Rectangle 41"/>
          <p:cNvSpPr/>
          <p:nvPr/>
        </p:nvSpPr>
        <p:spPr bwMode="auto">
          <a:xfrm>
            <a:off x="1012266" y="1154917"/>
            <a:ext cx="6551212" cy="1372414"/>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grpSp>
        <p:nvGrpSpPr>
          <p:cNvPr id="2" name="组合 104"/>
          <p:cNvGrpSpPr>
            <a:grpSpLocks/>
          </p:cNvGrpSpPr>
          <p:nvPr/>
        </p:nvGrpSpPr>
        <p:grpSpPr bwMode="auto">
          <a:xfrm>
            <a:off x="7795804" y="3949461"/>
            <a:ext cx="3935444" cy="2460569"/>
            <a:chOff x="5155829" y="1448808"/>
            <a:chExt cx="2297507" cy="1477157"/>
          </a:xfrm>
        </p:grpSpPr>
        <p:sp>
          <p:nvSpPr>
            <p:cNvPr id="598" name="TextBox 101"/>
            <p:cNvSpPr txBox="1">
              <a:spLocks noChangeArrowheads="1"/>
            </p:cNvSpPr>
            <p:nvPr/>
          </p:nvSpPr>
          <p:spPr bwMode="auto">
            <a:xfrm>
              <a:off x="5230168" y="1448808"/>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599" name="Text Box 11"/>
            <p:cNvSpPr txBox="1">
              <a:spLocks noChangeArrowheads="1"/>
            </p:cNvSpPr>
            <p:nvPr/>
          </p:nvSpPr>
          <p:spPr bwMode="auto">
            <a:xfrm>
              <a:off x="5155829" y="1688021"/>
              <a:ext cx="2297507" cy="1237944"/>
            </a:xfrm>
            <a:prstGeom prst="rect">
              <a:avLst/>
            </a:prstGeom>
            <a:noFill/>
            <a:ln w="9525">
              <a:noFill/>
              <a:miter lim="800000"/>
              <a:headEnd/>
              <a:tailEnd/>
            </a:ln>
          </p:spPr>
          <p:txBody>
            <a:bodyPr>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无线覆盖，灵活适配各类表具的安装位置</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扩容灵活，免除新电表布线工作</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每天抄表成功率保持</a:t>
              </a:r>
              <a:r>
                <a:rPr lang="en-US" altLang="zh-CN" sz="1600" dirty="0">
                  <a:latin typeface="微软雅黑" panose="020B0503020204020204" pitchFamily="34" charset="-122"/>
                  <a:ea typeface="微软雅黑" panose="020B0503020204020204" pitchFamily="34" charset="-122"/>
                  <a:cs typeface="Arial" pitchFamily="34" charset="0"/>
                </a:rPr>
                <a:t>100% </a:t>
              </a: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接口标准，公专合一模组支持与业界表厂设备对接</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a:latin typeface="微软雅黑" panose="020B0503020204020204" pitchFamily="34" charset="-122"/>
                  <a:ea typeface="微软雅黑" panose="020B0503020204020204" pitchFamily="34" charset="-122"/>
                  <a:cs typeface="Arial" pitchFamily="34" charset="0"/>
                </a:rPr>
                <a:t>专</a:t>
              </a:r>
              <a:r>
                <a:rPr lang="zh-CN" altLang="en-US" sz="1600" dirty="0">
                  <a:latin typeface="微软雅黑" panose="020B0503020204020204" pitchFamily="34" charset="-122"/>
                  <a:ea typeface="微软雅黑" panose="020B0503020204020204" pitchFamily="34" charset="-122"/>
                  <a:cs typeface="Arial" pitchFamily="34" charset="0"/>
                </a:rPr>
                <a:t>网为主、公网为辅，保证电表随时随地接入网络</a:t>
              </a:r>
              <a:endParaRPr lang="en-US" altLang="zh-CN" sz="1600" b="1" dirty="0">
                <a:latin typeface="微软雅黑" panose="020B0503020204020204" pitchFamily="34" charset="-122"/>
                <a:ea typeface="微软雅黑" panose="020B0503020204020204" pitchFamily="34" charset="-122"/>
                <a:cs typeface="Arial" pitchFamily="34" charset="0"/>
              </a:endParaRPr>
            </a:p>
          </p:txBody>
        </p:sp>
      </p:grpSp>
      <p:grpSp>
        <p:nvGrpSpPr>
          <p:cNvPr id="3" name="组合 104"/>
          <p:cNvGrpSpPr>
            <a:grpSpLocks/>
          </p:cNvGrpSpPr>
          <p:nvPr/>
        </p:nvGrpSpPr>
        <p:grpSpPr bwMode="auto">
          <a:xfrm>
            <a:off x="7796585" y="2346275"/>
            <a:ext cx="3807322" cy="1481874"/>
            <a:chOff x="5155828" y="1167656"/>
            <a:chExt cx="2410219" cy="889612"/>
          </a:xfrm>
        </p:grpSpPr>
        <p:sp>
          <p:nvSpPr>
            <p:cNvPr id="605" name="TextBox 101"/>
            <p:cNvSpPr txBox="1">
              <a:spLocks noChangeArrowheads="1"/>
            </p:cNvSpPr>
            <p:nvPr/>
          </p:nvSpPr>
          <p:spPr bwMode="auto">
            <a:xfrm>
              <a:off x="5217015" y="116765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606" name="Text Box 11"/>
            <p:cNvSpPr txBox="1">
              <a:spLocks noChangeArrowheads="1"/>
            </p:cNvSpPr>
            <p:nvPr/>
          </p:nvSpPr>
          <p:spPr bwMode="auto">
            <a:xfrm>
              <a:off x="5155828" y="1410583"/>
              <a:ext cx="2410219" cy="646685"/>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电表与模组提前进行对接适配，确保无线专网接入能力；</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模组支持电表远程升级，保证现有电表的平滑替换。</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
        <p:nvSpPr>
          <p:cNvPr id="297" name="TextBox 28"/>
          <p:cNvSpPr txBox="1">
            <a:spLocks noChangeArrowheads="1"/>
          </p:cNvSpPr>
          <p:nvPr>
            <p:custDataLst>
              <p:tags r:id="rId3"/>
            </p:custDataLst>
          </p:nvPr>
        </p:nvSpPr>
        <p:spPr bwMode="auto">
          <a:xfrm>
            <a:off x="3492825" y="3103974"/>
            <a:ext cx="1584733" cy="313187"/>
          </a:xfrm>
          <a:prstGeom prst="rect">
            <a:avLst/>
          </a:prstGeom>
          <a:noFill/>
          <a:ln w="9525">
            <a:noFill/>
            <a:miter lim="800000"/>
            <a:headEnd/>
            <a:tailEnd/>
          </a:ln>
        </p:spPr>
        <p:txBody>
          <a:bodyPr lIns="81609" tIns="40805" rIns="81609" bIns="40805">
            <a:sp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cs typeface="Arial" pitchFamily="34" charset="0"/>
              </a:rPr>
              <a:t>LTE-G</a:t>
            </a:r>
            <a:endParaRPr lang="zh-CN" altLang="en-US" sz="15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45" name="Rectangle 20"/>
          <p:cNvSpPr>
            <a:spLocks noChangeArrowheads="1"/>
          </p:cNvSpPr>
          <p:nvPr/>
        </p:nvSpPr>
        <p:spPr bwMode="auto">
          <a:xfrm>
            <a:off x="266646" y="3903355"/>
            <a:ext cx="4736595" cy="2361087"/>
          </a:xfrm>
          <a:prstGeom prst="roundRect">
            <a:avLst>
              <a:gd name="adj" fmla="val 6517"/>
            </a:avLst>
          </a:prstGeom>
          <a:noFill/>
          <a:ln w="38100" cap="flat" cmpd="sng" algn="ctr">
            <a:solidFill>
              <a:srgbClr val="B2B2B2"/>
            </a:solidFill>
            <a:prstDash val="solid"/>
            <a:headEnd type="none" w="med" len="med"/>
            <a:tailEnd type="none" w="med" len="med"/>
          </a:ln>
          <a:effectLst>
            <a:outerShdw blurRad="40000" dist="20000" dir="5400000" rotWithShape="0">
              <a:srgbClr val="000000">
                <a:alpha val="38000"/>
              </a:srgbClr>
            </a:outerShdw>
          </a:effectLst>
          <a:extLst/>
        </p:spPr>
        <p:txBody>
          <a:bodyPr lIns="91407" tIns="45703" rIns="91407" bIns="45703"/>
          <a:lstStyle/>
          <a:p>
            <a:pPr marL="269785" indent="-269785" defTabSz="1219200" latinLnBrk="1">
              <a:buClr>
                <a:srgbClr val="5F5F5F"/>
              </a:buClr>
              <a:buSzPct val="80000"/>
              <a:buFont typeface="Wingdings" pitchFamily="2" charset="2"/>
              <a:buChar char="n"/>
              <a:defRPr/>
            </a:pPr>
            <a:endParaRPr lang="zh-CN" altLang="en-US" sz="1600" kern="0" dirty="0">
              <a:solidFill>
                <a:srgbClr val="FFFFFF"/>
              </a:solidFill>
              <a:latin typeface="微软雅黑" panose="020B0503020204020204" pitchFamily="34" charset="-122"/>
              <a:ea typeface="微软雅黑" panose="020B0503020204020204" pitchFamily="34" charset="-122"/>
              <a:cs typeface="Arial" pitchFamily="34" charset="0"/>
            </a:endParaRPr>
          </a:p>
        </p:txBody>
      </p:sp>
      <p:sp>
        <p:nvSpPr>
          <p:cNvPr id="347" name="Line 63"/>
          <p:cNvSpPr>
            <a:spLocks noChangeShapeType="1"/>
          </p:cNvSpPr>
          <p:nvPr/>
        </p:nvSpPr>
        <p:spPr bwMode="auto">
          <a:xfrm flipV="1">
            <a:off x="2283209" y="4243680"/>
            <a:ext cx="0" cy="21600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cxnSp>
        <p:nvCxnSpPr>
          <p:cNvPr id="348" name="直接连接符 347"/>
          <p:cNvCxnSpPr/>
          <p:nvPr/>
        </p:nvCxnSpPr>
        <p:spPr>
          <a:xfrm>
            <a:off x="2278154" y="4174530"/>
            <a:ext cx="384054"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349" name="Object 2"/>
          <p:cNvGraphicFramePr>
            <a:graphicFrameLocks noChangeAspect="1"/>
          </p:cNvGraphicFramePr>
          <p:nvPr>
            <p:extLst>
              <p:ext uri="{D42A27DB-BD31-4B8C-83A1-F6EECF244321}">
                <p14:modId xmlns:p14="http://schemas.microsoft.com/office/powerpoint/2010/main" val="2406040323"/>
              </p:ext>
            </p:extLst>
          </p:nvPr>
        </p:nvGraphicFramePr>
        <p:xfrm>
          <a:off x="1990113" y="4489379"/>
          <a:ext cx="644387" cy="1002440"/>
        </p:xfrm>
        <a:graphic>
          <a:graphicData uri="http://schemas.openxmlformats.org/presentationml/2006/ole">
            <mc:AlternateContent xmlns:mc="http://schemas.openxmlformats.org/markup-compatibility/2006">
              <mc:Choice xmlns:v="urn:schemas-microsoft-com:vml" Requires="v">
                <p:oleObj spid="_x0000_s1113" name="CorelDRAW" r:id="rId6" imgW="1548000" imgH="2751480" progId="">
                  <p:embed/>
                </p:oleObj>
              </mc:Choice>
              <mc:Fallback>
                <p:oleObj name="CorelDRAW" r:id="rId6" imgW="1548000" imgH="2751480" progId="">
                  <p:embed/>
                  <p:pic>
                    <p:nvPicPr>
                      <p:cNvPr id="349" name="Object 2"/>
                      <p:cNvPicPr>
                        <a:picLocks noChangeAspect="1" noChangeArrowheads="1"/>
                      </p:cNvPicPr>
                      <p:nvPr/>
                    </p:nvPicPr>
                    <p:blipFill>
                      <a:blip r:embed="rId7">
                        <a:lum bright="12000"/>
                        <a:extLst>
                          <a:ext uri="{28A0092B-C50C-407E-A947-70E740481C1C}">
                            <a14:useLocalDpi xmlns:a14="http://schemas.microsoft.com/office/drawing/2010/main" val="0"/>
                          </a:ext>
                        </a:extLst>
                      </a:blip>
                      <a:srcRect/>
                      <a:stretch>
                        <a:fillRect/>
                      </a:stretch>
                    </p:blipFill>
                    <p:spPr bwMode="auto">
                      <a:xfrm>
                        <a:off x="1990113" y="4489379"/>
                        <a:ext cx="644387" cy="100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0" name="Line 63"/>
          <p:cNvSpPr>
            <a:spLocks noChangeShapeType="1"/>
          </p:cNvSpPr>
          <p:nvPr/>
        </p:nvSpPr>
        <p:spPr bwMode="auto">
          <a:xfrm flipV="1">
            <a:off x="2818656" y="4435702"/>
            <a:ext cx="0" cy="86400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grpSp>
        <p:nvGrpSpPr>
          <p:cNvPr id="6" name="组合 579"/>
          <p:cNvGrpSpPr>
            <a:grpSpLocks/>
          </p:cNvGrpSpPr>
          <p:nvPr/>
        </p:nvGrpSpPr>
        <p:grpSpPr bwMode="auto">
          <a:xfrm>
            <a:off x="2635088" y="4723738"/>
            <a:ext cx="189909" cy="576060"/>
            <a:chOff x="7937500" y="3714682"/>
            <a:chExt cx="144463" cy="490796"/>
          </a:xfrm>
        </p:grpSpPr>
        <p:sp>
          <p:nvSpPr>
            <p:cNvPr id="360" name="Line 62"/>
            <p:cNvSpPr>
              <a:spLocks noChangeShapeType="1"/>
            </p:cNvSpPr>
            <p:nvPr/>
          </p:nvSpPr>
          <p:spPr bwMode="auto">
            <a:xfrm>
              <a:off x="7937500" y="4205478"/>
              <a:ext cx="144463" cy="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sp>
          <p:nvSpPr>
            <p:cNvPr id="361" name="Line 64"/>
            <p:cNvSpPr>
              <a:spLocks noChangeShapeType="1"/>
            </p:cNvSpPr>
            <p:nvPr/>
          </p:nvSpPr>
          <p:spPr bwMode="auto">
            <a:xfrm>
              <a:off x="7937500" y="3959225"/>
              <a:ext cx="144463" cy="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sp>
          <p:nvSpPr>
            <p:cNvPr id="362" name="Line 65"/>
            <p:cNvSpPr>
              <a:spLocks noChangeShapeType="1"/>
            </p:cNvSpPr>
            <p:nvPr/>
          </p:nvSpPr>
          <p:spPr bwMode="auto">
            <a:xfrm>
              <a:off x="7937500" y="3714682"/>
              <a:ext cx="144463" cy="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grpSp>
      <p:sp>
        <p:nvSpPr>
          <p:cNvPr id="352" name="Line 66"/>
          <p:cNvSpPr>
            <a:spLocks noChangeShapeType="1"/>
          </p:cNvSpPr>
          <p:nvPr/>
        </p:nvSpPr>
        <p:spPr bwMode="auto">
          <a:xfrm flipH="1">
            <a:off x="2285241" y="4452635"/>
            <a:ext cx="527065" cy="0"/>
          </a:xfrm>
          <a:prstGeom prst="line">
            <a:avLst/>
          </a:prstGeom>
          <a:noFill/>
          <a:ln w="19050">
            <a:solidFill>
              <a:srgbClr val="000080"/>
            </a:solidFill>
            <a:round/>
            <a:headEnd/>
            <a:tailEnd/>
          </a:ln>
        </p:spPr>
        <p:txBody>
          <a:bodyPr lIns="79182" tIns="39591" rIns="79182" bIns="39591">
            <a:spAutoFit/>
          </a:bodyPr>
          <a:lstStyle/>
          <a:p>
            <a:pPr defTabSz="1219200"/>
            <a:endParaRPr lang="zh-CN" altLang="en-US" sz="3499" b="1" dirty="0">
              <a:solidFill>
                <a:srgbClr val="990000"/>
              </a:solidFill>
              <a:latin typeface="微软雅黑" panose="020B0503020204020204" pitchFamily="34" charset="-122"/>
              <a:ea typeface="微软雅黑" panose="020B0503020204020204" pitchFamily="34" charset="-122"/>
            </a:endParaRPr>
          </a:p>
        </p:txBody>
      </p:sp>
      <p:sp>
        <p:nvSpPr>
          <p:cNvPr id="353" name="TextBox 586"/>
          <p:cNvSpPr txBox="1">
            <a:spLocks noChangeArrowheads="1"/>
          </p:cNvSpPr>
          <p:nvPr/>
        </p:nvSpPr>
        <p:spPr bwMode="auto">
          <a:xfrm>
            <a:off x="1646127" y="5922924"/>
            <a:ext cx="1536215" cy="292388"/>
          </a:xfrm>
          <a:prstGeom prst="rect">
            <a:avLst/>
          </a:prstGeom>
          <a:noFill/>
          <a:ln w="9525">
            <a:noFill/>
            <a:miter lim="800000"/>
            <a:headEnd/>
            <a:tailEnd/>
          </a:ln>
        </p:spPr>
        <p:txBody>
          <a:bodyPr wrap="square">
            <a:spAutoFit/>
          </a:bodyPr>
          <a:lstStyle/>
          <a:p>
            <a:pPr algn="ctr" defTabSz="1219200"/>
            <a:r>
              <a:rPr lang="zh-CN" altLang="en-US" sz="1300" b="1" dirty="0">
                <a:solidFill>
                  <a:srgbClr val="1F497D"/>
                </a:solidFill>
                <a:latin typeface="微软雅黑" panose="020B0503020204020204" pitchFamily="34" charset="-122"/>
                <a:ea typeface="微软雅黑" panose="020B0503020204020204" pitchFamily="34" charset="-122"/>
              </a:rPr>
              <a:t>家用电表</a:t>
            </a:r>
            <a:endParaRPr lang="en-US" altLang="zh-CN" sz="1300" b="1" dirty="0">
              <a:solidFill>
                <a:srgbClr val="1F497D"/>
              </a:solidFill>
              <a:latin typeface="微软雅黑" panose="020B0503020204020204" pitchFamily="34" charset="-122"/>
              <a:ea typeface="微软雅黑" panose="020B0503020204020204" pitchFamily="34" charset="-122"/>
            </a:endParaRPr>
          </a:p>
        </p:txBody>
      </p:sp>
      <p:sp>
        <p:nvSpPr>
          <p:cNvPr id="354" name="Text Box 123"/>
          <p:cNvSpPr txBox="1">
            <a:spLocks noChangeArrowheads="1"/>
          </p:cNvSpPr>
          <p:nvPr/>
        </p:nvSpPr>
        <p:spPr bwMode="auto">
          <a:xfrm>
            <a:off x="2662207" y="4723734"/>
            <a:ext cx="766424" cy="169238"/>
          </a:xfrm>
          <a:prstGeom prst="rect">
            <a:avLst/>
          </a:prstGeom>
          <a:noFill/>
          <a:ln w="19050" algn="ctr">
            <a:noFill/>
            <a:miter lim="800000"/>
            <a:headEnd/>
            <a:tailEnd/>
          </a:ln>
          <a:effec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marL="334411" indent="-334411" algn="ctr" defTabSz="1045563">
              <a:spcBef>
                <a:spcPts val="0"/>
              </a:spcBef>
              <a:buClr>
                <a:srgbClr val="0000CC"/>
              </a:buClr>
              <a:buSzPct val="75000"/>
            </a:pPr>
            <a:r>
              <a:rPr kumimoji="1" lang="en-US" altLang="zh-CN" sz="1100"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itchFamily="18" charset="0"/>
              </a:rPr>
              <a:t>RS485</a:t>
            </a:r>
          </a:p>
        </p:txBody>
      </p:sp>
      <p:pic>
        <p:nvPicPr>
          <p:cNvPr id="357" name="图片 356" descr="C:\Users\y00211020\Desktop\DCU3过程文件\DCU方案222.jpg"/>
          <p:cNvPicPr>
            <a:picLocks noChangeAspect="1"/>
          </p:cNvPicPr>
          <p:nvPr/>
        </p:nvPicPr>
        <p:blipFill>
          <a:blip r:embed="rId8" cstate="print">
            <a:lum contrast="40000"/>
          </a:blip>
          <a:srcRect/>
          <a:stretch>
            <a:fillRect/>
          </a:stretch>
        </p:blipFill>
        <p:spPr bwMode="auto">
          <a:xfrm>
            <a:off x="2154658" y="4051659"/>
            <a:ext cx="219509" cy="307528"/>
          </a:xfrm>
          <a:prstGeom prst="rect">
            <a:avLst/>
          </a:prstGeom>
          <a:noFill/>
          <a:ln w="9525">
            <a:noFill/>
            <a:miter lim="800000"/>
            <a:headEnd/>
            <a:tailEnd/>
          </a:ln>
        </p:spPr>
      </p:pic>
      <p:pic>
        <p:nvPicPr>
          <p:cNvPr id="826" name="图片 825" descr="KAIFA MA101.PNG"/>
          <p:cNvPicPr>
            <a:picLocks noChangeAspect="1"/>
          </p:cNvPicPr>
          <p:nvPr/>
        </p:nvPicPr>
        <p:blipFill>
          <a:blip r:embed="rId9" cstate="print">
            <a:clrChange>
              <a:clrFrom>
                <a:srgbClr val="FFFFFF"/>
              </a:clrFrom>
              <a:clrTo>
                <a:srgbClr val="FFFFFF">
                  <a:alpha val="0"/>
                </a:srgbClr>
              </a:clrTo>
            </a:clrChange>
          </a:blip>
          <a:stretch>
            <a:fillRect/>
          </a:stretch>
        </p:blipFill>
        <p:spPr>
          <a:xfrm>
            <a:off x="2443062" y="4599119"/>
            <a:ext cx="192026" cy="249229"/>
          </a:xfrm>
          <a:prstGeom prst="rect">
            <a:avLst/>
          </a:prstGeom>
          <a:noFill/>
          <a:ln w="9525">
            <a:noFill/>
            <a:miter lim="800000"/>
            <a:headEnd/>
            <a:tailEnd/>
          </a:ln>
        </p:spPr>
      </p:pic>
      <p:pic>
        <p:nvPicPr>
          <p:cNvPr id="827" name="图片 826" descr="KAIFA MA101.PNG"/>
          <p:cNvPicPr>
            <a:picLocks noChangeAspect="1"/>
          </p:cNvPicPr>
          <p:nvPr/>
        </p:nvPicPr>
        <p:blipFill>
          <a:blip r:embed="rId9" cstate="print">
            <a:clrChange>
              <a:clrFrom>
                <a:srgbClr val="FFFFFF"/>
              </a:clrFrom>
              <a:clrTo>
                <a:srgbClr val="FFFFFF">
                  <a:alpha val="0"/>
                </a:srgbClr>
              </a:clrTo>
            </a:clrChange>
          </a:blip>
          <a:stretch>
            <a:fillRect/>
          </a:stretch>
        </p:blipFill>
        <p:spPr>
          <a:xfrm>
            <a:off x="2437605" y="4875307"/>
            <a:ext cx="192026" cy="249229"/>
          </a:xfrm>
          <a:prstGeom prst="rect">
            <a:avLst/>
          </a:prstGeom>
          <a:noFill/>
          <a:ln w="9525">
            <a:noFill/>
            <a:miter lim="800000"/>
            <a:headEnd/>
            <a:tailEnd/>
          </a:ln>
        </p:spPr>
      </p:pic>
      <p:pic>
        <p:nvPicPr>
          <p:cNvPr id="828" name="图片 827" descr="KAIFA MA101.PNG"/>
          <p:cNvPicPr>
            <a:picLocks noChangeAspect="1"/>
          </p:cNvPicPr>
          <p:nvPr/>
        </p:nvPicPr>
        <p:blipFill>
          <a:blip r:embed="rId9" cstate="print">
            <a:clrChange>
              <a:clrFrom>
                <a:srgbClr val="FFFFFF"/>
              </a:clrFrom>
              <a:clrTo>
                <a:srgbClr val="FFFFFF">
                  <a:alpha val="0"/>
                </a:srgbClr>
              </a:clrTo>
            </a:clrChange>
          </a:blip>
          <a:stretch>
            <a:fillRect/>
          </a:stretch>
        </p:blipFill>
        <p:spPr>
          <a:xfrm>
            <a:off x="2433237" y="5168096"/>
            <a:ext cx="192026" cy="249229"/>
          </a:xfrm>
          <a:prstGeom prst="rect">
            <a:avLst/>
          </a:prstGeom>
          <a:noFill/>
          <a:ln w="9525">
            <a:noFill/>
            <a:miter lim="800000"/>
            <a:headEnd/>
            <a:tailEnd/>
          </a:ln>
        </p:spPr>
      </p:pic>
      <p:cxnSp>
        <p:nvCxnSpPr>
          <p:cNvPr id="415" name="直接连接符 414"/>
          <p:cNvCxnSpPr/>
          <p:nvPr/>
        </p:nvCxnSpPr>
        <p:spPr bwMode="auto">
          <a:xfrm>
            <a:off x="7129338" y="5303956"/>
            <a:ext cx="0" cy="233011"/>
          </a:xfrm>
          <a:prstGeom prst="line">
            <a:avLst/>
          </a:prstGeom>
          <a:noFill/>
          <a:ln w="28575">
            <a:solidFill>
              <a:srgbClr val="000000"/>
            </a:solidFill>
          </a:ln>
          <a:effectLst/>
          <a:extLst/>
        </p:spPr>
      </p:cxnSp>
      <p:pic>
        <p:nvPicPr>
          <p:cNvPr id="416" name="图片 415" descr="public transformer.jpg"/>
          <p:cNvPicPr>
            <a:picLocks noChangeAspect="1"/>
          </p:cNvPicPr>
          <p:nvPr/>
        </p:nvPicPr>
        <p:blipFill>
          <a:blip r:embed="rId10" cstate="email"/>
          <a:stretch>
            <a:fillRect/>
          </a:stretch>
        </p:blipFill>
        <p:spPr>
          <a:xfrm>
            <a:off x="6025219" y="4515549"/>
            <a:ext cx="533875" cy="385274"/>
          </a:xfrm>
          <a:prstGeom prst="rect">
            <a:avLst/>
          </a:prstGeom>
        </p:spPr>
      </p:pic>
      <p:cxnSp>
        <p:nvCxnSpPr>
          <p:cNvPr id="417" name="直接连接符 416"/>
          <p:cNvCxnSpPr/>
          <p:nvPr/>
        </p:nvCxnSpPr>
        <p:spPr bwMode="auto">
          <a:xfrm>
            <a:off x="5514201" y="4904105"/>
            <a:ext cx="0" cy="611652"/>
          </a:xfrm>
          <a:prstGeom prst="line">
            <a:avLst/>
          </a:prstGeom>
          <a:noFill/>
          <a:ln w="28575">
            <a:solidFill>
              <a:srgbClr val="FF0000"/>
            </a:solidFill>
          </a:ln>
          <a:effectLst/>
          <a:extLst/>
        </p:spPr>
      </p:cxnSp>
      <p:cxnSp>
        <p:nvCxnSpPr>
          <p:cNvPr id="418" name="直接连接符 417"/>
          <p:cNvCxnSpPr/>
          <p:nvPr/>
        </p:nvCxnSpPr>
        <p:spPr bwMode="auto">
          <a:xfrm>
            <a:off x="5457538" y="4896399"/>
            <a:ext cx="0" cy="611652"/>
          </a:xfrm>
          <a:prstGeom prst="line">
            <a:avLst/>
          </a:prstGeom>
          <a:noFill/>
          <a:ln w="28575">
            <a:solidFill>
              <a:srgbClr val="000000"/>
            </a:solidFill>
          </a:ln>
          <a:effectLst/>
          <a:extLst/>
        </p:spPr>
      </p:cxnSp>
      <p:cxnSp>
        <p:nvCxnSpPr>
          <p:cNvPr id="419" name="直接连接符 418"/>
          <p:cNvCxnSpPr/>
          <p:nvPr/>
        </p:nvCxnSpPr>
        <p:spPr bwMode="auto">
          <a:xfrm flipH="1">
            <a:off x="5517236" y="5245913"/>
            <a:ext cx="1890457" cy="0"/>
          </a:xfrm>
          <a:prstGeom prst="line">
            <a:avLst/>
          </a:prstGeom>
          <a:noFill/>
          <a:ln w="28575">
            <a:solidFill>
              <a:srgbClr val="FF0000"/>
            </a:solidFill>
          </a:ln>
          <a:effectLst/>
          <a:extLst/>
        </p:spPr>
      </p:cxnSp>
      <p:cxnSp>
        <p:nvCxnSpPr>
          <p:cNvPr id="420" name="直接连接符 419"/>
          <p:cNvCxnSpPr/>
          <p:nvPr/>
        </p:nvCxnSpPr>
        <p:spPr bwMode="auto">
          <a:xfrm flipH="1">
            <a:off x="5448438" y="5304166"/>
            <a:ext cx="1960474" cy="0"/>
          </a:xfrm>
          <a:prstGeom prst="line">
            <a:avLst/>
          </a:prstGeom>
          <a:noFill/>
          <a:ln w="28575">
            <a:solidFill>
              <a:srgbClr val="000000"/>
            </a:solidFill>
          </a:ln>
          <a:effectLst/>
          <a:extLst/>
        </p:spPr>
      </p:cxnSp>
      <p:cxnSp>
        <p:nvCxnSpPr>
          <p:cNvPr id="421" name="直接连接符 420"/>
          <p:cNvCxnSpPr/>
          <p:nvPr/>
        </p:nvCxnSpPr>
        <p:spPr bwMode="auto">
          <a:xfrm>
            <a:off x="6251669" y="4861112"/>
            <a:ext cx="0" cy="378641"/>
          </a:xfrm>
          <a:prstGeom prst="line">
            <a:avLst/>
          </a:prstGeom>
          <a:noFill/>
          <a:ln w="28575">
            <a:solidFill>
              <a:srgbClr val="FF0000"/>
            </a:solidFill>
          </a:ln>
          <a:effectLst/>
          <a:extLst/>
        </p:spPr>
      </p:cxnSp>
      <p:cxnSp>
        <p:nvCxnSpPr>
          <p:cNvPr id="422" name="直接连接符 421"/>
          <p:cNvCxnSpPr/>
          <p:nvPr/>
        </p:nvCxnSpPr>
        <p:spPr bwMode="auto">
          <a:xfrm>
            <a:off x="6321487" y="4861112"/>
            <a:ext cx="0" cy="436894"/>
          </a:xfrm>
          <a:prstGeom prst="line">
            <a:avLst/>
          </a:prstGeom>
          <a:noFill/>
          <a:ln w="28575">
            <a:solidFill>
              <a:srgbClr val="000000"/>
            </a:solidFill>
          </a:ln>
          <a:effectLst/>
          <a:extLst/>
        </p:spPr>
      </p:cxnSp>
      <p:cxnSp>
        <p:nvCxnSpPr>
          <p:cNvPr id="423" name="直接连接符 422"/>
          <p:cNvCxnSpPr/>
          <p:nvPr/>
        </p:nvCxnSpPr>
        <p:spPr bwMode="auto">
          <a:xfrm flipV="1">
            <a:off x="7060726" y="5247168"/>
            <a:ext cx="0" cy="262136"/>
          </a:xfrm>
          <a:prstGeom prst="line">
            <a:avLst/>
          </a:prstGeom>
          <a:noFill/>
          <a:ln w="28575">
            <a:solidFill>
              <a:srgbClr val="FF0000"/>
            </a:solidFill>
          </a:ln>
          <a:effectLst/>
          <a:extLst/>
        </p:spPr>
      </p:cxnSp>
      <p:grpSp>
        <p:nvGrpSpPr>
          <p:cNvPr id="7" name="组合 35"/>
          <p:cNvGrpSpPr/>
          <p:nvPr/>
        </p:nvGrpSpPr>
        <p:grpSpPr>
          <a:xfrm>
            <a:off x="6011455" y="5247167"/>
            <a:ext cx="68797" cy="291263"/>
            <a:chOff x="3091362" y="4463608"/>
            <a:chExt cx="144016" cy="720080"/>
          </a:xfrm>
        </p:grpSpPr>
        <p:cxnSp>
          <p:nvCxnSpPr>
            <p:cNvPr id="461" name="直接连接符 460"/>
            <p:cNvCxnSpPr/>
            <p:nvPr/>
          </p:nvCxnSpPr>
          <p:spPr bwMode="auto">
            <a:xfrm>
              <a:off x="3235378" y="4604008"/>
              <a:ext cx="0" cy="576064"/>
            </a:xfrm>
            <a:prstGeom prst="line">
              <a:avLst/>
            </a:prstGeom>
            <a:noFill/>
            <a:ln w="28575">
              <a:solidFill>
                <a:srgbClr val="000000"/>
              </a:solidFill>
            </a:ln>
            <a:effectLst/>
            <a:extLst/>
          </p:spPr>
        </p:cxnSp>
        <p:cxnSp>
          <p:nvCxnSpPr>
            <p:cNvPr id="462" name="直接连接符 461"/>
            <p:cNvCxnSpPr/>
            <p:nvPr/>
          </p:nvCxnSpPr>
          <p:spPr bwMode="auto">
            <a:xfrm>
              <a:off x="3091362" y="4463608"/>
              <a:ext cx="0" cy="720080"/>
            </a:xfrm>
            <a:prstGeom prst="line">
              <a:avLst/>
            </a:prstGeom>
            <a:noFill/>
            <a:ln w="28575">
              <a:solidFill>
                <a:srgbClr val="FF0000"/>
              </a:solidFill>
            </a:ln>
            <a:effectLst/>
            <a:extLst/>
          </p:spPr>
        </p:cxnSp>
      </p:grpSp>
      <p:pic>
        <p:nvPicPr>
          <p:cNvPr id="426" name="图片 425" descr="MA302.PNG"/>
          <p:cNvPicPr>
            <a:picLocks/>
          </p:cNvPicPr>
          <p:nvPr/>
        </p:nvPicPr>
        <p:blipFill>
          <a:blip r:embed="rId11" cstate="print"/>
          <a:stretch>
            <a:fillRect/>
          </a:stretch>
        </p:blipFill>
        <p:spPr>
          <a:xfrm>
            <a:off x="6919695" y="5455255"/>
            <a:ext cx="321155" cy="386334"/>
          </a:xfrm>
          <a:prstGeom prst="rect">
            <a:avLst/>
          </a:prstGeom>
        </p:spPr>
      </p:pic>
      <p:cxnSp>
        <p:nvCxnSpPr>
          <p:cNvPr id="428" name="直接连接符 427"/>
          <p:cNvCxnSpPr>
            <a:cxnSpLocks/>
          </p:cNvCxnSpPr>
          <p:nvPr/>
        </p:nvCxnSpPr>
        <p:spPr bwMode="auto">
          <a:xfrm flipV="1">
            <a:off x="5493835" y="4117147"/>
            <a:ext cx="0" cy="404208"/>
          </a:xfrm>
          <a:prstGeom prst="line">
            <a:avLst/>
          </a:prstGeom>
          <a:noFill/>
          <a:ln w="19050">
            <a:solidFill>
              <a:srgbClr val="8DB4E3"/>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31" name="图片 430" descr="C:\Users\y00211020\Desktop\DCU3过程文件\DCU方案222.jpg"/>
          <p:cNvPicPr>
            <a:picLocks noChangeAspect="1"/>
          </p:cNvPicPr>
          <p:nvPr/>
        </p:nvPicPr>
        <p:blipFill>
          <a:blip r:embed="rId8" cstate="print">
            <a:lum contrast="40000"/>
          </a:blip>
          <a:srcRect/>
          <a:stretch>
            <a:fillRect/>
          </a:stretch>
        </p:blipFill>
        <p:spPr bwMode="auto">
          <a:xfrm>
            <a:off x="5353125" y="4612790"/>
            <a:ext cx="300635" cy="367528"/>
          </a:xfrm>
          <a:prstGeom prst="rect">
            <a:avLst/>
          </a:prstGeom>
          <a:noFill/>
          <a:ln w="9525">
            <a:noFill/>
            <a:miter lim="800000"/>
            <a:headEnd/>
            <a:tailEnd/>
          </a:ln>
        </p:spPr>
      </p:pic>
      <p:grpSp>
        <p:nvGrpSpPr>
          <p:cNvPr id="8" name="组合 35"/>
          <p:cNvGrpSpPr/>
          <p:nvPr/>
        </p:nvGrpSpPr>
        <p:grpSpPr>
          <a:xfrm>
            <a:off x="6537747" y="5247167"/>
            <a:ext cx="68797" cy="291263"/>
            <a:chOff x="3091362" y="4463608"/>
            <a:chExt cx="144016" cy="720080"/>
          </a:xfrm>
        </p:grpSpPr>
        <p:cxnSp>
          <p:nvCxnSpPr>
            <p:cNvPr id="451" name="直接连接符 450"/>
            <p:cNvCxnSpPr/>
            <p:nvPr/>
          </p:nvCxnSpPr>
          <p:spPr bwMode="auto">
            <a:xfrm>
              <a:off x="3235378" y="4604008"/>
              <a:ext cx="0" cy="576064"/>
            </a:xfrm>
            <a:prstGeom prst="line">
              <a:avLst/>
            </a:prstGeom>
            <a:noFill/>
            <a:ln w="28575">
              <a:solidFill>
                <a:srgbClr val="000000"/>
              </a:solidFill>
            </a:ln>
            <a:effectLst/>
            <a:extLst/>
          </p:spPr>
        </p:cxnSp>
        <p:cxnSp>
          <p:nvCxnSpPr>
            <p:cNvPr id="453" name="直接连接符 452"/>
            <p:cNvCxnSpPr/>
            <p:nvPr/>
          </p:nvCxnSpPr>
          <p:spPr bwMode="auto">
            <a:xfrm>
              <a:off x="3091362" y="4463608"/>
              <a:ext cx="0" cy="720080"/>
            </a:xfrm>
            <a:prstGeom prst="line">
              <a:avLst/>
            </a:prstGeom>
            <a:noFill/>
            <a:ln w="28575">
              <a:solidFill>
                <a:srgbClr val="FF0000"/>
              </a:solidFill>
            </a:ln>
            <a:effectLst/>
            <a:extLst/>
          </p:spPr>
        </p:cxnSp>
      </p:grpSp>
      <p:sp>
        <p:nvSpPr>
          <p:cNvPr id="443" name="Text Box 61"/>
          <p:cNvSpPr txBox="1">
            <a:spLocks noChangeArrowheads="1"/>
          </p:cNvSpPr>
          <p:nvPr/>
        </p:nvSpPr>
        <p:spPr bwMode="auto">
          <a:xfrm>
            <a:off x="5365225" y="5950723"/>
            <a:ext cx="1930456" cy="264589"/>
          </a:xfrm>
          <a:prstGeom prst="rect">
            <a:avLst/>
          </a:prstGeom>
          <a:noFill/>
          <a:ln w="12700" algn="ctr">
            <a:noFill/>
            <a:miter lim="800000"/>
            <a:headEnd/>
            <a:tailEnd/>
          </a:ln>
        </p:spPr>
        <p:txBody>
          <a:bodyPr lIns="79150" tIns="39575" rIns="79150" bIns="39575">
            <a:spAutoFit/>
          </a:bodyPr>
          <a:lstStyle/>
          <a:p>
            <a:pPr algn="ctr" defTabSz="1068845">
              <a:spcBef>
                <a:spcPct val="50000"/>
              </a:spcBef>
              <a:defRPr/>
            </a:pPr>
            <a:r>
              <a:rPr lang="zh-CN" altLang="en-US" sz="1200" b="1" kern="0" dirty="0">
                <a:solidFill>
                  <a:srgbClr val="1F497D"/>
                </a:solidFill>
                <a:latin typeface="微软雅黑" panose="020B0503020204020204" pitchFamily="34" charset="-122"/>
                <a:ea typeface="微软雅黑" panose="020B0503020204020204" pitchFamily="34" charset="-122"/>
              </a:rPr>
              <a:t>工业电表</a:t>
            </a:r>
            <a:endParaRPr lang="en-US" altLang="zh-CN" sz="1200" b="1" kern="0" dirty="0">
              <a:solidFill>
                <a:srgbClr val="1F497D"/>
              </a:solidFill>
              <a:latin typeface="微软雅黑" panose="020B0503020204020204" pitchFamily="34" charset="-122"/>
              <a:ea typeface="微软雅黑" panose="020B0503020204020204" pitchFamily="34" charset="-122"/>
            </a:endParaRPr>
          </a:p>
        </p:txBody>
      </p:sp>
      <p:sp>
        <p:nvSpPr>
          <p:cNvPr id="446" name="TextBox 445"/>
          <p:cNvSpPr txBox="1"/>
          <p:nvPr/>
        </p:nvSpPr>
        <p:spPr>
          <a:xfrm>
            <a:off x="5416594" y="4612790"/>
            <a:ext cx="864121" cy="261549"/>
          </a:xfrm>
          <a:prstGeom prst="rect">
            <a:avLst/>
          </a:prstGeom>
          <a:noFill/>
        </p:spPr>
        <p:txBody>
          <a:bodyPr wrap="square" rtlCol="0">
            <a:spAutoFit/>
          </a:bodyPr>
          <a:lstStyle/>
          <a:p>
            <a:pPr algn="ctr" defTabSz="1219200">
              <a:defRPr/>
            </a:pPr>
            <a:r>
              <a:rPr lang="en-US" altLang="zh-CN" sz="1100" kern="0" dirty="0">
                <a:solidFill>
                  <a:prstClr val="black"/>
                </a:solidFill>
                <a:latin typeface="微软雅黑" panose="020B0503020204020204" pitchFamily="34" charset="-122"/>
                <a:ea typeface="微软雅黑" panose="020B0503020204020204" pitchFamily="34" charset="-122"/>
              </a:rPr>
              <a:t>DCU</a:t>
            </a:r>
            <a:endParaRPr lang="zh-CN" altLang="en-US" sz="1100" kern="0" dirty="0">
              <a:solidFill>
                <a:prstClr val="black"/>
              </a:solidFill>
              <a:latin typeface="微软雅黑" panose="020B0503020204020204" pitchFamily="34" charset="-122"/>
              <a:ea typeface="微软雅黑" panose="020B0503020204020204" pitchFamily="34" charset="-122"/>
            </a:endParaRPr>
          </a:p>
        </p:txBody>
      </p:sp>
      <p:pic>
        <p:nvPicPr>
          <p:cNvPr id="448" name="图片 447" descr="MA302.PNG"/>
          <p:cNvPicPr>
            <a:picLocks/>
          </p:cNvPicPr>
          <p:nvPr/>
        </p:nvPicPr>
        <p:blipFill>
          <a:blip r:embed="rId11" cstate="print"/>
          <a:stretch>
            <a:fillRect/>
          </a:stretch>
        </p:blipFill>
        <p:spPr>
          <a:xfrm>
            <a:off x="6400739" y="5455971"/>
            <a:ext cx="321155" cy="386334"/>
          </a:xfrm>
          <a:prstGeom prst="rect">
            <a:avLst/>
          </a:prstGeom>
        </p:spPr>
      </p:pic>
      <p:pic>
        <p:nvPicPr>
          <p:cNvPr id="829" name="图片 828" descr="MA302.PNG"/>
          <p:cNvPicPr>
            <a:picLocks/>
          </p:cNvPicPr>
          <p:nvPr/>
        </p:nvPicPr>
        <p:blipFill>
          <a:blip r:embed="rId11" cstate="print"/>
          <a:stretch>
            <a:fillRect/>
          </a:stretch>
        </p:blipFill>
        <p:spPr>
          <a:xfrm>
            <a:off x="5881959" y="5455971"/>
            <a:ext cx="321155" cy="386334"/>
          </a:xfrm>
          <a:prstGeom prst="rect">
            <a:avLst/>
          </a:prstGeom>
        </p:spPr>
      </p:pic>
      <p:pic>
        <p:nvPicPr>
          <p:cNvPr id="830" name="图片 829" descr="MA302.PNG"/>
          <p:cNvPicPr>
            <a:picLocks/>
          </p:cNvPicPr>
          <p:nvPr/>
        </p:nvPicPr>
        <p:blipFill>
          <a:blip r:embed="rId11" cstate="print"/>
          <a:stretch>
            <a:fillRect/>
          </a:stretch>
        </p:blipFill>
        <p:spPr>
          <a:xfrm>
            <a:off x="5364612" y="5443274"/>
            <a:ext cx="321155" cy="386334"/>
          </a:xfrm>
          <a:prstGeom prst="rect">
            <a:avLst/>
          </a:prstGeom>
        </p:spPr>
      </p:pic>
      <p:sp>
        <p:nvSpPr>
          <p:cNvPr id="860" name="TextBox 859"/>
          <p:cNvSpPr txBox="1"/>
          <p:nvPr/>
        </p:nvSpPr>
        <p:spPr>
          <a:xfrm>
            <a:off x="1451034" y="4112905"/>
            <a:ext cx="864121" cy="261549"/>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集中器</a:t>
            </a:r>
          </a:p>
        </p:txBody>
      </p:sp>
      <p:sp>
        <p:nvSpPr>
          <p:cNvPr id="866" name="TextBox 865"/>
          <p:cNvSpPr txBox="1"/>
          <p:nvPr/>
        </p:nvSpPr>
        <p:spPr>
          <a:xfrm>
            <a:off x="6425449" y="4245267"/>
            <a:ext cx="1086206" cy="261610"/>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配电变压器</a:t>
            </a:r>
          </a:p>
        </p:txBody>
      </p:sp>
      <p:sp>
        <p:nvSpPr>
          <p:cNvPr id="868" name="Text Box 123"/>
          <p:cNvSpPr txBox="1">
            <a:spLocks noChangeArrowheads="1"/>
          </p:cNvSpPr>
          <p:nvPr/>
        </p:nvSpPr>
        <p:spPr bwMode="auto">
          <a:xfrm>
            <a:off x="6321487" y="5046696"/>
            <a:ext cx="766424" cy="169238"/>
          </a:xfrm>
          <a:prstGeom prst="rect">
            <a:avLst/>
          </a:prstGeom>
          <a:noFill/>
          <a:ln w="19050" algn="ctr">
            <a:noFill/>
            <a:miter lim="800000"/>
            <a:headEnd/>
            <a:tailEnd/>
          </a:ln>
          <a:effectLst/>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marL="334411" indent="-334411" algn="ctr" defTabSz="1045563">
              <a:spcBef>
                <a:spcPts val="0"/>
              </a:spcBef>
              <a:buClr>
                <a:srgbClr val="0000CC"/>
              </a:buClr>
              <a:buSzPct val="75000"/>
            </a:pPr>
            <a:r>
              <a:rPr kumimoji="1" lang="en-US" altLang="zh-CN" sz="1100"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itchFamily="18" charset="0"/>
              </a:rPr>
              <a:t>RS485</a:t>
            </a:r>
          </a:p>
        </p:txBody>
      </p:sp>
      <p:sp>
        <p:nvSpPr>
          <p:cNvPr id="869" name="TextBox 868"/>
          <p:cNvSpPr txBox="1"/>
          <p:nvPr/>
        </p:nvSpPr>
        <p:spPr>
          <a:xfrm>
            <a:off x="2481280" y="5253161"/>
            <a:ext cx="1038656" cy="261610"/>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家用电表</a:t>
            </a:r>
          </a:p>
        </p:txBody>
      </p:sp>
      <p:pic>
        <p:nvPicPr>
          <p:cNvPr id="873" name="Picture 1086" descr="图片200"/>
          <p:cNvPicPr>
            <a:picLocks noChangeAspect="1" noChangeArrowheads="1"/>
          </p:cNvPicPr>
          <p:nvPr/>
        </p:nvPicPr>
        <p:blipFill>
          <a:blip r:embed="rId12" cstate="print"/>
          <a:srcRect/>
          <a:stretch>
            <a:fillRect/>
          </a:stretch>
        </p:blipFill>
        <p:spPr bwMode="auto">
          <a:xfrm>
            <a:off x="2059321" y="1409942"/>
            <a:ext cx="1113068" cy="544196"/>
          </a:xfrm>
          <a:prstGeom prst="rect">
            <a:avLst/>
          </a:prstGeom>
          <a:noFill/>
          <a:effectLst>
            <a:outerShdw blurRad="50800" dist="38100" dir="2700000" algn="tl" rotWithShape="0">
              <a:prstClr val="black">
                <a:alpha val="40000"/>
              </a:prstClr>
            </a:outerShdw>
          </a:effectLst>
        </p:spPr>
      </p:pic>
      <p:sp>
        <p:nvSpPr>
          <p:cNvPr id="874" name="Text Box 235"/>
          <p:cNvSpPr txBox="1">
            <a:spLocks noChangeArrowheads="1"/>
          </p:cNvSpPr>
          <p:nvPr/>
        </p:nvSpPr>
        <p:spPr bwMode="auto">
          <a:xfrm>
            <a:off x="1392516" y="2056567"/>
            <a:ext cx="2599823" cy="276999"/>
          </a:xfrm>
          <a:prstGeom prst="rect">
            <a:avLst/>
          </a:prstGeom>
          <a:noFill/>
          <a:ln w="9525" algn="ctr">
            <a:noFill/>
            <a:miter lim="800000"/>
            <a:headEnd/>
            <a:tailEnd/>
          </a:ln>
          <a:effectLst/>
        </p:spPr>
        <p:txBody>
          <a:bodyPr wrap="square">
            <a:spAutoFit/>
          </a:bodyPr>
          <a:lstStyle/>
          <a:p>
            <a:pPr algn="ct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主站系统</a:t>
            </a:r>
          </a:p>
        </p:txBody>
      </p:sp>
      <p:cxnSp>
        <p:nvCxnSpPr>
          <p:cNvPr id="877" name="直接连接符 876"/>
          <p:cNvCxnSpPr>
            <a:cxnSpLocks/>
            <a:endCxn id="873" idx="3"/>
          </p:cNvCxnSpPr>
          <p:nvPr/>
        </p:nvCxnSpPr>
        <p:spPr>
          <a:xfrm flipH="1">
            <a:off x="3172389" y="1682040"/>
            <a:ext cx="1240207" cy="0"/>
          </a:xfrm>
          <a:prstGeom prst="line">
            <a:avLst/>
          </a:prstGeom>
        </p:spPr>
        <p:style>
          <a:lnRef idx="1">
            <a:schemeClr val="accent1"/>
          </a:lnRef>
          <a:fillRef idx="0">
            <a:schemeClr val="accent1"/>
          </a:fillRef>
          <a:effectRef idx="0">
            <a:schemeClr val="accent1"/>
          </a:effectRef>
          <a:fontRef idx="minor">
            <a:schemeClr val="tx1"/>
          </a:fontRef>
        </p:style>
      </p:cxnSp>
      <p:sp>
        <p:nvSpPr>
          <p:cNvPr id="880" name="Freeform 4"/>
          <p:cNvSpPr>
            <a:spLocks/>
          </p:cNvSpPr>
          <p:nvPr/>
        </p:nvSpPr>
        <p:spPr bwMode="auto">
          <a:xfrm rot="20923463" flipV="1">
            <a:off x="2685415" y="3600687"/>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881" name="Freeform 4"/>
          <p:cNvSpPr>
            <a:spLocks/>
          </p:cNvSpPr>
          <p:nvPr/>
        </p:nvSpPr>
        <p:spPr bwMode="auto">
          <a:xfrm rot="12744652" flipV="1">
            <a:off x="5357030" y="3618118"/>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cxnSp>
        <p:nvCxnSpPr>
          <p:cNvPr id="882" name="直接连接符 881"/>
          <p:cNvCxnSpPr/>
          <p:nvPr/>
        </p:nvCxnSpPr>
        <p:spPr>
          <a:xfrm>
            <a:off x="4311242" y="2527331"/>
            <a:ext cx="0" cy="575867"/>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136" name="Picture 10">
            <a:extLst>
              <a:ext uri="{FF2B5EF4-FFF2-40B4-BE49-F238E27FC236}">
                <a16:creationId xmlns:a16="http://schemas.microsoft.com/office/drawing/2014/main" id="{8B516B42-08CD-4FC5-8F5B-1D4938A1153E}"/>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663339" y="4029273"/>
            <a:ext cx="311350" cy="334523"/>
          </a:xfrm>
          <a:prstGeom prst="rect">
            <a:avLst/>
          </a:prstGeom>
          <a:noFill/>
          <a:ln w="9525">
            <a:noFill/>
            <a:miter lim="800000"/>
            <a:headEnd/>
            <a:tailEnd/>
          </a:ln>
        </p:spPr>
      </p:pic>
      <p:pic>
        <p:nvPicPr>
          <p:cNvPr id="137" name="Picture 10">
            <a:extLst>
              <a:ext uri="{FF2B5EF4-FFF2-40B4-BE49-F238E27FC236}">
                <a16:creationId xmlns:a16="http://schemas.microsoft.com/office/drawing/2014/main" id="{3B32AF89-BF3A-4A1D-A50F-AEB94C93E1FD}"/>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726918" y="3933844"/>
            <a:ext cx="311350" cy="334523"/>
          </a:xfrm>
          <a:prstGeom prst="rect">
            <a:avLst/>
          </a:prstGeom>
          <a:noFill/>
          <a:ln w="9525">
            <a:noFill/>
            <a:miter lim="800000"/>
            <a:headEnd/>
            <a:tailEnd/>
          </a:ln>
        </p:spPr>
      </p:pic>
      <p:cxnSp>
        <p:nvCxnSpPr>
          <p:cNvPr id="140" name="直接连接符 139">
            <a:extLst>
              <a:ext uri="{FF2B5EF4-FFF2-40B4-BE49-F238E27FC236}">
                <a16:creationId xmlns:a16="http://schemas.microsoft.com/office/drawing/2014/main" id="{B442B7BD-ADCE-4245-B752-B26E920520EA}"/>
              </a:ext>
            </a:extLst>
          </p:cNvPr>
          <p:cNvCxnSpPr>
            <a:cxnSpLocks/>
          </p:cNvCxnSpPr>
          <p:nvPr/>
        </p:nvCxnSpPr>
        <p:spPr bwMode="auto">
          <a:xfrm flipH="1" flipV="1">
            <a:off x="5494017" y="4119078"/>
            <a:ext cx="232901" cy="2348"/>
          </a:xfrm>
          <a:prstGeom prst="line">
            <a:avLst/>
          </a:prstGeom>
          <a:noFill/>
          <a:ln w="19050">
            <a:solidFill>
              <a:srgbClr val="8DB4E3"/>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a:extLst>
              <a:ext uri="{FF2B5EF4-FFF2-40B4-BE49-F238E27FC236}">
                <a16:creationId xmlns:a16="http://schemas.microsoft.com/office/drawing/2014/main" id="{3AEEA1B7-CB3D-49FD-9504-38686D276325}"/>
              </a:ext>
            </a:extLst>
          </p:cNvPr>
          <p:cNvPicPr>
            <a:picLocks noChangeAspect="1"/>
          </p:cNvPicPr>
          <p:nvPr/>
        </p:nvPicPr>
        <p:blipFill>
          <a:blip r:embed="rId14"/>
          <a:stretch>
            <a:fillRect/>
          </a:stretch>
        </p:blipFill>
        <p:spPr>
          <a:xfrm>
            <a:off x="4412596" y="1295029"/>
            <a:ext cx="2745170" cy="1091110"/>
          </a:xfrm>
          <a:prstGeom prst="rect">
            <a:avLst/>
          </a:prstGeom>
        </p:spPr>
      </p:pic>
      <p:grpSp>
        <p:nvGrpSpPr>
          <p:cNvPr id="156" name="组合 104">
            <a:extLst>
              <a:ext uri="{FF2B5EF4-FFF2-40B4-BE49-F238E27FC236}">
                <a16:creationId xmlns:a16="http://schemas.microsoft.com/office/drawing/2014/main" id="{D19A9873-8052-48F2-9314-C10319016236}"/>
              </a:ext>
            </a:extLst>
          </p:cNvPr>
          <p:cNvGrpSpPr>
            <a:grpSpLocks/>
          </p:cNvGrpSpPr>
          <p:nvPr/>
        </p:nvGrpSpPr>
        <p:grpSpPr bwMode="auto">
          <a:xfrm>
            <a:off x="7795802" y="1095608"/>
            <a:ext cx="4011185" cy="989433"/>
            <a:chOff x="5155828" y="1167656"/>
            <a:chExt cx="3008562" cy="593986"/>
          </a:xfrm>
        </p:grpSpPr>
        <p:sp>
          <p:nvSpPr>
            <p:cNvPr id="157" name="TextBox 101">
              <a:extLst>
                <a:ext uri="{FF2B5EF4-FFF2-40B4-BE49-F238E27FC236}">
                  <a16:creationId xmlns:a16="http://schemas.microsoft.com/office/drawing/2014/main" id="{C470E8D0-8061-4403-B19C-6E3CBA7EDE53}"/>
                </a:ext>
              </a:extLst>
            </p:cNvPr>
            <p:cNvSpPr txBox="1">
              <a:spLocks noChangeArrowheads="1"/>
            </p:cNvSpPr>
            <p:nvPr/>
          </p:nvSpPr>
          <p:spPr bwMode="auto">
            <a:xfrm>
              <a:off x="5217015" y="116765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158" name="Text Box 11">
              <a:extLst>
                <a:ext uri="{FF2B5EF4-FFF2-40B4-BE49-F238E27FC236}">
                  <a16:creationId xmlns:a16="http://schemas.microsoft.com/office/drawing/2014/main" id="{E924270E-37E7-4837-90CE-7B416911A908}"/>
                </a:ext>
              </a:extLst>
            </p:cNvPr>
            <p:cNvSpPr txBox="1">
              <a:spLocks noChangeArrowheads="1"/>
            </p:cNvSpPr>
            <p:nvPr/>
          </p:nvSpPr>
          <p:spPr bwMode="auto">
            <a:xfrm>
              <a:off x="5155828" y="1410584"/>
              <a:ext cx="3008562" cy="351058"/>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海量电表接入，支持电力物联网业务发展；</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电表接入率和抄表准确率有保障。</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114" name="Group 139">
            <a:extLst>
              <a:ext uri="{FF2B5EF4-FFF2-40B4-BE49-F238E27FC236}">
                <a16:creationId xmlns:a16="http://schemas.microsoft.com/office/drawing/2014/main" id="{368E2276-A20E-435D-8CBE-3C00C58B5E18}"/>
              </a:ext>
            </a:extLst>
          </p:cNvPr>
          <p:cNvGrpSpPr>
            <a:grpSpLocks noChangeAspect="1"/>
          </p:cNvGrpSpPr>
          <p:nvPr/>
        </p:nvGrpSpPr>
        <p:grpSpPr bwMode="auto">
          <a:xfrm>
            <a:off x="2713299" y="2593509"/>
            <a:ext cx="646027" cy="868172"/>
            <a:chOff x="4832" y="2369"/>
            <a:chExt cx="520" cy="670"/>
          </a:xfrm>
        </p:grpSpPr>
        <p:sp>
          <p:nvSpPr>
            <p:cNvPr id="115" name="AutoShape 140">
              <a:extLst>
                <a:ext uri="{FF2B5EF4-FFF2-40B4-BE49-F238E27FC236}">
                  <a16:creationId xmlns:a16="http://schemas.microsoft.com/office/drawing/2014/main" id="{1F934F57-0259-48CE-83B5-ECE730D70612}"/>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6" name="Freeform 141">
              <a:extLst>
                <a:ext uri="{FF2B5EF4-FFF2-40B4-BE49-F238E27FC236}">
                  <a16:creationId xmlns:a16="http://schemas.microsoft.com/office/drawing/2014/main" id="{024A91FC-F36F-4608-A73C-0CAE6EE1A841}"/>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7" name="Freeform 142">
              <a:extLst>
                <a:ext uri="{FF2B5EF4-FFF2-40B4-BE49-F238E27FC236}">
                  <a16:creationId xmlns:a16="http://schemas.microsoft.com/office/drawing/2014/main" id="{1F52E64D-4877-40FA-A0F9-6751A7ED130A}"/>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8" name="Freeform 143">
              <a:extLst>
                <a:ext uri="{FF2B5EF4-FFF2-40B4-BE49-F238E27FC236}">
                  <a16:creationId xmlns:a16="http://schemas.microsoft.com/office/drawing/2014/main" id="{4D334CCB-E643-4917-9379-5A63891AF0FE}"/>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9" name="Freeform 144">
              <a:extLst>
                <a:ext uri="{FF2B5EF4-FFF2-40B4-BE49-F238E27FC236}">
                  <a16:creationId xmlns:a16="http://schemas.microsoft.com/office/drawing/2014/main" id="{72AA92B6-9B10-4AF8-928A-1F8BA73EF322}"/>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0" name="Freeform 145">
              <a:extLst>
                <a:ext uri="{FF2B5EF4-FFF2-40B4-BE49-F238E27FC236}">
                  <a16:creationId xmlns:a16="http://schemas.microsoft.com/office/drawing/2014/main" id="{7201A297-4395-4E40-AE44-9851B109DEAD}"/>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1" name="Freeform 146">
              <a:extLst>
                <a:ext uri="{FF2B5EF4-FFF2-40B4-BE49-F238E27FC236}">
                  <a16:creationId xmlns:a16="http://schemas.microsoft.com/office/drawing/2014/main" id="{346339A4-B6DA-4902-A152-944F3E4F9779}"/>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2" name="Freeform 147">
              <a:extLst>
                <a:ext uri="{FF2B5EF4-FFF2-40B4-BE49-F238E27FC236}">
                  <a16:creationId xmlns:a16="http://schemas.microsoft.com/office/drawing/2014/main" id="{C319348F-BAD7-4B1F-86E6-37C9EE592A42}"/>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3" name="Freeform 148">
              <a:extLst>
                <a:ext uri="{FF2B5EF4-FFF2-40B4-BE49-F238E27FC236}">
                  <a16:creationId xmlns:a16="http://schemas.microsoft.com/office/drawing/2014/main" id="{182CEB4C-A072-41CF-AFB7-A64E0BFEBA7F}"/>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4" name="Freeform 149">
              <a:extLst>
                <a:ext uri="{FF2B5EF4-FFF2-40B4-BE49-F238E27FC236}">
                  <a16:creationId xmlns:a16="http://schemas.microsoft.com/office/drawing/2014/main" id="{758FCFBE-EC83-4F4D-9046-44A9A6F9AB75}"/>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5" name="Freeform 150">
              <a:extLst>
                <a:ext uri="{FF2B5EF4-FFF2-40B4-BE49-F238E27FC236}">
                  <a16:creationId xmlns:a16="http://schemas.microsoft.com/office/drawing/2014/main" id="{7F0C138D-1FA1-4FFB-A3F3-C7353E691C26}"/>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6" name="Freeform 151">
              <a:extLst>
                <a:ext uri="{FF2B5EF4-FFF2-40B4-BE49-F238E27FC236}">
                  <a16:creationId xmlns:a16="http://schemas.microsoft.com/office/drawing/2014/main" id="{42DEC72E-45B2-4835-8AA2-7979F0781438}"/>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7" name="Freeform 152">
              <a:extLst>
                <a:ext uri="{FF2B5EF4-FFF2-40B4-BE49-F238E27FC236}">
                  <a16:creationId xmlns:a16="http://schemas.microsoft.com/office/drawing/2014/main" id="{27FAD154-05A3-4813-858B-561C7EDC54FB}"/>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8" name="Freeform 153">
              <a:extLst>
                <a:ext uri="{FF2B5EF4-FFF2-40B4-BE49-F238E27FC236}">
                  <a16:creationId xmlns:a16="http://schemas.microsoft.com/office/drawing/2014/main" id="{7E8668BB-F392-4772-8032-D3F65699BD04}"/>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9" name="Freeform 154">
              <a:extLst>
                <a:ext uri="{FF2B5EF4-FFF2-40B4-BE49-F238E27FC236}">
                  <a16:creationId xmlns:a16="http://schemas.microsoft.com/office/drawing/2014/main" id="{D5283062-BF0B-4882-8F3D-A4BBC9D101EE}"/>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0" name="Freeform 155">
              <a:extLst>
                <a:ext uri="{FF2B5EF4-FFF2-40B4-BE49-F238E27FC236}">
                  <a16:creationId xmlns:a16="http://schemas.microsoft.com/office/drawing/2014/main" id="{6E73D65A-5808-4C99-9FFE-D419BB530705}"/>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1" name="Freeform 156">
              <a:extLst>
                <a:ext uri="{FF2B5EF4-FFF2-40B4-BE49-F238E27FC236}">
                  <a16:creationId xmlns:a16="http://schemas.microsoft.com/office/drawing/2014/main" id="{155B2674-93C5-41F4-9B7A-A88B46056686}"/>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2" name="Freeform 157">
              <a:extLst>
                <a:ext uri="{FF2B5EF4-FFF2-40B4-BE49-F238E27FC236}">
                  <a16:creationId xmlns:a16="http://schemas.microsoft.com/office/drawing/2014/main" id="{857FAD6E-472E-4E5C-8560-6F2142E4D3E3}"/>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 name="Freeform 158">
              <a:extLst>
                <a:ext uri="{FF2B5EF4-FFF2-40B4-BE49-F238E27FC236}">
                  <a16:creationId xmlns:a16="http://schemas.microsoft.com/office/drawing/2014/main" id="{FB4206DB-FB5D-4790-9605-00C69FFE5107}"/>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 name="Freeform 159">
              <a:extLst>
                <a:ext uri="{FF2B5EF4-FFF2-40B4-BE49-F238E27FC236}">
                  <a16:creationId xmlns:a16="http://schemas.microsoft.com/office/drawing/2014/main" id="{8919279D-221E-4CE9-9B7E-471AF50F57E0}"/>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 name="Freeform 160">
              <a:extLst>
                <a:ext uri="{FF2B5EF4-FFF2-40B4-BE49-F238E27FC236}">
                  <a16:creationId xmlns:a16="http://schemas.microsoft.com/office/drawing/2014/main" id="{7370EBF9-0E43-4B29-8DCC-2B075371B91E}"/>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8" name="Freeform 161">
              <a:extLst>
                <a:ext uri="{FF2B5EF4-FFF2-40B4-BE49-F238E27FC236}">
                  <a16:creationId xmlns:a16="http://schemas.microsoft.com/office/drawing/2014/main" id="{30BA5ED0-7A4C-491E-BF29-972AF164CCBE}"/>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9" name="Freeform 162">
              <a:extLst>
                <a:ext uri="{FF2B5EF4-FFF2-40B4-BE49-F238E27FC236}">
                  <a16:creationId xmlns:a16="http://schemas.microsoft.com/office/drawing/2014/main" id="{C78E4BF1-31D0-412D-9096-77643CC010D6}"/>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 name="Freeform 163">
              <a:extLst>
                <a:ext uri="{FF2B5EF4-FFF2-40B4-BE49-F238E27FC236}">
                  <a16:creationId xmlns:a16="http://schemas.microsoft.com/office/drawing/2014/main" id="{168A35E2-BFF0-4EEC-8551-36DE7A00DDCD}"/>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 name="Freeform 164">
              <a:extLst>
                <a:ext uri="{FF2B5EF4-FFF2-40B4-BE49-F238E27FC236}">
                  <a16:creationId xmlns:a16="http://schemas.microsoft.com/office/drawing/2014/main" id="{87B51BC7-D3AD-4CCA-BEF9-8BC0994A36B0}"/>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3" name="Freeform 165">
              <a:extLst>
                <a:ext uri="{FF2B5EF4-FFF2-40B4-BE49-F238E27FC236}">
                  <a16:creationId xmlns:a16="http://schemas.microsoft.com/office/drawing/2014/main" id="{015DE4B9-213C-46F0-93BB-8EBD03B9772E}"/>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4" name="Freeform 166">
              <a:extLst>
                <a:ext uri="{FF2B5EF4-FFF2-40B4-BE49-F238E27FC236}">
                  <a16:creationId xmlns:a16="http://schemas.microsoft.com/office/drawing/2014/main" id="{C7165A88-0ECD-496F-B167-F996371DDB24}"/>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5" name="Freeform 167">
              <a:extLst>
                <a:ext uri="{FF2B5EF4-FFF2-40B4-BE49-F238E27FC236}">
                  <a16:creationId xmlns:a16="http://schemas.microsoft.com/office/drawing/2014/main" id="{F6227C2A-116F-4B1D-811D-904C9DD9FDC7}"/>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6" name="Freeform 168">
              <a:extLst>
                <a:ext uri="{FF2B5EF4-FFF2-40B4-BE49-F238E27FC236}">
                  <a16:creationId xmlns:a16="http://schemas.microsoft.com/office/drawing/2014/main" id="{CEAC97B3-52FA-46DD-A4E8-36F2EE678696}"/>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7" name="Freeform 169">
              <a:extLst>
                <a:ext uri="{FF2B5EF4-FFF2-40B4-BE49-F238E27FC236}">
                  <a16:creationId xmlns:a16="http://schemas.microsoft.com/office/drawing/2014/main" id="{5C83D5D4-F528-45AC-8B6A-ACBA673CD1EC}"/>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8" name="Freeform 170">
              <a:extLst>
                <a:ext uri="{FF2B5EF4-FFF2-40B4-BE49-F238E27FC236}">
                  <a16:creationId xmlns:a16="http://schemas.microsoft.com/office/drawing/2014/main" id="{BB0A041B-BA8D-46D6-B97A-DA2EEEB68780}"/>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9" name="Freeform 171">
              <a:extLst>
                <a:ext uri="{FF2B5EF4-FFF2-40B4-BE49-F238E27FC236}">
                  <a16:creationId xmlns:a16="http://schemas.microsoft.com/office/drawing/2014/main" id="{E38DA5F0-CC61-4772-B825-B8C447B08773}"/>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0" name="Freeform 172">
              <a:extLst>
                <a:ext uri="{FF2B5EF4-FFF2-40B4-BE49-F238E27FC236}">
                  <a16:creationId xmlns:a16="http://schemas.microsoft.com/office/drawing/2014/main" id="{B69160C4-F3DB-4960-BB50-0F1F01286CBD}"/>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2" name="Freeform 173">
              <a:extLst>
                <a:ext uri="{FF2B5EF4-FFF2-40B4-BE49-F238E27FC236}">
                  <a16:creationId xmlns:a16="http://schemas.microsoft.com/office/drawing/2014/main" id="{8A6F2B45-2F87-4624-B27E-CA8921E55BD0}"/>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3" name="Freeform 174">
              <a:extLst>
                <a:ext uri="{FF2B5EF4-FFF2-40B4-BE49-F238E27FC236}">
                  <a16:creationId xmlns:a16="http://schemas.microsoft.com/office/drawing/2014/main" id="{11E1825B-2894-4BD7-A5F0-91EFD229A3B1}"/>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4" name="Freeform 175">
              <a:extLst>
                <a:ext uri="{FF2B5EF4-FFF2-40B4-BE49-F238E27FC236}">
                  <a16:creationId xmlns:a16="http://schemas.microsoft.com/office/drawing/2014/main" id="{3E800BD7-046C-4787-BEAD-6E5E5095DABE}"/>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5" name="Freeform 176">
              <a:extLst>
                <a:ext uri="{FF2B5EF4-FFF2-40B4-BE49-F238E27FC236}">
                  <a16:creationId xmlns:a16="http://schemas.microsoft.com/office/drawing/2014/main" id="{B6927D3E-C41C-4942-A735-C7038C1425A0}"/>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9" name="Freeform 177">
              <a:extLst>
                <a:ext uri="{FF2B5EF4-FFF2-40B4-BE49-F238E27FC236}">
                  <a16:creationId xmlns:a16="http://schemas.microsoft.com/office/drawing/2014/main" id="{CF32C7DC-96B3-4B63-A8D6-75D141E07721}"/>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0" name="Freeform 178">
              <a:extLst>
                <a:ext uri="{FF2B5EF4-FFF2-40B4-BE49-F238E27FC236}">
                  <a16:creationId xmlns:a16="http://schemas.microsoft.com/office/drawing/2014/main" id="{7DFDC411-B388-40EC-A039-389AB8B6B344}"/>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1" name="Freeform 179">
              <a:extLst>
                <a:ext uri="{FF2B5EF4-FFF2-40B4-BE49-F238E27FC236}">
                  <a16:creationId xmlns:a16="http://schemas.microsoft.com/office/drawing/2014/main" id="{FF2843A9-22A9-4780-B88C-F1AA7118C602}"/>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2" name="Freeform 180">
              <a:extLst>
                <a:ext uri="{FF2B5EF4-FFF2-40B4-BE49-F238E27FC236}">
                  <a16:creationId xmlns:a16="http://schemas.microsoft.com/office/drawing/2014/main" id="{9EF648A1-E8A5-412A-8736-30994A7E1DE6}"/>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3" name="Freeform 181">
              <a:extLst>
                <a:ext uri="{FF2B5EF4-FFF2-40B4-BE49-F238E27FC236}">
                  <a16:creationId xmlns:a16="http://schemas.microsoft.com/office/drawing/2014/main" id="{08EE34C5-F6E0-48F0-A845-32FDBFA898AA}"/>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4" name="Freeform 182">
              <a:extLst>
                <a:ext uri="{FF2B5EF4-FFF2-40B4-BE49-F238E27FC236}">
                  <a16:creationId xmlns:a16="http://schemas.microsoft.com/office/drawing/2014/main" id="{670EFC78-56F2-4397-8667-105D15A22DB4}"/>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5" name="Freeform 183">
              <a:extLst>
                <a:ext uri="{FF2B5EF4-FFF2-40B4-BE49-F238E27FC236}">
                  <a16:creationId xmlns:a16="http://schemas.microsoft.com/office/drawing/2014/main" id="{FD12EDC5-5D9E-40B3-835E-5F36D13CE9EA}"/>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6" name="Freeform 184">
              <a:extLst>
                <a:ext uri="{FF2B5EF4-FFF2-40B4-BE49-F238E27FC236}">
                  <a16:creationId xmlns:a16="http://schemas.microsoft.com/office/drawing/2014/main" id="{41D8C8CD-E94D-48CC-B6A0-AEBA3A484A5D}"/>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7" name="Rectangle 185">
              <a:extLst>
                <a:ext uri="{FF2B5EF4-FFF2-40B4-BE49-F238E27FC236}">
                  <a16:creationId xmlns:a16="http://schemas.microsoft.com/office/drawing/2014/main" id="{1D568A45-2DB1-4033-B13A-33AA75248C19}"/>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8" name="Freeform 186">
              <a:extLst>
                <a:ext uri="{FF2B5EF4-FFF2-40B4-BE49-F238E27FC236}">
                  <a16:creationId xmlns:a16="http://schemas.microsoft.com/office/drawing/2014/main" id="{CAB2C23C-6E7E-46B1-BC34-3EE9476E8AB3}"/>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9" name="Freeform 187">
              <a:extLst>
                <a:ext uri="{FF2B5EF4-FFF2-40B4-BE49-F238E27FC236}">
                  <a16:creationId xmlns:a16="http://schemas.microsoft.com/office/drawing/2014/main" id="{764FC848-DC95-4335-8000-EAEE906EBA17}"/>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0" name="Freeform 188">
              <a:extLst>
                <a:ext uri="{FF2B5EF4-FFF2-40B4-BE49-F238E27FC236}">
                  <a16:creationId xmlns:a16="http://schemas.microsoft.com/office/drawing/2014/main" id="{6808B2CF-C6D5-4B0F-A0E2-6F1368838793}"/>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1" name="Freeform 189">
              <a:extLst>
                <a:ext uri="{FF2B5EF4-FFF2-40B4-BE49-F238E27FC236}">
                  <a16:creationId xmlns:a16="http://schemas.microsoft.com/office/drawing/2014/main" id="{CFD74B4E-2C14-4EEF-A83A-9B6079FD371F}"/>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2" name="Freeform 190">
              <a:extLst>
                <a:ext uri="{FF2B5EF4-FFF2-40B4-BE49-F238E27FC236}">
                  <a16:creationId xmlns:a16="http://schemas.microsoft.com/office/drawing/2014/main" id="{BDACCA34-E7BF-45C5-A7E3-7A86ADAA9A04}"/>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3" name="Freeform 191">
              <a:extLst>
                <a:ext uri="{FF2B5EF4-FFF2-40B4-BE49-F238E27FC236}">
                  <a16:creationId xmlns:a16="http://schemas.microsoft.com/office/drawing/2014/main" id="{BC34EA32-C145-44FC-A632-FFA83C78ED82}"/>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4" name="Freeform 192">
              <a:extLst>
                <a:ext uri="{FF2B5EF4-FFF2-40B4-BE49-F238E27FC236}">
                  <a16:creationId xmlns:a16="http://schemas.microsoft.com/office/drawing/2014/main" id="{833F0A8B-C0B5-4BEB-8477-0AFDD3036EBD}"/>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5" name="Freeform 193">
              <a:extLst>
                <a:ext uri="{FF2B5EF4-FFF2-40B4-BE49-F238E27FC236}">
                  <a16:creationId xmlns:a16="http://schemas.microsoft.com/office/drawing/2014/main" id="{3A8D6357-95F1-43FD-A02E-1AF0E3555375}"/>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6" name="Freeform 194">
              <a:extLst>
                <a:ext uri="{FF2B5EF4-FFF2-40B4-BE49-F238E27FC236}">
                  <a16:creationId xmlns:a16="http://schemas.microsoft.com/office/drawing/2014/main" id="{A1A50926-C15C-4614-9576-3631F533B77B}"/>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7" name="Freeform 195">
              <a:extLst>
                <a:ext uri="{FF2B5EF4-FFF2-40B4-BE49-F238E27FC236}">
                  <a16:creationId xmlns:a16="http://schemas.microsoft.com/office/drawing/2014/main" id="{1470AB23-54EC-4099-8CC5-DB947FD494EE}"/>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78" name="Group 139">
            <a:extLst>
              <a:ext uri="{FF2B5EF4-FFF2-40B4-BE49-F238E27FC236}">
                <a16:creationId xmlns:a16="http://schemas.microsoft.com/office/drawing/2014/main" id="{CFBFC7C5-33C7-4479-BDBB-336535F76742}"/>
              </a:ext>
            </a:extLst>
          </p:cNvPr>
          <p:cNvGrpSpPr>
            <a:grpSpLocks noChangeAspect="1"/>
          </p:cNvGrpSpPr>
          <p:nvPr/>
        </p:nvGrpSpPr>
        <p:grpSpPr bwMode="auto">
          <a:xfrm>
            <a:off x="5040133" y="2593509"/>
            <a:ext cx="646027" cy="868172"/>
            <a:chOff x="4832" y="2369"/>
            <a:chExt cx="520" cy="670"/>
          </a:xfrm>
        </p:grpSpPr>
        <p:sp>
          <p:nvSpPr>
            <p:cNvPr id="179" name="AutoShape 140">
              <a:extLst>
                <a:ext uri="{FF2B5EF4-FFF2-40B4-BE49-F238E27FC236}">
                  <a16:creationId xmlns:a16="http://schemas.microsoft.com/office/drawing/2014/main" id="{42E5D0CD-F3D0-42E3-A3D3-C0FD12CD3B7F}"/>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0" name="Freeform 141">
              <a:extLst>
                <a:ext uri="{FF2B5EF4-FFF2-40B4-BE49-F238E27FC236}">
                  <a16:creationId xmlns:a16="http://schemas.microsoft.com/office/drawing/2014/main" id="{0DE22BD4-8726-4657-A400-E260A9E6F2FE}"/>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1" name="Freeform 142">
              <a:extLst>
                <a:ext uri="{FF2B5EF4-FFF2-40B4-BE49-F238E27FC236}">
                  <a16:creationId xmlns:a16="http://schemas.microsoft.com/office/drawing/2014/main" id="{0E809000-EE12-4122-9BE9-C3A404F01B9C}"/>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2" name="Freeform 143">
              <a:extLst>
                <a:ext uri="{FF2B5EF4-FFF2-40B4-BE49-F238E27FC236}">
                  <a16:creationId xmlns:a16="http://schemas.microsoft.com/office/drawing/2014/main" id="{E2DEE6B1-6D3F-4829-930B-AD096716559C}"/>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3" name="Freeform 144">
              <a:extLst>
                <a:ext uri="{FF2B5EF4-FFF2-40B4-BE49-F238E27FC236}">
                  <a16:creationId xmlns:a16="http://schemas.microsoft.com/office/drawing/2014/main" id="{EB41DF7C-8B7C-42D3-9D2B-F11B94E3ECEF}"/>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4" name="Freeform 145">
              <a:extLst>
                <a:ext uri="{FF2B5EF4-FFF2-40B4-BE49-F238E27FC236}">
                  <a16:creationId xmlns:a16="http://schemas.microsoft.com/office/drawing/2014/main" id="{8E622956-3339-4D5F-85B6-C02E6E80BFFC}"/>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5" name="Freeform 146">
              <a:extLst>
                <a:ext uri="{FF2B5EF4-FFF2-40B4-BE49-F238E27FC236}">
                  <a16:creationId xmlns:a16="http://schemas.microsoft.com/office/drawing/2014/main" id="{979896CA-142D-4D93-9F42-9FFE920A143E}"/>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6" name="Freeform 147">
              <a:extLst>
                <a:ext uri="{FF2B5EF4-FFF2-40B4-BE49-F238E27FC236}">
                  <a16:creationId xmlns:a16="http://schemas.microsoft.com/office/drawing/2014/main" id="{222E0E5D-E2A0-4A31-8077-B3221D1F7170}"/>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7" name="Freeform 148">
              <a:extLst>
                <a:ext uri="{FF2B5EF4-FFF2-40B4-BE49-F238E27FC236}">
                  <a16:creationId xmlns:a16="http://schemas.microsoft.com/office/drawing/2014/main" id="{6A000F57-464E-440A-88CB-17FF01AD57A9}"/>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8" name="Freeform 149">
              <a:extLst>
                <a:ext uri="{FF2B5EF4-FFF2-40B4-BE49-F238E27FC236}">
                  <a16:creationId xmlns:a16="http://schemas.microsoft.com/office/drawing/2014/main" id="{2A3F1B71-2B22-4D52-B2D8-D1FA1C3ED16E}"/>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9" name="Freeform 150">
              <a:extLst>
                <a:ext uri="{FF2B5EF4-FFF2-40B4-BE49-F238E27FC236}">
                  <a16:creationId xmlns:a16="http://schemas.microsoft.com/office/drawing/2014/main" id="{5796C74F-FF9C-40F7-9736-DD440CF2213A}"/>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0" name="Freeform 151">
              <a:extLst>
                <a:ext uri="{FF2B5EF4-FFF2-40B4-BE49-F238E27FC236}">
                  <a16:creationId xmlns:a16="http://schemas.microsoft.com/office/drawing/2014/main" id="{2D4013B5-67DD-46E2-AA4E-DFAD9FA4008A}"/>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1" name="Freeform 152">
              <a:extLst>
                <a:ext uri="{FF2B5EF4-FFF2-40B4-BE49-F238E27FC236}">
                  <a16:creationId xmlns:a16="http://schemas.microsoft.com/office/drawing/2014/main" id="{73941C38-A806-41D7-9ED1-BAB0503BF026}"/>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2" name="Freeform 153">
              <a:extLst>
                <a:ext uri="{FF2B5EF4-FFF2-40B4-BE49-F238E27FC236}">
                  <a16:creationId xmlns:a16="http://schemas.microsoft.com/office/drawing/2014/main" id="{7A22334C-B5B7-4892-9969-2923F65B32C2}"/>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3" name="Freeform 154">
              <a:extLst>
                <a:ext uri="{FF2B5EF4-FFF2-40B4-BE49-F238E27FC236}">
                  <a16:creationId xmlns:a16="http://schemas.microsoft.com/office/drawing/2014/main" id="{D87904CA-DC8F-4095-8944-1374BEA59CC6}"/>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4" name="Freeform 155">
              <a:extLst>
                <a:ext uri="{FF2B5EF4-FFF2-40B4-BE49-F238E27FC236}">
                  <a16:creationId xmlns:a16="http://schemas.microsoft.com/office/drawing/2014/main" id="{16FC8627-6F03-43D5-B9CD-230934AC2224}"/>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5" name="Freeform 156">
              <a:extLst>
                <a:ext uri="{FF2B5EF4-FFF2-40B4-BE49-F238E27FC236}">
                  <a16:creationId xmlns:a16="http://schemas.microsoft.com/office/drawing/2014/main" id="{865FC241-3621-4194-83C3-E24B19C7980B}"/>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6" name="Freeform 157">
              <a:extLst>
                <a:ext uri="{FF2B5EF4-FFF2-40B4-BE49-F238E27FC236}">
                  <a16:creationId xmlns:a16="http://schemas.microsoft.com/office/drawing/2014/main" id="{C6DB2F6E-3E01-4626-8856-E2E013BCB344}"/>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7" name="Freeform 158">
              <a:extLst>
                <a:ext uri="{FF2B5EF4-FFF2-40B4-BE49-F238E27FC236}">
                  <a16:creationId xmlns:a16="http://schemas.microsoft.com/office/drawing/2014/main" id="{D3E005E5-FAC7-4F11-8F1E-AE9CF0A932A9}"/>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8" name="Freeform 159">
              <a:extLst>
                <a:ext uri="{FF2B5EF4-FFF2-40B4-BE49-F238E27FC236}">
                  <a16:creationId xmlns:a16="http://schemas.microsoft.com/office/drawing/2014/main" id="{078B4AE0-5C5C-4F6D-8D1A-101918292069}"/>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9" name="Freeform 160">
              <a:extLst>
                <a:ext uri="{FF2B5EF4-FFF2-40B4-BE49-F238E27FC236}">
                  <a16:creationId xmlns:a16="http://schemas.microsoft.com/office/drawing/2014/main" id="{018D5EA1-5698-40BC-94E5-BF4D910729B5}"/>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0" name="Freeform 161">
              <a:extLst>
                <a:ext uri="{FF2B5EF4-FFF2-40B4-BE49-F238E27FC236}">
                  <a16:creationId xmlns:a16="http://schemas.microsoft.com/office/drawing/2014/main" id="{0914061A-398B-4908-8369-AC978337358F}"/>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1" name="Freeform 162">
              <a:extLst>
                <a:ext uri="{FF2B5EF4-FFF2-40B4-BE49-F238E27FC236}">
                  <a16:creationId xmlns:a16="http://schemas.microsoft.com/office/drawing/2014/main" id="{F816E89D-AC50-4A70-8A4A-41DF302A8DBE}"/>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2" name="Freeform 163">
              <a:extLst>
                <a:ext uri="{FF2B5EF4-FFF2-40B4-BE49-F238E27FC236}">
                  <a16:creationId xmlns:a16="http://schemas.microsoft.com/office/drawing/2014/main" id="{D4424E34-5985-4FB6-84FD-D521996DC316}"/>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3" name="Freeform 164">
              <a:extLst>
                <a:ext uri="{FF2B5EF4-FFF2-40B4-BE49-F238E27FC236}">
                  <a16:creationId xmlns:a16="http://schemas.microsoft.com/office/drawing/2014/main" id="{F670F6B8-A553-43E7-96D3-087198C59DC9}"/>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4" name="Freeform 165">
              <a:extLst>
                <a:ext uri="{FF2B5EF4-FFF2-40B4-BE49-F238E27FC236}">
                  <a16:creationId xmlns:a16="http://schemas.microsoft.com/office/drawing/2014/main" id="{5A2DE312-6BC6-4E88-B496-FE31171189A8}"/>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5" name="Freeform 166">
              <a:extLst>
                <a:ext uri="{FF2B5EF4-FFF2-40B4-BE49-F238E27FC236}">
                  <a16:creationId xmlns:a16="http://schemas.microsoft.com/office/drawing/2014/main" id="{A0BBA41A-B082-4037-B2A5-5D66FAD1309F}"/>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6" name="Freeform 167">
              <a:extLst>
                <a:ext uri="{FF2B5EF4-FFF2-40B4-BE49-F238E27FC236}">
                  <a16:creationId xmlns:a16="http://schemas.microsoft.com/office/drawing/2014/main" id="{3CE685D7-DCEC-492F-934C-168D1576CEE9}"/>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7" name="Freeform 168">
              <a:extLst>
                <a:ext uri="{FF2B5EF4-FFF2-40B4-BE49-F238E27FC236}">
                  <a16:creationId xmlns:a16="http://schemas.microsoft.com/office/drawing/2014/main" id="{F8B9FED1-3DBA-48B6-9E77-F64E2872CDBF}"/>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8" name="Freeform 169">
              <a:extLst>
                <a:ext uri="{FF2B5EF4-FFF2-40B4-BE49-F238E27FC236}">
                  <a16:creationId xmlns:a16="http://schemas.microsoft.com/office/drawing/2014/main" id="{64E9AE28-D444-4D21-8FAF-2844F0506A16}"/>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9" name="Freeform 170">
              <a:extLst>
                <a:ext uri="{FF2B5EF4-FFF2-40B4-BE49-F238E27FC236}">
                  <a16:creationId xmlns:a16="http://schemas.microsoft.com/office/drawing/2014/main" id="{CA195502-D68B-4216-A65C-C9DDADBA2FF4}"/>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0" name="Freeform 171">
              <a:extLst>
                <a:ext uri="{FF2B5EF4-FFF2-40B4-BE49-F238E27FC236}">
                  <a16:creationId xmlns:a16="http://schemas.microsoft.com/office/drawing/2014/main" id="{D53A2479-2AB0-464F-9F89-A75F9E0EFED8}"/>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1" name="Freeform 172">
              <a:extLst>
                <a:ext uri="{FF2B5EF4-FFF2-40B4-BE49-F238E27FC236}">
                  <a16:creationId xmlns:a16="http://schemas.microsoft.com/office/drawing/2014/main" id="{4C7FDA4D-37DA-410D-8ED3-26141DEFEFEA}"/>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2" name="Freeform 173">
              <a:extLst>
                <a:ext uri="{FF2B5EF4-FFF2-40B4-BE49-F238E27FC236}">
                  <a16:creationId xmlns:a16="http://schemas.microsoft.com/office/drawing/2014/main" id="{9CD87D03-8E1B-46A5-AF3D-56957381A5EA}"/>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3" name="Freeform 174">
              <a:extLst>
                <a:ext uri="{FF2B5EF4-FFF2-40B4-BE49-F238E27FC236}">
                  <a16:creationId xmlns:a16="http://schemas.microsoft.com/office/drawing/2014/main" id="{8BD95AD9-51EB-4CB2-9F7E-EB037A153936}"/>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4" name="Freeform 175">
              <a:extLst>
                <a:ext uri="{FF2B5EF4-FFF2-40B4-BE49-F238E27FC236}">
                  <a16:creationId xmlns:a16="http://schemas.microsoft.com/office/drawing/2014/main" id="{4B619608-7D16-40D5-9689-0BCA3E42C274}"/>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5" name="Freeform 176">
              <a:extLst>
                <a:ext uri="{FF2B5EF4-FFF2-40B4-BE49-F238E27FC236}">
                  <a16:creationId xmlns:a16="http://schemas.microsoft.com/office/drawing/2014/main" id="{637E49A1-9AC2-42AF-A250-291E76730AF0}"/>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6" name="Freeform 177">
              <a:extLst>
                <a:ext uri="{FF2B5EF4-FFF2-40B4-BE49-F238E27FC236}">
                  <a16:creationId xmlns:a16="http://schemas.microsoft.com/office/drawing/2014/main" id="{2D01C45F-C4EA-4DA4-A405-7F6886441346}"/>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7" name="Freeform 178">
              <a:extLst>
                <a:ext uri="{FF2B5EF4-FFF2-40B4-BE49-F238E27FC236}">
                  <a16:creationId xmlns:a16="http://schemas.microsoft.com/office/drawing/2014/main" id="{265AE21A-D6E6-4940-9E50-51DD9E52C729}"/>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8" name="Freeform 179">
              <a:extLst>
                <a:ext uri="{FF2B5EF4-FFF2-40B4-BE49-F238E27FC236}">
                  <a16:creationId xmlns:a16="http://schemas.microsoft.com/office/drawing/2014/main" id="{183002A3-6489-47ED-9AA0-E6C09272DB68}"/>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9" name="Freeform 180">
              <a:extLst>
                <a:ext uri="{FF2B5EF4-FFF2-40B4-BE49-F238E27FC236}">
                  <a16:creationId xmlns:a16="http://schemas.microsoft.com/office/drawing/2014/main" id="{6416308D-EE64-4E31-91AD-4B709279FB76}"/>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0" name="Freeform 181">
              <a:extLst>
                <a:ext uri="{FF2B5EF4-FFF2-40B4-BE49-F238E27FC236}">
                  <a16:creationId xmlns:a16="http://schemas.microsoft.com/office/drawing/2014/main" id="{0C4BC04D-1DB6-4685-828F-E879E299AD0F}"/>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1" name="Freeform 182">
              <a:extLst>
                <a:ext uri="{FF2B5EF4-FFF2-40B4-BE49-F238E27FC236}">
                  <a16:creationId xmlns:a16="http://schemas.microsoft.com/office/drawing/2014/main" id="{9A27E245-36D2-41BC-B6CD-89235F2B0612}"/>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2" name="Freeform 183">
              <a:extLst>
                <a:ext uri="{FF2B5EF4-FFF2-40B4-BE49-F238E27FC236}">
                  <a16:creationId xmlns:a16="http://schemas.microsoft.com/office/drawing/2014/main" id="{26DD9BC3-9ACA-4A48-BB90-B02654CDC4D6}"/>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3" name="Freeform 184">
              <a:extLst>
                <a:ext uri="{FF2B5EF4-FFF2-40B4-BE49-F238E27FC236}">
                  <a16:creationId xmlns:a16="http://schemas.microsoft.com/office/drawing/2014/main" id="{1B9F854D-6CF4-4B2E-8140-FFF19928FC67}"/>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4" name="Rectangle 185">
              <a:extLst>
                <a:ext uri="{FF2B5EF4-FFF2-40B4-BE49-F238E27FC236}">
                  <a16:creationId xmlns:a16="http://schemas.microsoft.com/office/drawing/2014/main" id="{195A7A59-3E71-4959-B8FE-582CEB4C61DA}"/>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5" name="Freeform 186">
              <a:extLst>
                <a:ext uri="{FF2B5EF4-FFF2-40B4-BE49-F238E27FC236}">
                  <a16:creationId xmlns:a16="http://schemas.microsoft.com/office/drawing/2014/main" id="{39895872-FB36-4F37-9613-ABD05E7ECA75}"/>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6" name="Freeform 187">
              <a:extLst>
                <a:ext uri="{FF2B5EF4-FFF2-40B4-BE49-F238E27FC236}">
                  <a16:creationId xmlns:a16="http://schemas.microsoft.com/office/drawing/2014/main" id="{B6F92BFF-F332-4B0C-ACD1-F95F4A9B7D2A}"/>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7" name="Freeform 188">
              <a:extLst>
                <a:ext uri="{FF2B5EF4-FFF2-40B4-BE49-F238E27FC236}">
                  <a16:creationId xmlns:a16="http://schemas.microsoft.com/office/drawing/2014/main" id="{712053C7-E00C-46D6-98BC-576931E2C471}"/>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8" name="Freeform 189">
              <a:extLst>
                <a:ext uri="{FF2B5EF4-FFF2-40B4-BE49-F238E27FC236}">
                  <a16:creationId xmlns:a16="http://schemas.microsoft.com/office/drawing/2014/main" id="{318F9A30-6083-4945-AD20-4D537709C94A}"/>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9" name="Freeform 190">
              <a:extLst>
                <a:ext uri="{FF2B5EF4-FFF2-40B4-BE49-F238E27FC236}">
                  <a16:creationId xmlns:a16="http://schemas.microsoft.com/office/drawing/2014/main" id="{DD288147-C3FF-4E55-A457-2F2C21344589}"/>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0" name="Freeform 191">
              <a:extLst>
                <a:ext uri="{FF2B5EF4-FFF2-40B4-BE49-F238E27FC236}">
                  <a16:creationId xmlns:a16="http://schemas.microsoft.com/office/drawing/2014/main" id="{3005DBDE-4D8A-4FDF-BEEC-FA87222CA819}"/>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1" name="Freeform 192">
              <a:extLst>
                <a:ext uri="{FF2B5EF4-FFF2-40B4-BE49-F238E27FC236}">
                  <a16:creationId xmlns:a16="http://schemas.microsoft.com/office/drawing/2014/main" id="{908AD409-AEF8-4064-823C-501B660B3D8F}"/>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2" name="Freeform 193">
              <a:extLst>
                <a:ext uri="{FF2B5EF4-FFF2-40B4-BE49-F238E27FC236}">
                  <a16:creationId xmlns:a16="http://schemas.microsoft.com/office/drawing/2014/main" id="{27436D9D-67B4-4100-90A1-732D51C7E7AB}"/>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3" name="Freeform 194">
              <a:extLst>
                <a:ext uri="{FF2B5EF4-FFF2-40B4-BE49-F238E27FC236}">
                  <a16:creationId xmlns:a16="http://schemas.microsoft.com/office/drawing/2014/main" id="{E51DF274-0D2F-4AA9-AB10-74125993916A}"/>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4" name="Freeform 195">
              <a:extLst>
                <a:ext uri="{FF2B5EF4-FFF2-40B4-BE49-F238E27FC236}">
                  <a16:creationId xmlns:a16="http://schemas.microsoft.com/office/drawing/2014/main" id="{35574CCC-25F6-4B83-88AB-90E69935DC43}"/>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35" name="组合 156">
            <a:extLst>
              <a:ext uri="{FF2B5EF4-FFF2-40B4-BE49-F238E27FC236}">
                <a16:creationId xmlns:a16="http://schemas.microsoft.com/office/drawing/2014/main" id="{B2F1615B-FCC6-4FF3-91C5-3344D8DCC515}"/>
              </a:ext>
            </a:extLst>
          </p:cNvPr>
          <p:cNvGrpSpPr/>
          <p:nvPr/>
        </p:nvGrpSpPr>
        <p:grpSpPr>
          <a:xfrm>
            <a:off x="3516807" y="3845968"/>
            <a:ext cx="1132290" cy="1670724"/>
            <a:chOff x="3176625" y="4341589"/>
            <a:chExt cx="1132290" cy="1670724"/>
          </a:xfrm>
        </p:grpSpPr>
        <p:sp>
          <p:nvSpPr>
            <p:cNvPr id="236" name="同侧圆角矩形 140">
              <a:extLst>
                <a:ext uri="{FF2B5EF4-FFF2-40B4-BE49-F238E27FC236}">
                  <a16:creationId xmlns:a16="http://schemas.microsoft.com/office/drawing/2014/main" id="{B183BFFB-ECB1-479C-B270-D441F3EB9DF1}"/>
                </a:ext>
              </a:extLst>
            </p:cNvPr>
            <p:cNvSpPr/>
            <p:nvPr/>
          </p:nvSpPr>
          <p:spPr>
            <a:xfrm rot="10800000">
              <a:off x="3403236" y="5506961"/>
              <a:ext cx="735203" cy="505352"/>
            </a:xfrm>
            <a:prstGeom prst="round2Same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7" name="Freeform 75">
              <a:extLst>
                <a:ext uri="{FF2B5EF4-FFF2-40B4-BE49-F238E27FC236}">
                  <a16:creationId xmlns:a16="http://schemas.microsoft.com/office/drawing/2014/main" id="{8FD4360E-BC13-4DE1-8A89-A774792582AC}"/>
                </a:ext>
              </a:extLst>
            </p:cNvPr>
            <p:cNvSpPr>
              <a:spLocks/>
            </p:cNvSpPr>
            <p:nvPr/>
          </p:nvSpPr>
          <p:spPr bwMode="auto">
            <a:xfrm>
              <a:off x="3284195" y="4725938"/>
              <a:ext cx="980380" cy="763993"/>
            </a:xfrm>
            <a:custGeom>
              <a:avLst/>
              <a:gdLst/>
              <a:ahLst/>
              <a:cxnLst>
                <a:cxn ang="0">
                  <a:pos x="1208" y="315"/>
                </a:cxn>
                <a:cxn ang="0">
                  <a:pos x="778" y="17"/>
                </a:cxn>
                <a:cxn ang="0">
                  <a:pos x="765" y="8"/>
                </a:cxn>
                <a:cxn ang="0">
                  <a:pos x="736" y="0"/>
                </a:cxn>
                <a:cxn ang="0">
                  <a:pos x="707" y="0"/>
                </a:cxn>
                <a:cxn ang="0">
                  <a:pos x="679" y="8"/>
                </a:cxn>
                <a:cxn ang="0">
                  <a:pos x="43" y="449"/>
                </a:cxn>
                <a:cxn ang="0">
                  <a:pos x="39" y="452"/>
                </a:cxn>
                <a:cxn ang="0">
                  <a:pos x="26" y="465"/>
                </a:cxn>
                <a:cxn ang="0">
                  <a:pos x="5" y="497"/>
                </a:cxn>
                <a:cxn ang="0">
                  <a:pos x="0" y="533"/>
                </a:cxn>
                <a:cxn ang="0">
                  <a:pos x="9" y="570"/>
                </a:cxn>
                <a:cxn ang="0">
                  <a:pos x="17" y="587"/>
                </a:cxn>
                <a:cxn ang="0">
                  <a:pos x="31" y="602"/>
                </a:cxn>
                <a:cxn ang="0">
                  <a:pos x="63" y="622"/>
                </a:cxn>
                <a:cxn ang="0">
                  <a:pos x="100" y="629"/>
                </a:cxn>
                <a:cxn ang="0">
                  <a:pos x="137" y="621"/>
                </a:cxn>
                <a:cxn ang="0">
                  <a:pos x="156" y="610"/>
                </a:cxn>
                <a:cxn ang="0">
                  <a:pos x="157" y="963"/>
                </a:cxn>
                <a:cxn ang="0">
                  <a:pos x="159" y="972"/>
                </a:cxn>
                <a:cxn ang="0">
                  <a:pos x="164" y="987"/>
                </a:cxn>
                <a:cxn ang="0">
                  <a:pos x="176" y="999"/>
                </a:cxn>
                <a:cxn ang="0">
                  <a:pos x="191" y="1005"/>
                </a:cxn>
                <a:cxn ang="0">
                  <a:pos x="560" y="1005"/>
                </a:cxn>
                <a:cxn ang="0">
                  <a:pos x="562" y="744"/>
                </a:cxn>
                <a:cxn ang="0">
                  <a:pos x="566" y="722"/>
                </a:cxn>
                <a:cxn ang="0">
                  <a:pos x="574" y="700"/>
                </a:cxn>
                <a:cxn ang="0">
                  <a:pos x="589" y="681"/>
                </a:cxn>
                <a:cxn ang="0">
                  <a:pos x="608" y="664"/>
                </a:cxn>
                <a:cxn ang="0">
                  <a:pos x="631" y="651"/>
                </a:cxn>
                <a:cxn ang="0">
                  <a:pos x="658" y="641"/>
                </a:cxn>
                <a:cxn ang="0">
                  <a:pos x="689" y="636"/>
                </a:cxn>
                <a:cxn ang="0">
                  <a:pos x="721" y="632"/>
                </a:cxn>
                <a:cxn ang="0">
                  <a:pos x="736" y="634"/>
                </a:cxn>
                <a:cxn ang="0">
                  <a:pos x="768" y="639"/>
                </a:cxn>
                <a:cxn ang="0">
                  <a:pos x="795" y="648"/>
                </a:cxn>
                <a:cxn ang="0">
                  <a:pos x="820" y="659"/>
                </a:cxn>
                <a:cxn ang="0">
                  <a:pos x="842" y="675"/>
                </a:cxn>
                <a:cxn ang="0">
                  <a:pos x="859" y="693"/>
                </a:cxn>
                <a:cxn ang="0">
                  <a:pos x="871" y="713"/>
                </a:cxn>
                <a:cxn ang="0">
                  <a:pos x="876" y="735"/>
                </a:cxn>
                <a:cxn ang="0">
                  <a:pos x="876" y="1005"/>
                </a:cxn>
                <a:cxn ang="0">
                  <a:pos x="1222" y="1005"/>
                </a:cxn>
                <a:cxn ang="0">
                  <a:pos x="1239" y="1002"/>
                </a:cxn>
                <a:cxn ang="0">
                  <a:pos x="1252" y="993"/>
                </a:cxn>
                <a:cxn ang="0">
                  <a:pos x="1260" y="980"/>
                </a:cxn>
                <a:cxn ang="0">
                  <a:pos x="1264" y="963"/>
                </a:cxn>
                <a:cxn ang="0">
                  <a:pos x="1287" y="610"/>
                </a:cxn>
                <a:cxn ang="0">
                  <a:pos x="1301" y="619"/>
                </a:cxn>
                <a:cxn ang="0">
                  <a:pos x="1330" y="627"/>
                </a:cxn>
                <a:cxn ang="0">
                  <a:pos x="1343" y="629"/>
                </a:cxn>
                <a:cxn ang="0">
                  <a:pos x="1367" y="626"/>
                </a:cxn>
                <a:cxn ang="0">
                  <a:pos x="1389" y="617"/>
                </a:cxn>
                <a:cxn ang="0">
                  <a:pos x="1409" y="605"/>
                </a:cxn>
                <a:cxn ang="0">
                  <a:pos x="1424" y="587"/>
                </a:cxn>
                <a:cxn ang="0">
                  <a:pos x="1431" y="578"/>
                </a:cxn>
                <a:cxn ang="0">
                  <a:pos x="1441" y="551"/>
                </a:cxn>
                <a:cxn ang="0">
                  <a:pos x="1443" y="536"/>
                </a:cxn>
                <a:cxn ang="0">
                  <a:pos x="1439" y="508"/>
                </a:cxn>
                <a:cxn ang="0">
                  <a:pos x="1429" y="482"/>
                </a:cxn>
                <a:cxn ang="0">
                  <a:pos x="1412" y="459"/>
                </a:cxn>
                <a:cxn ang="0">
                  <a:pos x="1400" y="449"/>
                </a:cxn>
              </a:cxnLst>
              <a:rect l="0" t="0" r="r" b="b"/>
              <a:pathLst>
                <a:path w="1443" h="1005">
                  <a:moveTo>
                    <a:pt x="1400" y="449"/>
                  </a:moveTo>
                  <a:lnTo>
                    <a:pt x="1208" y="315"/>
                  </a:lnTo>
                  <a:lnTo>
                    <a:pt x="986" y="162"/>
                  </a:lnTo>
                  <a:lnTo>
                    <a:pt x="778" y="17"/>
                  </a:lnTo>
                  <a:lnTo>
                    <a:pt x="778" y="17"/>
                  </a:lnTo>
                  <a:lnTo>
                    <a:pt x="765" y="8"/>
                  </a:lnTo>
                  <a:lnTo>
                    <a:pt x="751" y="3"/>
                  </a:lnTo>
                  <a:lnTo>
                    <a:pt x="736" y="0"/>
                  </a:lnTo>
                  <a:lnTo>
                    <a:pt x="721" y="0"/>
                  </a:lnTo>
                  <a:lnTo>
                    <a:pt x="707" y="0"/>
                  </a:lnTo>
                  <a:lnTo>
                    <a:pt x="692" y="3"/>
                  </a:lnTo>
                  <a:lnTo>
                    <a:pt x="679" y="8"/>
                  </a:lnTo>
                  <a:lnTo>
                    <a:pt x="665" y="17"/>
                  </a:lnTo>
                  <a:lnTo>
                    <a:pt x="43" y="449"/>
                  </a:lnTo>
                  <a:lnTo>
                    <a:pt x="43" y="449"/>
                  </a:lnTo>
                  <a:lnTo>
                    <a:pt x="39" y="452"/>
                  </a:lnTo>
                  <a:lnTo>
                    <a:pt x="39" y="452"/>
                  </a:lnTo>
                  <a:lnTo>
                    <a:pt x="26" y="465"/>
                  </a:lnTo>
                  <a:lnTo>
                    <a:pt x="14" y="481"/>
                  </a:lnTo>
                  <a:lnTo>
                    <a:pt x="5" y="497"/>
                  </a:lnTo>
                  <a:lnTo>
                    <a:pt x="0" y="514"/>
                  </a:lnTo>
                  <a:lnTo>
                    <a:pt x="0" y="533"/>
                  </a:lnTo>
                  <a:lnTo>
                    <a:pt x="2" y="551"/>
                  </a:lnTo>
                  <a:lnTo>
                    <a:pt x="9" y="570"/>
                  </a:lnTo>
                  <a:lnTo>
                    <a:pt x="17" y="587"/>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287" y="610"/>
                  </a:lnTo>
                  <a:lnTo>
                    <a:pt x="1301" y="619"/>
                  </a:lnTo>
                  <a:lnTo>
                    <a:pt x="1314" y="624"/>
                  </a:lnTo>
                  <a:lnTo>
                    <a:pt x="1330" y="627"/>
                  </a:lnTo>
                  <a:lnTo>
                    <a:pt x="1343" y="629"/>
                  </a:lnTo>
                  <a:lnTo>
                    <a:pt x="1343" y="629"/>
                  </a:lnTo>
                  <a:lnTo>
                    <a:pt x="1355" y="627"/>
                  </a:lnTo>
                  <a:lnTo>
                    <a:pt x="1367" y="626"/>
                  </a:lnTo>
                  <a:lnTo>
                    <a:pt x="1379" y="622"/>
                  </a:lnTo>
                  <a:lnTo>
                    <a:pt x="1389" y="617"/>
                  </a:lnTo>
                  <a:lnTo>
                    <a:pt x="1399" y="612"/>
                  </a:lnTo>
                  <a:lnTo>
                    <a:pt x="1409" y="605"/>
                  </a:lnTo>
                  <a:lnTo>
                    <a:pt x="1417" y="597"/>
                  </a:lnTo>
                  <a:lnTo>
                    <a:pt x="1424" y="587"/>
                  </a:lnTo>
                  <a:lnTo>
                    <a:pt x="1424" y="587"/>
                  </a:lnTo>
                  <a:lnTo>
                    <a:pt x="1431" y="578"/>
                  </a:lnTo>
                  <a:lnTo>
                    <a:pt x="1434" y="568"/>
                  </a:lnTo>
                  <a:lnTo>
                    <a:pt x="1441" y="551"/>
                  </a:lnTo>
                  <a:lnTo>
                    <a:pt x="1441" y="551"/>
                  </a:lnTo>
                  <a:lnTo>
                    <a:pt x="1443" y="536"/>
                  </a:lnTo>
                  <a:lnTo>
                    <a:pt x="1443" y="523"/>
                  </a:lnTo>
                  <a:lnTo>
                    <a:pt x="1439" y="508"/>
                  </a:lnTo>
                  <a:lnTo>
                    <a:pt x="1436" y="494"/>
                  </a:lnTo>
                  <a:lnTo>
                    <a:pt x="1429" y="482"/>
                  </a:lnTo>
                  <a:lnTo>
                    <a:pt x="1422" y="469"/>
                  </a:lnTo>
                  <a:lnTo>
                    <a:pt x="1412" y="459"/>
                  </a:lnTo>
                  <a:lnTo>
                    <a:pt x="1400" y="449"/>
                  </a:lnTo>
                  <a:lnTo>
                    <a:pt x="1400" y="449"/>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cxnSp>
          <p:nvCxnSpPr>
            <p:cNvPr id="238" name="直接连接符 237">
              <a:extLst>
                <a:ext uri="{FF2B5EF4-FFF2-40B4-BE49-F238E27FC236}">
                  <a16:creationId xmlns:a16="http://schemas.microsoft.com/office/drawing/2014/main" id="{50041A13-12AE-4ACE-A26B-EBD3566A7A27}"/>
                </a:ext>
              </a:extLst>
            </p:cNvPr>
            <p:cNvCxnSpPr/>
            <p:nvPr/>
          </p:nvCxnSpPr>
          <p:spPr>
            <a:xfrm>
              <a:off x="3306365" y="5489931"/>
              <a:ext cx="1002550" cy="0"/>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sp>
          <p:nvSpPr>
            <p:cNvPr id="239" name="Freeform 16">
              <a:extLst>
                <a:ext uri="{FF2B5EF4-FFF2-40B4-BE49-F238E27FC236}">
                  <a16:creationId xmlns:a16="http://schemas.microsoft.com/office/drawing/2014/main" id="{DB390374-5388-4423-825F-B068AF8BA03A}"/>
                </a:ext>
              </a:extLst>
            </p:cNvPr>
            <p:cNvSpPr>
              <a:spLocks noEditPoints="1"/>
            </p:cNvSpPr>
            <p:nvPr/>
          </p:nvSpPr>
          <p:spPr bwMode="auto">
            <a:xfrm rot="8315639" flipV="1">
              <a:off x="3176625" y="4341589"/>
              <a:ext cx="246990" cy="19486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2060"/>
            </a:solidFill>
            <a:ln w="9525">
              <a:noFill/>
              <a:round/>
              <a:headEnd/>
              <a:tailEnd/>
            </a:ln>
          </p:spPr>
          <p:txBody>
            <a:bodyPr vert="horz" wrap="square" lIns="121944" tIns="60972" rIns="121944" bIns="60972" numCol="1" anchor="t" anchorCtr="0" compatLnSpc="1">
              <a:prstTxWarp prst="textNoShape">
                <a:avLst/>
              </a:prstTxWarp>
            </a:bodyPr>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2" name="直接连接符 11">
            <a:extLst>
              <a:ext uri="{FF2B5EF4-FFF2-40B4-BE49-F238E27FC236}">
                <a16:creationId xmlns:a16="http://schemas.microsoft.com/office/drawing/2014/main" id="{1CBD2544-F7D9-4499-9BE1-3029E6DE2380}"/>
              </a:ext>
            </a:extLst>
          </p:cNvPr>
          <p:cNvCxnSpPr>
            <a:cxnSpLocks/>
          </p:cNvCxnSpPr>
          <p:nvPr/>
        </p:nvCxnSpPr>
        <p:spPr>
          <a:xfrm>
            <a:off x="3697969" y="5327582"/>
            <a:ext cx="3553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6B0EA50B-4DC4-4135-85EC-4152359594A0}"/>
              </a:ext>
            </a:extLst>
          </p:cNvPr>
          <p:cNvCxnSpPr>
            <a:cxnSpLocks/>
          </p:cNvCxnSpPr>
          <p:nvPr/>
        </p:nvCxnSpPr>
        <p:spPr>
          <a:xfrm flipV="1">
            <a:off x="3697969" y="4540272"/>
            <a:ext cx="0" cy="78731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0C7DB066-9FC1-41A3-BAAF-B47A141B6BB9}"/>
              </a:ext>
            </a:extLst>
          </p:cNvPr>
          <p:cNvPicPr>
            <a:picLocks noChangeAspect="1"/>
          </p:cNvPicPr>
          <p:nvPr/>
        </p:nvPicPr>
        <p:blipFill>
          <a:blip r:embed="rId15"/>
          <a:stretch>
            <a:fillRect/>
          </a:stretch>
        </p:blipFill>
        <p:spPr>
          <a:xfrm>
            <a:off x="4001072" y="5054205"/>
            <a:ext cx="350755" cy="464665"/>
          </a:xfrm>
          <a:prstGeom prst="rect">
            <a:avLst/>
          </a:prstGeom>
        </p:spPr>
      </p:pic>
      <p:pic>
        <p:nvPicPr>
          <p:cNvPr id="19" name="图片 18">
            <a:extLst>
              <a:ext uri="{FF2B5EF4-FFF2-40B4-BE49-F238E27FC236}">
                <a16:creationId xmlns:a16="http://schemas.microsoft.com/office/drawing/2014/main" id="{FC90196F-52C2-4D0F-BBFF-874E636BC429}"/>
              </a:ext>
            </a:extLst>
          </p:cNvPr>
          <p:cNvPicPr>
            <a:picLocks noChangeAspect="1"/>
          </p:cNvPicPr>
          <p:nvPr/>
        </p:nvPicPr>
        <p:blipFill>
          <a:blip r:embed="rId16">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619747" y="4197840"/>
            <a:ext cx="175079" cy="480009"/>
          </a:xfrm>
          <a:prstGeom prst="rect">
            <a:avLst/>
          </a:prstGeom>
        </p:spPr>
      </p:pic>
      <p:sp>
        <p:nvSpPr>
          <p:cNvPr id="248" name="TextBox 868">
            <a:extLst>
              <a:ext uri="{FF2B5EF4-FFF2-40B4-BE49-F238E27FC236}">
                <a16:creationId xmlns:a16="http://schemas.microsoft.com/office/drawing/2014/main" id="{7B168AAD-E081-4393-A7C2-1C18EE502091}"/>
              </a:ext>
            </a:extLst>
          </p:cNvPr>
          <p:cNvSpPr txBox="1"/>
          <p:nvPr/>
        </p:nvSpPr>
        <p:spPr>
          <a:xfrm>
            <a:off x="3844273" y="3970616"/>
            <a:ext cx="1038656" cy="261610"/>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室外天线</a:t>
            </a:r>
          </a:p>
        </p:txBody>
      </p:sp>
      <p:cxnSp>
        <p:nvCxnSpPr>
          <p:cNvPr id="22" name="直接箭头连接符 21">
            <a:extLst>
              <a:ext uri="{FF2B5EF4-FFF2-40B4-BE49-F238E27FC236}">
                <a16:creationId xmlns:a16="http://schemas.microsoft.com/office/drawing/2014/main" id="{94EC37C5-E26C-44FF-B893-373562418268}"/>
              </a:ext>
            </a:extLst>
          </p:cNvPr>
          <p:cNvCxnSpPr>
            <a:cxnSpLocks/>
          </p:cNvCxnSpPr>
          <p:nvPr/>
        </p:nvCxnSpPr>
        <p:spPr>
          <a:xfrm flipH="1">
            <a:off x="3844274" y="4117782"/>
            <a:ext cx="238889" cy="174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471A74F1-5418-4720-976B-FC2C80654E2B}"/>
              </a:ext>
            </a:extLst>
          </p:cNvPr>
          <p:cNvPicPr>
            <a:picLocks noChangeAspect="1"/>
          </p:cNvPicPr>
          <p:nvPr/>
        </p:nvPicPr>
        <p:blipFill>
          <a:blip r:embed="rId17"/>
          <a:stretch>
            <a:fillRect/>
          </a:stretch>
        </p:blipFill>
        <p:spPr>
          <a:xfrm>
            <a:off x="406090" y="4433138"/>
            <a:ext cx="1004256" cy="1045278"/>
          </a:xfrm>
          <a:prstGeom prst="rect">
            <a:avLst/>
          </a:prstGeom>
        </p:spPr>
      </p:pic>
      <p:pic>
        <p:nvPicPr>
          <p:cNvPr id="254" name="图片 253" descr="MA302.PNG">
            <a:extLst>
              <a:ext uri="{FF2B5EF4-FFF2-40B4-BE49-F238E27FC236}">
                <a16:creationId xmlns:a16="http://schemas.microsoft.com/office/drawing/2014/main" id="{129F3E9B-FE18-4BBD-886F-8DC7AF5702ED}"/>
              </a:ext>
            </a:extLst>
          </p:cNvPr>
          <p:cNvPicPr>
            <a:picLocks/>
          </p:cNvPicPr>
          <p:nvPr/>
        </p:nvPicPr>
        <p:blipFill>
          <a:blip r:embed="rId11" cstate="print"/>
          <a:stretch>
            <a:fillRect/>
          </a:stretch>
        </p:blipFill>
        <p:spPr>
          <a:xfrm>
            <a:off x="1410920" y="4907193"/>
            <a:ext cx="202040" cy="261549"/>
          </a:xfrm>
          <a:prstGeom prst="rect">
            <a:avLst/>
          </a:prstGeom>
        </p:spPr>
      </p:pic>
      <p:sp>
        <p:nvSpPr>
          <p:cNvPr id="255" name="Freeform 16">
            <a:extLst>
              <a:ext uri="{FF2B5EF4-FFF2-40B4-BE49-F238E27FC236}">
                <a16:creationId xmlns:a16="http://schemas.microsoft.com/office/drawing/2014/main" id="{7C7F44AA-0953-4B37-9DB7-AFE144BFF39F}"/>
              </a:ext>
            </a:extLst>
          </p:cNvPr>
          <p:cNvSpPr>
            <a:spLocks noEditPoints="1"/>
          </p:cNvSpPr>
          <p:nvPr/>
        </p:nvSpPr>
        <p:spPr bwMode="auto">
          <a:xfrm rot="12605821" flipV="1">
            <a:off x="2109159" y="3811399"/>
            <a:ext cx="246990" cy="19486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2060"/>
          </a:solidFill>
          <a:ln w="9525">
            <a:noFill/>
            <a:round/>
            <a:headEnd/>
            <a:tailEnd/>
          </a:ln>
        </p:spPr>
        <p:txBody>
          <a:bodyPr vert="horz" wrap="square" lIns="121944" tIns="60972" rIns="121944" bIns="60972" numCol="1" anchor="t" anchorCtr="0" compatLnSpc="1">
            <a:prstTxWarp prst="textNoShape">
              <a:avLst/>
            </a:prstTxWarp>
          </a:bodyPr>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6" name="TextBox 868">
            <a:extLst>
              <a:ext uri="{FF2B5EF4-FFF2-40B4-BE49-F238E27FC236}">
                <a16:creationId xmlns:a16="http://schemas.microsoft.com/office/drawing/2014/main" id="{99FC96F4-398B-40EB-99A0-FE5FC1139859}"/>
              </a:ext>
            </a:extLst>
          </p:cNvPr>
          <p:cNvSpPr txBox="1"/>
          <p:nvPr/>
        </p:nvSpPr>
        <p:spPr>
          <a:xfrm>
            <a:off x="378714" y="5472799"/>
            <a:ext cx="797293" cy="430887"/>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别墅区</a:t>
            </a:r>
            <a:endParaRPr lang="en-US" altLang="zh-CN" sz="1100" kern="0" dirty="0">
              <a:solidFill>
                <a:prstClr val="black"/>
              </a:solidFill>
              <a:latin typeface="微软雅黑" panose="020B0503020204020204" pitchFamily="34" charset="-122"/>
              <a:ea typeface="微软雅黑" panose="020B0503020204020204" pitchFamily="34" charset="-122"/>
            </a:endParaRPr>
          </a:p>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户外电表</a:t>
            </a:r>
          </a:p>
        </p:txBody>
      </p:sp>
      <p:sp>
        <p:nvSpPr>
          <p:cNvPr id="257" name="TextBox 868">
            <a:extLst>
              <a:ext uri="{FF2B5EF4-FFF2-40B4-BE49-F238E27FC236}">
                <a16:creationId xmlns:a16="http://schemas.microsoft.com/office/drawing/2014/main" id="{82027B4E-F20A-43AD-87C5-17782B6FEAF1}"/>
              </a:ext>
            </a:extLst>
          </p:cNvPr>
          <p:cNvSpPr txBox="1"/>
          <p:nvPr/>
        </p:nvSpPr>
        <p:spPr>
          <a:xfrm>
            <a:off x="1894995" y="5472799"/>
            <a:ext cx="940283" cy="430887"/>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居民楼</a:t>
            </a:r>
            <a:endParaRPr lang="en-US" altLang="zh-CN" sz="1100" kern="0" dirty="0">
              <a:solidFill>
                <a:prstClr val="black"/>
              </a:solidFill>
              <a:latin typeface="微软雅黑" panose="020B0503020204020204" pitchFamily="34" charset="-122"/>
              <a:ea typeface="微软雅黑" panose="020B0503020204020204" pitchFamily="34" charset="-122"/>
            </a:endParaRPr>
          </a:p>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集中器抄表</a:t>
            </a:r>
          </a:p>
        </p:txBody>
      </p:sp>
      <p:sp>
        <p:nvSpPr>
          <p:cNvPr id="258" name="TextBox 868">
            <a:extLst>
              <a:ext uri="{FF2B5EF4-FFF2-40B4-BE49-F238E27FC236}">
                <a16:creationId xmlns:a16="http://schemas.microsoft.com/office/drawing/2014/main" id="{49F6CAF9-5795-46BD-AD08-BF072ABEF9A2}"/>
              </a:ext>
            </a:extLst>
          </p:cNvPr>
          <p:cNvSpPr txBox="1"/>
          <p:nvPr/>
        </p:nvSpPr>
        <p:spPr>
          <a:xfrm>
            <a:off x="3603873" y="5472799"/>
            <a:ext cx="940283" cy="430887"/>
          </a:xfrm>
          <a:prstGeom prst="rect">
            <a:avLst/>
          </a:prstGeom>
          <a:noFill/>
        </p:spPr>
        <p:txBody>
          <a:bodyPr wrap="square" rtlCol="0">
            <a:spAutoFit/>
          </a:bodyPr>
          <a:lstStyle/>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地下室</a:t>
            </a:r>
            <a:endParaRPr lang="en-US" altLang="zh-CN" sz="1100" kern="0" dirty="0">
              <a:solidFill>
                <a:prstClr val="black"/>
              </a:solidFill>
              <a:latin typeface="微软雅黑" panose="020B0503020204020204" pitchFamily="34" charset="-122"/>
              <a:ea typeface="微软雅黑" panose="020B0503020204020204" pitchFamily="34" charset="-122"/>
            </a:endParaRPr>
          </a:p>
          <a:p>
            <a:pPr algn="ctr" defTabSz="1219200">
              <a:defRPr/>
            </a:pPr>
            <a:r>
              <a:rPr lang="zh-CN" altLang="en-US" sz="1100" kern="0" dirty="0">
                <a:solidFill>
                  <a:prstClr val="black"/>
                </a:solidFill>
                <a:latin typeface="微软雅黑" panose="020B0503020204020204" pitchFamily="34" charset="-122"/>
                <a:ea typeface="微软雅黑" panose="020B0503020204020204" pitchFamily="34" charset="-122"/>
              </a:rPr>
              <a:t>拉远天线</a:t>
            </a:r>
          </a:p>
        </p:txBody>
      </p:sp>
      <p:sp>
        <p:nvSpPr>
          <p:cNvPr id="259" name="Freeform 16">
            <a:extLst>
              <a:ext uri="{FF2B5EF4-FFF2-40B4-BE49-F238E27FC236}">
                <a16:creationId xmlns:a16="http://schemas.microsoft.com/office/drawing/2014/main" id="{4243170C-8143-4F62-AF60-261DCFEBE59C}"/>
              </a:ext>
            </a:extLst>
          </p:cNvPr>
          <p:cNvSpPr>
            <a:spLocks noEditPoints="1"/>
          </p:cNvSpPr>
          <p:nvPr/>
        </p:nvSpPr>
        <p:spPr bwMode="auto">
          <a:xfrm rot="12605821" flipV="1">
            <a:off x="1424724" y="4564700"/>
            <a:ext cx="246990" cy="19486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solidFill>
            <a:srgbClr val="002060"/>
          </a:solidFill>
          <a:ln w="9525">
            <a:noFill/>
            <a:round/>
            <a:headEnd/>
            <a:tailEnd/>
          </a:ln>
        </p:spPr>
        <p:txBody>
          <a:bodyPr vert="horz" wrap="square" lIns="121944" tIns="60972" rIns="121944" bIns="60972" numCol="1" anchor="t" anchorCtr="0" compatLnSpc="1">
            <a:prstTxWarp prst="textNoShape">
              <a:avLst/>
            </a:prstTxWarp>
          </a:bodyPr>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Picture 8" descr="E:\杨晓谕\图标整理\模板类\云\云模板\云模板第8P.png">
            <a:extLst>
              <a:ext uri="{FF2B5EF4-FFF2-40B4-BE49-F238E27FC236}">
                <a16:creationId xmlns:a16="http://schemas.microsoft.com/office/drawing/2014/main" id="{CA7A71F0-48AC-40C6-A7EA-E6640C45DED1}"/>
              </a:ext>
            </a:extLst>
          </p:cNvPr>
          <p:cNvPicPr>
            <a:picLocks noChangeAspect="1" noChangeArrowheads="1"/>
          </p:cNvPicPr>
          <p:nvPr/>
        </p:nvPicPr>
        <p:blipFill>
          <a:blip r:embed="rId14" cstate="print">
            <a:lum bright="14000" contrast="-70000"/>
          </a:blip>
          <a:srcRect/>
          <a:stretch>
            <a:fillRect/>
          </a:stretch>
        </p:blipFill>
        <p:spPr bwMode="auto">
          <a:xfrm>
            <a:off x="4158864" y="3093678"/>
            <a:ext cx="3879034" cy="920327"/>
          </a:xfrm>
          <a:prstGeom prst="rect">
            <a:avLst/>
          </a:prstGeom>
          <a:noFill/>
          <a:ln w="9525">
            <a:noFill/>
            <a:miter lim="800000"/>
            <a:headEnd/>
            <a:tailEnd/>
          </a:ln>
        </p:spPr>
      </p:pic>
      <p:pic>
        <p:nvPicPr>
          <p:cNvPr id="12" name="图片 11">
            <a:extLst>
              <a:ext uri="{FF2B5EF4-FFF2-40B4-BE49-F238E27FC236}">
                <a16:creationId xmlns:a16="http://schemas.microsoft.com/office/drawing/2014/main" id="{DF492467-BFEB-4410-96F1-F8760C94522F}"/>
              </a:ext>
            </a:extLst>
          </p:cNvPr>
          <p:cNvPicPr>
            <a:picLocks noChangeAspect="1"/>
          </p:cNvPicPr>
          <p:nvPr/>
        </p:nvPicPr>
        <p:blipFill>
          <a:blip r:embed="rId15"/>
          <a:stretch>
            <a:fillRect/>
          </a:stretch>
        </p:blipFill>
        <p:spPr>
          <a:xfrm>
            <a:off x="3575598" y="3561426"/>
            <a:ext cx="530080" cy="340766"/>
          </a:xfrm>
          <a:prstGeom prst="rect">
            <a:avLst/>
          </a:prstGeom>
        </p:spPr>
      </p:pic>
      <p:sp>
        <p:nvSpPr>
          <p:cNvPr id="309" name="Title 2"/>
          <p:cNvSpPr txBox="1">
            <a:spLocks/>
          </p:cNvSpPr>
          <p:nvPr>
            <p:custDataLst>
              <p:tags r:id="rId1"/>
            </p:custDataLst>
          </p:nvPr>
        </p:nvSpPr>
        <p:spPr>
          <a:xfrm>
            <a:off x="549443" y="276633"/>
            <a:ext cx="11164262" cy="615173"/>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变电站监控和巡检</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87" name="Rounded Rectangle 41"/>
          <p:cNvSpPr/>
          <p:nvPr/>
        </p:nvSpPr>
        <p:spPr bwMode="auto">
          <a:xfrm>
            <a:off x="3944269" y="1106844"/>
            <a:ext cx="3683106" cy="1818217"/>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sp>
        <p:nvSpPr>
          <p:cNvPr id="306" name="TextBox 28"/>
          <p:cNvSpPr txBox="1">
            <a:spLocks noChangeArrowheads="1"/>
          </p:cNvSpPr>
          <p:nvPr>
            <p:custDataLst>
              <p:tags r:id="rId2"/>
            </p:custDataLst>
          </p:nvPr>
        </p:nvSpPr>
        <p:spPr bwMode="auto">
          <a:xfrm>
            <a:off x="5096381" y="3429326"/>
            <a:ext cx="1584733" cy="313187"/>
          </a:xfrm>
          <a:prstGeom prst="rect">
            <a:avLst/>
          </a:prstGeom>
          <a:noFill/>
          <a:ln w="9525">
            <a:noFill/>
            <a:miter lim="800000"/>
            <a:headEnd/>
            <a:tailEnd/>
          </a:ln>
        </p:spPr>
        <p:txBody>
          <a:bodyPr lIns="81609" tIns="40805" rIns="81609" bIns="40805">
            <a:sp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cs typeface="Arial" pitchFamily="34" charset="0"/>
              </a:rPr>
              <a:t>LTE-G</a:t>
            </a:r>
            <a:endParaRPr lang="zh-CN" altLang="en-US" sz="15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06" name="TextBox 105"/>
          <p:cNvSpPr txBox="1"/>
          <p:nvPr/>
        </p:nvSpPr>
        <p:spPr>
          <a:xfrm>
            <a:off x="4548041" y="1128825"/>
            <a:ext cx="2874297" cy="415829"/>
          </a:xfrm>
          <a:prstGeom prst="rect">
            <a:avLst/>
          </a:prstGeom>
          <a:noFill/>
        </p:spPr>
        <p:txBody>
          <a:bodyPr lIns="121916" tIns="60958" rIns="121916" bIns="60958">
            <a:spAutoFit/>
          </a:bodyPr>
          <a:lstStyle/>
          <a:p>
            <a:pPr algn="ctr">
              <a:defRPr/>
            </a:pPr>
            <a:r>
              <a:rPr lang="en-US" altLang="zh-CN" sz="1900" b="1" dirty="0">
                <a:solidFill>
                  <a:schemeClr val="bg1"/>
                </a:solidFill>
                <a:latin typeface="微软雅黑" panose="020B0503020204020204" pitchFamily="34" charset="-122"/>
                <a:ea typeface="微软雅黑" panose="020B0503020204020204" pitchFamily="34" charset="-122"/>
                <a:cs typeface="Arial" pitchFamily="34" charset="0"/>
              </a:rPr>
              <a:t>Command center</a:t>
            </a:r>
            <a:endParaRPr lang="zh-CN" altLang="en-US" sz="1900" b="1" dirty="0">
              <a:solidFill>
                <a:schemeClr val="bg1"/>
              </a:solidFill>
              <a:latin typeface="微软雅黑" panose="020B0503020204020204" pitchFamily="34" charset="-122"/>
              <a:ea typeface="微软雅黑" panose="020B0503020204020204" pitchFamily="34" charset="-122"/>
              <a:cs typeface="Arial" pitchFamily="34" charset="0"/>
            </a:endParaRPr>
          </a:p>
        </p:txBody>
      </p:sp>
      <p:grpSp>
        <p:nvGrpSpPr>
          <p:cNvPr id="5" name="组合 104"/>
          <p:cNvGrpSpPr>
            <a:grpSpLocks/>
          </p:cNvGrpSpPr>
          <p:nvPr/>
        </p:nvGrpSpPr>
        <p:grpSpPr bwMode="auto">
          <a:xfrm>
            <a:off x="7928227" y="2388065"/>
            <a:ext cx="3567105" cy="1966735"/>
            <a:chOff x="5155829" y="1156996"/>
            <a:chExt cx="2297507" cy="1180691"/>
          </a:xfrm>
        </p:grpSpPr>
        <p:sp>
          <p:nvSpPr>
            <p:cNvPr id="250" name="TextBox 101"/>
            <p:cNvSpPr txBox="1">
              <a:spLocks noChangeArrowheads="1"/>
            </p:cNvSpPr>
            <p:nvPr/>
          </p:nvSpPr>
          <p:spPr bwMode="auto">
            <a:xfrm>
              <a:off x="5217015" y="115699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51" name="Text Box 11"/>
            <p:cNvSpPr txBox="1">
              <a:spLocks noChangeArrowheads="1"/>
            </p:cNvSpPr>
            <p:nvPr/>
          </p:nvSpPr>
          <p:spPr bwMode="auto">
            <a:xfrm>
              <a:off x="5155829" y="1395373"/>
              <a:ext cx="2297507" cy="942314"/>
            </a:xfrm>
            <a:prstGeom prst="rect">
              <a:avLst/>
            </a:prstGeom>
            <a:noFill/>
            <a:ln w="9525">
              <a:noFill/>
              <a:miter lim="800000"/>
              <a:headEnd/>
              <a:tailEnd/>
            </a:ln>
          </p:spPr>
          <p:txBody>
            <a:bodyPr>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变电站设备状态监测，包括特高压站点和</a:t>
              </a:r>
              <a:r>
                <a:rPr lang="en-US" altLang="zh-CN" sz="1600" dirty="0">
                  <a:latin typeface="微软雅黑" panose="020B0503020204020204" pitchFamily="34" charset="-122"/>
                  <a:ea typeface="微软雅黑" panose="020B0503020204020204" pitchFamily="34" charset="-122"/>
                  <a:cs typeface="Arial" pitchFamily="34" charset="0"/>
                </a:rPr>
                <a:t>10KV</a:t>
              </a:r>
              <a:r>
                <a:rPr lang="zh-CN" altLang="en-US" sz="1600" dirty="0">
                  <a:latin typeface="微软雅黑" panose="020B0503020204020204" pitchFamily="34" charset="-122"/>
                  <a:ea typeface="微软雅黑" panose="020B0503020204020204" pitchFamily="34" charset="-122"/>
                  <a:cs typeface="Arial" pitchFamily="34" charset="0"/>
                </a:rPr>
                <a:t>站点</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变电站附近部署无线基站，实现变电站区域内的无线覆盖，承载设备状态监测、周界视频监控、提供日常巡检的语音及多媒体业务。</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6" name="组合 104"/>
          <p:cNvGrpSpPr>
            <a:grpSpLocks/>
          </p:cNvGrpSpPr>
          <p:nvPr/>
        </p:nvGrpSpPr>
        <p:grpSpPr bwMode="auto">
          <a:xfrm>
            <a:off x="7928227" y="4400888"/>
            <a:ext cx="3526260" cy="1957860"/>
            <a:chOff x="5092222" y="1162326"/>
            <a:chExt cx="2361114" cy="1175364"/>
          </a:xfrm>
        </p:grpSpPr>
        <p:sp>
          <p:nvSpPr>
            <p:cNvPr id="253" name="TextBox 101"/>
            <p:cNvSpPr txBox="1">
              <a:spLocks noChangeArrowheads="1"/>
            </p:cNvSpPr>
            <p:nvPr/>
          </p:nvSpPr>
          <p:spPr bwMode="auto">
            <a:xfrm>
              <a:off x="5217015" y="1162326"/>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54" name="Text Box 11"/>
            <p:cNvSpPr txBox="1">
              <a:spLocks noChangeArrowheads="1"/>
            </p:cNvSpPr>
            <p:nvPr/>
          </p:nvSpPr>
          <p:spPr bwMode="auto">
            <a:xfrm>
              <a:off x="5092222" y="1395375"/>
              <a:ext cx="2361114" cy="942315"/>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全天候、无人化、自动化变电站设备监测和日常巡检；</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通过数字化手段，使巡检效率极大提高；</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结合专业移动手持终端，提高维护效率，降低事故发生率。</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
        <p:nvSpPr>
          <p:cNvPr id="259" name="Rounded Rectangle 41"/>
          <p:cNvSpPr/>
          <p:nvPr/>
        </p:nvSpPr>
        <p:spPr>
          <a:xfrm>
            <a:off x="651294" y="1153133"/>
            <a:ext cx="3071373" cy="821267"/>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pic>
        <p:nvPicPr>
          <p:cNvPr id="260" name="Picture 1086" descr="图片200"/>
          <p:cNvPicPr>
            <a:picLocks noChangeAspect="1" noChangeArrowheads="1"/>
          </p:cNvPicPr>
          <p:nvPr/>
        </p:nvPicPr>
        <p:blipFill>
          <a:blip r:embed="rId16" cstate="print"/>
          <a:srcRect/>
          <a:stretch>
            <a:fillRect/>
          </a:stretch>
        </p:blipFill>
        <p:spPr bwMode="auto">
          <a:xfrm>
            <a:off x="1855487" y="1271667"/>
            <a:ext cx="1147266" cy="560917"/>
          </a:xfrm>
          <a:prstGeom prst="rect">
            <a:avLst/>
          </a:prstGeom>
          <a:noFill/>
          <a:effectLst>
            <a:outerShdw blurRad="50800" dist="38100" dir="2700000" algn="tl" rotWithShape="0">
              <a:prstClr val="black">
                <a:alpha val="40000"/>
              </a:prstClr>
            </a:outerShdw>
          </a:effectLst>
        </p:spPr>
      </p:pic>
      <p:sp>
        <p:nvSpPr>
          <p:cNvPr id="261" name="Text Box 235"/>
          <p:cNvSpPr txBox="1">
            <a:spLocks noChangeArrowheads="1"/>
          </p:cNvSpPr>
          <p:nvPr/>
        </p:nvSpPr>
        <p:spPr bwMode="auto">
          <a:xfrm>
            <a:off x="892257" y="1370919"/>
            <a:ext cx="1008826" cy="461665"/>
          </a:xfrm>
          <a:prstGeom prst="rect">
            <a:avLst/>
          </a:prstGeom>
          <a:noFill/>
          <a:ln w="9525" algn="ctr">
            <a:noFill/>
            <a:miter lim="800000"/>
            <a:headEnd/>
            <a:tailEnd/>
          </a:ln>
          <a:effectLst/>
        </p:spPr>
        <p:txBody>
          <a:bodyPr wrap="squar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视频监控</a:t>
            </a:r>
            <a:r>
              <a:rPr lang="en-US" altLang="zh-CN" sz="1200" kern="0" dirty="0">
                <a:latin typeface="微软雅黑" panose="020B0503020204020204" pitchFamily="34" charset="-122"/>
                <a:ea typeface="微软雅黑" panose="020B0503020204020204" pitchFamily="34" charset="-122"/>
                <a:cs typeface="Arial" pitchFamily="34" charset="0"/>
              </a:rPr>
              <a:t>&amp;</a:t>
            </a:r>
            <a:r>
              <a:rPr lang="zh-CN" altLang="en-US" sz="1200" kern="0" dirty="0">
                <a:latin typeface="微软雅黑" panose="020B0503020204020204" pitchFamily="34" charset="-122"/>
                <a:ea typeface="微软雅黑" panose="020B0503020204020204" pitchFamily="34" charset="-122"/>
                <a:cs typeface="Arial" pitchFamily="34" charset="0"/>
              </a:rPr>
              <a:t>分析服务器</a:t>
            </a:r>
            <a:endParaRPr lang="en-US" altLang="zh-CN" sz="1200" kern="0" dirty="0">
              <a:latin typeface="微软雅黑" panose="020B0503020204020204" pitchFamily="34" charset="-122"/>
              <a:ea typeface="微软雅黑" panose="020B0503020204020204" pitchFamily="34" charset="-122"/>
              <a:cs typeface="Arial" pitchFamily="34" charset="0"/>
            </a:endParaRPr>
          </a:p>
        </p:txBody>
      </p:sp>
      <p:cxnSp>
        <p:nvCxnSpPr>
          <p:cNvPr id="262" name="直接箭头连接符 92"/>
          <p:cNvCxnSpPr>
            <a:cxnSpLocks noChangeShapeType="1"/>
          </p:cNvCxnSpPr>
          <p:nvPr/>
        </p:nvCxnSpPr>
        <p:spPr bwMode="auto">
          <a:xfrm flipV="1">
            <a:off x="3385446" y="1519755"/>
            <a:ext cx="584217" cy="0"/>
          </a:xfrm>
          <a:prstGeom prst="straightConnector1">
            <a:avLst/>
          </a:prstGeom>
          <a:noFill/>
          <a:ln w="12700">
            <a:solidFill>
              <a:srgbClr val="FF0000"/>
            </a:solidFill>
            <a:prstDash val="dash"/>
            <a:round/>
            <a:headEnd type="triangle" w="med" len="med"/>
            <a:tailEnd type="triangle" w="med" len="med"/>
          </a:ln>
        </p:spPr>
      </p:cxnSp>
      <p:sp>
        <p:nvSpPr>
          <p:cNvPr id="263" name="Rounded Rectangle 41"/>
          <p:cNvSpPr/>
          <p:nvPr/>
        </p:nvSpPr>
        <p:spPr>
          <a:xfrm>
            <a:off x="660940" y="2059658"/>
            <a:ext cx="3071373" cy="821267"/>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pic>
        <p:nvPicPr>
          <p:cNvPr id="264" name="Picture 1086" descr="图片200"/>
          <p:cNvPicPr>
            <a:picLocks noChangeAspect="1" noChangeArrowheads="1"/>
          </p:cNvPicPr>
          <p:nvPr/>
        </p:nvPicPr>
        <p:blipFill>
          <a:blip r:embed="rId16" cstate="print"/>
          <a:srcRect/>
          <a:stretch>
            <a:fillRect/>
          </a:stretch>
        </p:blipFill>
        <p:spPr bwMode="auto">
          <a:xfrm>
            <a:off x="1865133" y="2178192"/>
            <a:ext cx="1147266" cy="560917"/>
          </a:xfrm>
          <a:prstGeom prst="rect">
            <a:avLst/>
          </a:prstGeom>
          <a:noFill/>
          <a:effectLst>
            <a:outerShdw blurRad="50800" dist="38100" dir="2700000" algn="tl" rotWithShape="0">
              <a:prstClr val="black">
                <a:alpha val="40000"/>
              </a:prstClr>
            </a:outerShdw>
          </a:effectLst>
        </p:spPr>
      </p:pic>
      <p:sp>
        <p:nvSpPr>
          <p:cNvPr id="265" name="Text Box 235"/>
          <p:cNvSpPr txBox="1">
            <a:spLocks noChangeArrowheads="1"/>
          </p:cNvSpPr>
          <p:nvPr/>
        </p:nvSpPr>
        <p:spPr bwMode="auto">
          <a:xfrm>
            <a:off x="888027" y="2191136"/>
            <a:ext cx="1008826" cy="461665"/>
          </a:xfrm>
          <a:prstGeom prst="rect">
            <a:avLst/>
          </a:prstGeom>
          <a:noFill/>
          <a:ln w="9525" algn="ctr">
            <a:noFill/>
            <a:miter lim="800000"/>
            <a:headEnd/>
            <a:tailEnd/>
          </a:ln>
          <a:effectLst/>
        </p:spPr>
        <p:txBody>
          <a:bodyPr wrap="squar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设备状态监测服务器</a:t>
            </a:r>
            <a:r>
              <a:rPr lang="en-US" altLang="zh-CN" sz="1200" kern="0" dirty="0">
                <a:latin typeface="微软雅黑" panose="020B0503020204020204" pitchFamily="34" charset="-122"/>
                <a:ea typeface="微软雅黑" panose="020B0503020204020204" pitchFamily="34" charset="-122"/>
                <a:cs typeface="Arial" pitchFamily="34" charset="0"/>
              </a:rPr>
              <a:t> </a:t>
            </a:r>
            <a:endParaRPr lang="zh-CN" altLang="en-US" sz="1200" kern="0" dirty="0">
              <a:latin typeface="微软雅黑" panose="020B0503020204020204" pitchFamily="34" charset="-122"/>
              <a:ea typeface="微软雅黑" panose="020B0503020204020204" pitchFamily="34" charset="-122"/>
              <a:cs typeface="Arial" pitchFamily="34" charset="0"/>
            </a:endParaRPr>
          </a:p>
        </p:txBody>
      </p:sp>
      <p:cxnSp>
        <p:nvCxnSpPr>
          <p:cNvPr id="266" name="直接箭头连接符 92"/>
          <p:cNvCxnSpPr>
            <a:cxnSpLocks noChangeShapeType="1"/>
          </p:cNvCxnSpPr>
          <p:nvPr/>
        </p:nvCxnSpPr>
        <p:spPr bwMode="auto">
          <a:xfrm flipV="1">
            <a:off x="3368703" y="2376986"/>
            <a:ext cx="584217" cy="0"/>
          </a:xfrm>
          <a:prstGeom prst="straightConnector1">
            <a:avLst/>
          </a:prstGeom>
          <a:noFill/>
          <a:ln w="12700">
            <a:solidFill>
              <a:srgbClr val="FF0000"/>
            </a:solidFill>
            <a:prstDash val="dash"/>
            <a:round/>
            <a:headEnd type="triangle" w="med" len="med"/>
            <a:tailEnd type="triangle" w="med" len="med"/>
          </a:ln>
        </p:spPr>
      </p:cxnSp>
      <p:pic>
        <p:nvPicPr>
          <p:cNvPr id="89" name="565e2910-9dd6-4cd8-81de-ce1ab8b58737" descr="C:\Users\y00201084.CHINA\Desktop\11043067_309345.jpg"/>
          <p:cNvPicPr>
            <a:picLocks noChangeAspect="1" noChangeArrowheads="1"/>
          </p:cNvPicPr>
          <p:nvPr/>
        </p:nvPicPr>
        <p:blipFill>
          <a:blip r:embed="rId17" cstate="print"/>
          <a:srcRect/>
          <a:stretch>
            <a:fillRect/>
          </a:stretch>
        </p:blipFill>
        <p:spPr bwMode="auto">
          <a:xfrm>
            <a:off x="4076692" y="1271667"/>
            <a:ext cx="3345646" cy="1573029"/>
          </a:xfrm>
          <a:prstGeom prst="rect">
            <a:avLst/>
          </a:prstGeom>
          <a:noFill/>
        </p:spPr>
      </p:pic>
      <p:grpSp>
        <p:nvGrpSpPr>
          <p:cNvPr id="7" name="组合 170"/>
          <p:cNvGrpSpPr/>
          <p:nvPr/>
        </p:nvGrpSpPr>
        <p:grpSpPr>
          <a:xfrm>
            <a:off x="2798379" y="4938484"/>
            <a:ext cx="1519889" cy="973033"/>
            <a:chOff x="2747118" y="4798892"/>
            <a:chExt cx="1560456" cy="1309103"/>
          </a:xfrm>
        </p:grpSpPr>
        <p:pic>
          <p:nvPicPr>
            <p:cNvPr id="167" name="图片 3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auto">
            <a:xfrm>
              <a:off x="2747118" y="4800318"/>
              <a:ext cx="980756" cy="13076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8" name="图片 3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bwMode="auto">
            <a:xfrm>
              <a:off x="3326818" y="4798892"/>
              <a:ext cx="980756" cy="13076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pic>
        <p:nvPicPr>
          <p:cNvPr id="338946" name="Picture 2"/>
          <p:cNvPicPr>
            <a:picLocks noChangeAspect="1" noChangeArrowheads="1"/>
          </p:cNvPicPr>
          <p:nvPr/>
        </p:nvPicPr>
        <p:blipFill>
          <a:blip r:embed="rId20" cstate="print"/>
          <a:srcRect/>
          <a:stretch>
            <a:fillRect/>
          </a:stretch>
        </p:blipFill>
        <p:spPr bwMode="auto">
          <a:xfrm>
            <a:off x="4750914" y="4938485"/>
            <a:ext cx="1171653" cy="9719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3" name="Picture 7" descr="C:\Users\x35827\Pictures\新建文件夹\方向保护.jpg"/>
          <p:cNvPicPr>
            <a:picLocks noChangeAspect="1" noChangeArrowheads="1"/>
          </p:cNvPicPr>
          <p:nvPr/>
        </p:nvPicPr>
        <p:blipFill>
          <a:blip r:embed="rId21" cstate="print">
            <a:clrChange>
              <a:clrFrom>
                <a:srgbClr val="FFFFFF"/>
              </a:clrFrom>
              <a:clrTo>
                <a:srgbClr val="FFFFFF">
                  <a:alpha val="0"/>
                </a:srgbClr>
              </a:clrTo>
            </a:clrChange>
          </a:blip>
          <a:srcRect/>
          <a:stretch>
            <a:fillRect/>
          </a:stretch>
        </p:blipFill>
        <p:spPr bwMode="auto">
          <a:xfrm>
            <a:off x="3070049" y="4445726"/>
            <a:ext cx="222075" cy="249455"/>
          </a:xfrm>
          <a:prstGeom prst="rect">
            <a:avLst/>
          </a:prstGeom>
          <a:noFill/>
          <a:ln w="9525">
            <a:noFill/>
            <a:miter lim="800000"/>
            <a:headEnd/>
            <a:tailEnd/>
          </a:ln>
        </p:spPr>
      </p:pic>
      <p:pic>
        <p:nvPicPr>
          <p:cNvPr id="175" name="图片 174" descr="u=4016456436,3610784717&amp;fm=21&amp;gp=0.jpg"/>
          <p:cNvPicPr>
            <a:picLocks noChangeAspect="1"/>
          </p:cNvPicPr>
          <p:nvPr/>
        </p:nvPicPr>
        <p:blipFill>
          <a:blip r:embed="rId22" cstate="print"/>
          <a:stretch>
            <a:fillRect/>
          </a:stretch>
        </p:blipFill>
        <p:spPr>
          <a:xfrm>
            <a:off x="1090840" y="4923460"/>
            <a:ext cx="1274893" cy="9963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6" name="图片 175" descr="u=3396468454,1052855718&amp;fm=21&amp;gp=0.jpg"/>
          <p:cNvPicPr>
            <a:picLocks noChangeAspect="1"/>
          </p:cNvPicPr>
          <p:nvPr/>
        </p:nvPicPr>
        <p:blipFill>
          <a:blip r:embed="rId23" cstate="print"/>
          <a:stretch>
            <a:fillRect/>
          </a:stretch>
        </p:blipFill>
        <p:spPr>
          <a:xfrm>
            <a:off x="6355213" y="4939544"/>
            <a:ext cx="1320720" cy="9548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8" name="Picture 4"/>
          <p:cNvPicPr>
            <a:picLocks noChangeAspect="1" noChangeArrowheads="1"/>
          </p:cNvPicPr>
          <p:nvPr/>
        </p:nvPicPr>
        <p:blipFill>
          <a:blip r:embed="rId24" cstate="print"/>
          <a:srcRect/>
          <a:stretch>
            <a:fillRect/>
          </a:stretch>
        </p:blipFill>
        <p:spPr bwMode="auto">
          <a:xfrm>
            <a:off x="3368703" y="4445726"/>
            <a:ext cx="243908" cy="242407"/>
          </a:xfrm>
          <a:prstGeom prst="rect">
            <a:avLst/>
          </a:prstGeom>
          <a:noFill/>
          <a:ln w="9525">
            <a:noFill/>
            <a:miter lim="800000"/>
            <a:headEnd/>
            <a:tailEnd/>
          </a:ln>
        </p:spPr>
      </p:pic>
      <p:pic>
        <p:nvPicPr>
          <p:cNvPr id="179" name="Picture 6"/>
          <p:cNvPicPr>
            <a:picLocks noChangeAspect="1" noChangeArrowheads="1"/>
          </p:cNvPicPr>
          <p:nvPr/>
        </p:nvPicPr>
        <p:blipFill>
          <a:blip r:embed="rId25" cstate="print"/>
          <a:srcRect/>
          <a:stretch>
            <a:fillRect/>
          </a:stretch>
        </p:blipFill>
        <p:spPr bwMode="auto">
          <a:xfrm>
            <a:off x="3740848" y="4460086"/>
            <a:ext cx="275557" cy="220736"/>
          </a:xfrm>
          <a:prstGeom prst="rect">
            <a:avLst/>
          </a:prstGeom>
          <a:noFill/>
          <a:ln w="9525">
            <a:noFill/>
            <a:miter lim="800000"/>
            <a:headEnd/>
            <a:tailEnd/>
          </a:ln>
        </p:spPr>
      </p:pic>
      <p:sp>
        <p:nvSpPr>
          <p:cNvPr id="180" name="圆角矩形 179"/>
          <p:cNvSpPr/>
          <p:nvPr/>
        </p:nvSpPr>
        <p:spPr bwMode="auto">
          <a:xfrm>
            <a:off x="2770074" y="4445772"/>
            <a:ext cx="232680" cy="249409"/>
          </a:xfrm>
          <a:prstGeom prst="roundRect">
            <a:avLst/>
          </a:prstGeom>
          <a:blipFill>
            <a:blip r:embed="rId26" cstate="print"/>
            <a:stretch>
              <a:fillRect/>
            </a:stretch>
          </a:blip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9" tIns="45709" rIns="91419" bIns="45709" numCol="1" rtlCol="0" anchor="t" anchorCtr="0" compatLnSpc="1">
            <a:prstTxWarp prst="textNoShape">
              <a:avLst/>
            </a:prstTxWarp>
          </a:bodyPr>
          <a:lstStyle/>
          <a:p>
            <a:pPr>
              <a:buClr>
                <a:srgbClr val="CC9900"/>
              </a:buClr>
              <a:buFont typeface="Wingdings" pitchFamily="2" charset="2"/>
              <a:buChar char="n"/>
            </a:pPr>
            <a:endParaRPr lang="zh-CN" altLang="en-US">
              <a:solidFill>
                <a:srgbClr val="000000"/>
              </a:solidFill>
              <a:latin typeface="微软雅黑" panose="020B0503020204020204" pitchFamily="34" charset="-122"/>
              <a:ea typeface="微软雅黑" panose="020B0503020204020204" pitchFamily="34" charset="-122"/>
            </a:endParaRPr>
          </a:p>
        </p:txBody>
      </p:sp>
      <p:cxnSp>
        <p:nvCxnSpPr>
          <p:cNvPr id="182" name="直接连接符 181"/>
          <p:cNvCxnSpPr/>
          <p:nvPr/>
        </p:nvCxnSpPr>
        <p:spPr>
          <a:xfrm>
            <a:off x="2827959" y="4220905"/>
            <a:ext cx="25554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2833377" y="4210331"/>
            <a:ext cx="0" cy="2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172130" y="4223028"/>
            <a:ext cx="0" cy="2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3477108" y="4210331"/>
            <a:ext cx="0" cy="2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896235" y="4210331"/>
            <a:ext cx="0" cy="2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5382659" y="4210331"/>
            <a:ext cx="0" cy="2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3896235" y="3865263"/>
            <a:ext cx="0" cy="359917"/>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91" name="Freeform 4"/>
          <p:cNvSpPr>
            <a:spLocks/>
          </p:cNvSpPr>
          <p:nvPr/>
        </p:nvSpPr>
        <p:spPr bwMode="auto">
          <a:xfrm rot="20923463" flipV="1">
            <a:off x="4168444" y="3544687"/>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192" name="Freeform 4"/>
          <p:cNvSpPr>
            <a:spLocks/>
          </p:cNvSpPr>
          <p:nvPr/>
        </p:nvSpPr>
        <p:spPr bwMode="auto">
          <a:xfrm rot="20923463" flipV="1">
            <a:off x="1560324" y="4594968"/>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193" name="Freeform 4"/>
          <p:cNvSpPr>
            <a:spLocks/>
          </p:cNvSpPr>
          <p:nvPr/>
        </p:nvSpPr>
        <p:spPr bwMode="auto">
          <a:xfrm rot="1825132" flipV="1">
            <a:off x="6583632" y="4020942"/>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194" name="TextBox 28"/>
          <p:cNvSpPr txBox="1">
            <a:spLocks noChangeArrowheads="1"/>
          </p:cNvSpPr>
          <p:nvPr>
            <p:custDataLst>
              <p:tags r:id="rId3"/>
            </p:custDataLst>
          </p:nvPr>
        </p:nvSpPr>
        <p:spPr bwMode="auto">
          <a:xfrm>
            <a:off x="1090839" y="5957929"/>
            <a:ext cx="1274894"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智能巡检</a:t>
            </a:r>
          </a:p>
        </p:txBody>
      </p:sp>
      <p:sp>
        <p:nvSpPr>
          <p:cNvPr id="195" name="TextBox 28"/>
          <p:cNvSpPr txBox="1">
            <a:spLocks noChangeArrowheads="1"/>
          </p:cNvSpPr>
          <p:nvPr>
            <p:custDataLst>
              <p:tags r:id="rId4"/>
            </p:custDataLst>
          </p:nvPr>
        </p:nvSpPr>
        <p:spPr bwMode="auto">
          <a:xfrm>
            <a:off x="2687052" y="5957885"/>
            <a:ext cx="1723862" cy="267073"/>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设备和线路状态监测</a:t>
            </a:r>
          </a:p>
        </p:txBody>
      </p:sp>
      <p:sp>
        <p:nvSpPr>
          <p:cNvPr id="196" name="TextBox 28"/>
          <p:cNvSpPr txBox="1">
            <a:spLocks noChangeArrowheads="1"/>
          </p:cNvSpPr>
          <p:nvPr>
            <p:custDataLst>
              <p:tags r:id="rId5"/>
            </p:custDataLst>
          </p:nvPr>
        </p:nvSpPr>
        <p:spPr bwMode="auto">
          <a:xfrm>
            <a:off x="4756573" y="5957929"/>
            <a:ext cx="1177140"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视频监控</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97" name="TextBox 28"/>
          <p:cNvSpPr txBox="1">
            <a:spLocks noChangeArrowheads="1"/>
          </p:cNvSpPr>
          <p:nvPr>
            <p:custDataLst>
              <p:tags r:id="rId6"/>
            </p:custDataLst>
          </p:nvPr>
        </p:nvSpPr>
        <p:spPr bwMode="auto">
          <a:xfrm>
            <a:off x="6355213" y="5957929"/>
            <a:ext cx="1320720"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生产调度</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98" name="TextBox 28"/>
          <p:cNvSpPr txBox="1">
            <a:spLocks noChangeArrowheads="1"/>
          </p:cNvSpPr>
          <p:nvPr>
            <p:custDataLst>
              <p:tags r:id="rId7"/>
            </p:custDataLst>
          </p:nvPr>
        </p:nvSpPr>
        <p:spPr bwMode="auto">
          <a:xfrm>
            <a:off x="2286924" y="3912637"/>
            <a:ext cx="955252" cy="267073"/>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数据收集</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99" name="TextBox 28"/>
          <p:cNvSpPr txBox="1">
            <a:spLocks noChangeArrowheads="1"/>
          </p:cNvSpPr>
          <p:nvPr>
            <p:custDataLst>
              <p:tags r:id="rId8"/>
            </p:custDataLst>
          </p:nvPr>
        </p:nvSpPr>
        <p:spPr bwMode="auto">
          <a:xfrm>
            <a:off x="5222906" y="3894587"/>
            <a:ext cx="633684"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摄像机</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00" name="TextBox 28"/>
          <p:cNvSpPr txBox="1">
            <a:spLocks noChangeArrowheads="1"/>
          </p:cNvSpPr>
          <p:nvPr>
            <p:custDataLst>
              <p:tags r:id="rId9"/>
            </p:custDataLst>
          </p:nvPr>
        </p:nvSpPr>
        <p:spPr bwMode="auto">
          <a:xfrm>
            <a:off x="2657867" y="3377945"/>
            <a:ext cx="1928696" cy="267029"/>
          </a:xfrm>
          <a:prstGeom prst="rect">
            <a:avLst/>
          </a:prstGeom>
          <a:noFill/>
          <a:ln w="9525">
            <a:noFill/>
            <a:miter lim="800000"/>
            <a:headEnd/>
            <a:tailEnd/>
          </a:ln>
        </p:spPr>
        <p:txBody>
          <a:bodyPr wrap="square" lIns="81609" tIns="40805" rIns="81609" bIns="40805">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rPr>
              <a:t>CPE</a:t>
            </a:r>
          </a:p>
        </p:txBody>
      </p:sp>
      <p:sp>
        <p:nvSpPr>
          <p:cNvPr id="201" name="TextBox 28"/>
          <p:cNvSpPr txBox="1">
            <a:spLocks noChangeArrowheads="1"/>
          </p:cNvSpPr>
          <p:nvPr>
            <p:custDataLst>
              <p:tags r:id="rId10"/>
            </p:custDataLst>
          </p:nvPr>
        </p:nvSpPr>
        <p:spPr bwMode="auto">
          <a:xfrm>
            <a:off x="6352863" y="4290463"/>
            <a:ext cx="851168"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巡检终端</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02" name="TextBox 28"/>
          <p:cNvSpPr txBox="1">
            <a:spLocks noChangeArrowheads="1"/>
          </p:cNvSpPr>
          <p:nvPr>
            <p:custDataLst>
              <p:tags r:id="rId11"/>
            </p:custDataLst>
          </p:nvPr>
        </p:nvSpPr>
        <p:spPr bwMode="auto">
          <a:xfrm>
            <a:off x="3431635" y="3876663"/>
            <a:ext cx="1928696" cy="267029"/>
          </a:xfrm>
          <a:prstGeom prst="rect">
            <a:avLst/>
          </a:prstGeom>
          <a:noFill/>
          <a:ln w="9525">
            <a:noFill/>
            <a:miter lim="800000"/>
            <a:headEnd/>
            <a:tailEnd/>
          </a:ln>
        </p:spPr>
        <p:txBody>
          <a:bodyPr wrap="square" lIns="81609" tIns="40805" rIns="81609" bIns="40805">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rPr>
              <a:t>RJ45/RS485</a:t>
            </a:r>
          </a:p>
        </p:txBody>
      </p:sp>
      <p:pic>
        <p:nvPicPr>
          <p:cNvPr id="11" name="图片 10">
            <a:extLst>
              <a:ext uri="{FF2B5EF4-FFF2-40B4-BE49-F238E27FC236}">
                <a16:creationId xmlns:a16="http://schemas.microsoft.com/office/drawing/2014/main" id="{CE8B8808-DBA1-45C9-81D2-1B11ED17D0BB}"/>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7283556" y="3975094"/>
            <a:ext cx="213604" cy="672351"/>
          </a:xfrm>
          <a:prstGeom prst="rect">
            <a:avLst/>
          </a:prstGeom>
        </p:spPr>
      </p:pic>
      <p:pic>
        <p:nvPicPr>
          <p:cNvPr id="172" name="图片 12" descr="02"/>
          <p:cNvPicPr>
            <a:picLocks noChangeAspect="1" noChangeArrowheads="1"/>
          </p:cNvPicPr>
          <p:nvPr/>
        </p:nvPicPr>
        <p:blipFill>
          <a:blip r:embed="rId28" cstate="print"/>
          <a:srcRect/>
          <a:stretch>
            <a:fillRect/>
          </a:stretch>
        </p:blipFill>
        <p:spPr bwMode="auto">
          <a:xfrm>
            <a:off x="4963287" y="4344185"/>
            <a:ext cx="633683" cy="455022"/>
          </a:xfrm>
          <a:prstGeom prst="rect">
            <a:avLst/>
          </a:prstGeom>
          <a:noFill/>
          <a:ln w="9525">
            <a:noFill/>
            <a:miter lim="800000"/>
            <a:headEnd/>
            <a:tailEnd/>
          </a:ln>
        </p:spPr>
      </p:pic>
      <p:grpSp>
        <p:nvGrpSpPr>
          <p:cNvPr id="107" name="组合 104">
            <a:extLst>
              <a:ext uri="{FF2B5EF4-FFF2-40B4-BE49-F238E27FC236}">
                <a16:creationId xmlns:a16="http://schemas.microsoft.com/office/drawing/2014/main" id="{1065154F-1831-48E3-9589-090EC5BBADD4}"/>
              </a:ext>
            </a:extLst>
          </p:cNvPr>
          <p:cNvGrpSpPr>
            <a:grpSpLocks/>
          </p:cNvGrpSpPr>
          <p:nvPr/>
        </p:nvGrpSpPr>
        <p:grpSpPr bwMode="auto">
          <a:xfrm>
            <a:off x="7928227" y="1095607"/>
            <a:ext cx="3878759" cy="1235654"/>
            <a:chOff x="5255153" y="1167656"/>
            <a:chExt cx="2909237" cy="741800"/>
          </a:xfrm>
        </p:grpSpPr>
        <p:sp>
          <p:nvSpPr>
            <p:cNvPr id="108" name="TextBox 101">
              <a:extLst>
                <a:ext uri="{FF2B5EF4-FFF2-40B4-BE49-F238E27FC236}">
                  <a16:creationId xmlns:a16="http://schemas.microsoft.com/office/drawing/2014/main" id="{D8666A13-AB09-40E0-832E-C5BD0A37AF17}"/>
                </a:ext>
              </a:extLst>
            </p:cNvPr>
            <p:cNvSpPr txBox="1">
              <a:spLocks noChangeArrowheads="1"/>
            </p:cNvSpPr>
            <p:nvPr/>
          </p:nvSpPr>
          <p:spPr bwMode="auto">
            <a:xfrm>
              <a:off x="5326404" y="1167656"/>
              <a:ext cx="2039439" cy="277151"/>
            </a:xfrm>
            <a:prstGeom prst="rect">
              <a:avLst/>
            </a:prstGeom>
            <a:noFill/>
            <a:ln w="9525">
              <a:noFill/>
              <a:miter lim="800000"/>
              <a:headEnd/>
              <a:tailEnd/>
            </a:ln>
          </p:spPr>
          <p:txBody>
            <a:bodyPr wrap="square">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109" name="Text Box 11">
              <a:extLst>
                <a:ext uri="{FF2B5EF4-FFF2-40B4-BE49-F238E27FC236}">
                  <a16:creationId xmlns:a16="http://schemas.microsoft.com/office/drawing/2014/main" id="{1E24D0A2-88E3-4AC3-A7F9-3D836BE6CC21}"/>
                </a:ext>
              </a:extLst>
            </p:cNvPr>
            <p:cNvSpPr txBox="1">
              <a:spLocks noChangeArrowheads="1"/>
            </p:cNvSpPr>
            <p:nvPr/>
          </p:nvSpPr>
          <p:spPr bwMode="auto">
            <a:xfrm>
              <a:off x="5255153" y="1410584"/>
              <a:ext cx="2909237" cy="498872"/>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解决巡检数据不准确、巡检不到位、巡检周期长的问题；</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对变电站内的设备安全进行监控。</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100" name="Group 139">
            <a:extLst>
              <a:ext uri="{FF2B5EF4-FFF2-40B4-BE49-F238E27FC236}">
                <a16:creationId xmlns:a16="http://schemas.microsoft.com/office/drawing/2014/main" id="{190A305A-7811-437A-A42F-65D6442F3502}"/>
              </a:ext>
            </a:extLst>
          </p:cNvPr>
          <p:cNvGrpSpPr>
            <a:grpSpLocks noChangeAspect="1"/>
          </p:cNvGrpSpPr>
          <p:nvPr/>
        </p:nvGrpSpPr>
        <p:grpSpPr bwMode="auto">
          <a:xfrm>
            <a:off x="4737340" y="2930346"/>
            <a:ext cx="646027" cy="868172"/>
            <a:chOff x="4832" y="2369"/>
            <a:chExt cx="520" cy="670"/>
          </a:xfrm>
        </p:grpSpPr>
        <p:sp>
          <p:nvSpPr>
            <p:cNvPr id="101" name="AutoShape 140">
              <a:extLst>
                <a:ext uri="{FF2B5EF4-FFF2-40B4-BE49-F238E27FC236}">
                  <a16:creationId xmlns:a16="http://schemas.microsoft.com/office/drawing/2014/main" id="{29DE5898-13DF-4D25-A0DE-602EB9E793D6}"/>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02" name="Freeform 141">
              <a:extLst>
                <a:ext uri="{FF2B5EF4-FFF2-40B4-BE49-F238E27FC236}">
                  <a16:creationId xmlns:a16="http://schemas.microsoft.com/office/drawing/2014/main" id="{0593EA85-BD73-4566-BBC5-714C10169A82}"/>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03" name="Freeform 142">
              <a:extLst>
                <a:ext uri="{FF2B5EF4-FFF2-40B4-BE49-F238E27FC236}">
                  <a16:creationId xmlns:a16="http://schemas.microsoft.com/office/drawing/2014/main" id="{9D2ABE8A-8BF7-4E21-A976-DB4FBEA97E10}"/>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04" name="Freeform 143">
              <a:extLst>
                <a:ext uri="{FF2B5EF4-FFF2-40B4-BE49-F238E27FC236}">
                  <a16:creationId xmlns:a16="http://schemas.microsoft.com/office/drawing/2014/main" id="{ADBDC6F4-6FF8-4934-9C79-27D149B3335A}"/>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05" name="Freeform 144">
              <a:extLst>
                <a:ext uri="{FF2B5EF4-FFF2-40B4-BE49-F238E27FC236}">
                  <a16:creationId xmlns:a16="http://schemas.microsoft.com/office/drawing/2014/main" id="{DF92D19E-DF8B-4332-BCB0-7489FFFB4028}"/>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0" name="Freeform 145">
              <a:extLst>
                <a:ext uri="{FF2B5EF4-FFF2-40B4-BE49-F238E27FC236}">
                  <a16:creationId xmlns:a16="http://schemas.microsoft.com/office/drawing/2014/main" id="{0AF4C4E7-DE0F-40BF-898F-68990DCD15A7}"/>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1" name="Freeform 146">
              <a:extLst>
                <a:ext uri="{FF2B5EF4-FFF2-40B4-BE49-F238E27FC236}">
                  <a16:creationId xmlns:a16="http://schemas.microsoft.com/office/drawing/2014/main" id="{BBBF2468-C29F-4311-A066-B697C3D30ACD}"/>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 name="Freeform 147">
              <a:extLst>
                <a:ext uri="{FF2B5EF4-FFF2-40B4-BE49-F238E27FC236}">
                  <a16:creationId xmlns:a16="http://schemas.microsoft.com/office/drawing/2014/main" id="{075AD7EB-5BB8-4C10-B500-17BB8B27F7AB}"/>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3" name="Freeform 148">
              <a:extLst>
                <a:ext uri="{FF2B5EF4-FFF2-40B4-BE49-F238E27FC236}">
                  <a16:creationId xmlns:a16="http://schemas.microsoft.com/office/drawing/2014/main" id="{4D6A827C-E522-4766-A1C7-F933DAC7F2E9}"/>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4" name="Freeform 149">
              <a:extLst>
                <a:ext uri="{FF2B5EF4-FFF2-40B4-BE49-F238E27FC236}">
                  <a16:creationId xmlns:a16="http://schemas.microsoft.com/office/drawing/2014/main" id="{EC650364-19BA-4430-87D1-62C6BC2E6B08}"/>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5" name="Freeform 150">
              <a:extLst>
                <a:ext uri="{FF2B5EF4-FFF2-40B4-BE49-F238E27FC236}">
                  <a16:creationId xmlns:a16="http://schemas.microsoft.com/office/drawing/2014/main" id="{1E32EFFA-AE0E-4DBE-AF9E-39A1EA92BFE1}"/>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6" name="Freeform 151">
              <a:extLst>
                <a:ext uri="{FF2B5EF4-FFF2-40B4-BE49-F238E27FC236}">
                  <a16:creationId xmlns:a16="http://schemas.microsoft.com/office/drawing/2014/main" id="{297371A4-18A9-4037-A5F8-F54E2BACFE32}"/>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7" name="Freeform 152">
              <a:extLst>
                <a:ext uri="{FF2B5EF4-FFF2-40B4-BE49-F238E27FC236}">
                  <a16:creationId xmlns:a16="http://schemas.microsoft.com/office/drawing/2014/main" id="{0D913720-5263-405F-9BD7-7AB0C1A48DC7}"/>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8" name="Freeform 153">
              <a:extLst>
                <a:ext uri="{FF2B5EF4-FFF2-40B4-BE49-F238E27FC236}">
                  <a16:creationId xmlns:a16="http://schemas.microsoft.com/office/drawing/2014/main" id="{25881928-160C-4CBB-8B78-5A5B5B6B129A}"/>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9" name="Freeform 154">
              <a:extLst>
                <a:ext uri="{FF2B5EF4-FFF2-40B4-BE49-F238E27FC236}">
                  <a16:creationId xmlns:a16="http://schemas.microsoft.com/office/drawing/2014/main" id="{815FBCC7-ECF6-48CC-A764-78B8C00E4F29}"/>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0" name="Freeform 155">
              <a:extLst>
                <a:ext uri="{FF2B5EF4-FFF2-40B4-BE49-F238E27FC236}">
                  <a16:creationId xmlns:a16="http://schemas.microsoft.com/office/drawing/2014/main" id="{A58348FF-3C97-432C-BABD-3B6060725EE5}"/>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1" name="Freeform 156">
              <a:extLst>
                <a:ext uri="{FF2B5EF4-FFF2-40B4-BE49-F238E27FC236}">
                  <a16:creationId xmlns:a16="http://schemas.microsoft.com/office/drawing/2014/main" id="{1E762846-C369-4DA9-A845-ED19E8FF98B0}"/>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2" name="Freeform 157">
              <a:extLst>
                <a:ext uri="{FF2B5EF4-FFF2-40B4-BE49-F238E27FC236}">
                  <a16:creationId xmlns:a16="http://schemas.microsoft.com/office/drawing/2014/main" id="{75017159-63D8-4FC2-81A8-26F8D90ABC64}"/>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3" name="Freeform 158">
              <a:extLst>
                <a:ext uri="{FF2B5EF4-FFF2-40B4-BE49-F238E27FC236}">
                  <a16:creationId xmlns:a16="http://schemas.microsoft.com/office/drawing/2014/main" id="{012566DE-792C-4DDB-A530-98C925CE4C42}"/>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4" name="Freeform 159">
              <a:extLst>
                <a:ext uri="{FF2B5EF4-FFF2-40B4-BE49-F238E27FC236}">
                  <a16:creationId xmlns:a16="http://schemas.microsoft.com/office/drawing/2014/main" id="{804F3BF0-229A-4599-873F-8F4104350F13}"/>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5" name="Freeform 160">
              <a:extLst>
                <a:ext uri="{FF2B5EF4-FFF2-40B4-BE49-F238E27FC236}">
                  <a16:creationId xmlns:a16="http://schemas.microsoft.com/office/drawing/2014/main" id="{654A8C64-0315-416A-B195-AE801D4BE3DB}"/>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6" name="Freeform 161">
              <a:extLst>
                <a:ext uri="{FF2B5EF4-FFF2-40B4-BE49-F238E27FC236}">
                  <a16:creationId xmlns:a16="http://schemas.microsoft.com/office/drawing/2014/main" id="{76AE2E11-7C9C-4075-9E6C-A7075A36EA50}"/>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7" name="Freeform 162">
              <a:extLst>
                <a:ext uri="{FF2B5EF4-FFF2-40B4-BE49-F238E27FC236}">
                  <a16:creationId xmlns:a16="http://schemas.microsoft.com/office/drawing/2014/main" id="{E3C49558-A221-4E28-9B22-6EE130D8E817}"/>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8" name="Freeform 163">
              <a:extLst>
                <a:ext uri="{FF2B5EF4-FFF2-40B4-BE49-F238E27FC236}">
                  <a16:creationId xmlns:a16="http://schemas.microsoft.com/office/drawing/2014/main" id="{35574952-AAA9-423D-9B6B-BA48513A1550}"/>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29" name="Freeform 164">
              <a:extLst>
                <a:ext uri="{FF2B5EF4-FFF2-40B4-BE49-F238E27FC236}">
                  <a16:creationId xmlns:a16="http://schemas.microsoft.com/office/drawing/2014/main" id="{2207BD56-6075-4844-99B0-8F78446A1C8D}"/>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0" name="Freeform 165">
              <a:extLst>
                <a:ext uri="{FF2B5EF4-FFF2-40B4-BE49-F238E27FC236}">
                  <a16:creationId xmlns:a16="http://schemas.microsoft.com/office/drawing/2014/main" id="{F9CD93DB-DA3C-42E4-A4C7-AF3D2E790B78}"/>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1" name="Freeform 166">
              <a:extLst>
                <a:ext uri="{FF2B5EF4-FFF2-40B4-BE49-F238E27FC236}">
                  <a16:creationId xmlns:a16="http://schemas.microsoft.com/office/drawing/2014/main" id="{15B9B01B-360D-4622-86A5-81B302F53DDB}"/>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2" name="Freeform 167">
              <a:extLst>
                <a:ext uri="{FF2B5EF4-FFF2-40B4-BE49-F238E27FC236}">
                  <a16:creationId xmlns:a16="http://schemas.microsoft.com/office/drawing/2014/main" id="{224DFF2E-778A-45F5-8A6F-C7072752EE0D}"/>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 name="Freeform 168">
              <a:extLst>
                <a:ext uri="{FF2B5EF4-FFF2-40B4-BE49-F238E27FC236}">
                  <a16:creationId xmlns:a16="http://schemas.microsoft.com/office/drawing/2014/main" id="{C74CE146-9BB9-46AD-AB0C-006D982F4055}"/>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 name="Freeform 169">
              <a:extLst>
                <a:ext uri="{FF2B5EF4-FFF2-40B4-BE49-F238E27FC236}">
                  <a16:creationId xmlns:a16="http://schemas.microsoft.com/office/drawing/2014/main" id="{124B7448-6577-482C-BC71-9769E4BE4A0D}"/>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 name="Freeform 170">
              <a:extLst>
                <a:ext uri="{FF2B5EF4-FFF2-40B4-BE49-F238E27FC236}">
                  <a16:creationId xmlns:a16="http://schemas.microsoft.com/office/drawing/2014/main" id="{CD45484D-2691-4B31-B91C-A82BA3BF7107}"/>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6" name="Freeform 171">
              <a:extLst>
                <a:ext uri="{FF2B5EF4-FFF2-40B4-BE49-F238E27FC236}">
                  <a16:creationId xmlns:a16="http://schemas.microsoft.com/office/drawing/2014/main" id="{F708240E-A0CF-4E62-961E-18EA02D777B8}"/>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7" name="Freeform 172">
              <a:extLst>
                <a:ext uri="{FF2B5EF4-FFF2-40B4-BE49-F238E27FC236}">
                  <a16:creationId xmlns:a16="http://schemas.microsoft.com/office/drawing/2014/main" id="{BBAE9564-4D6A-4142-B02B-33BA33F59F6E}"/>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8" name="Freeform 173">
              <a:extLst>
                <a:ext uri="{FF2B5EF4-FFF2-40B4-BE49-F238E27FC236}">
                  <a16:creationId xmlns:a16="http://schemas.microsoft.com/office/drawing/2014/main" id="{FF8D1ACF-916C-483A-85F7-E006475B81E5}"/>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9" name="Freeform 174">
              <a:extLst>
                <a:ext uri="{FF2B5EF4-FFF2-40B4-BE49-F238E27FC236}">
                  <a16:creationId xmlns:a16="http://schemas.microsoft.com/office/drawing/2014/main" id="{79BB5917-677E-4257-9E66-8BEA94647712}"/>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0" name="Freeform 175">
              <a:extLst>
                <a:ext uri="{FF2B5EF4-FFF2-40B4-BE49-F238E27FC236}">
                  <a16:creationId xmlns:a16="http://schemas.microsoft.com/office/drawing/2014/main" id="{26EA0118-4A0B-4904-9067-4FD65F2A1985}"/>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 name="Freeform 176">
              <a:extLst>
                <a:ext uri="{FF2B5EF4-FFF2-40B4-BE49-F238E27FC236}">
                  <a16:creationId xmlns:a16="http://schemas.microsoft.com/office/drawing/2014/main" id="{6BC7907A-4CDA-4451-B2C8-2CA1B23FEF92}"/>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 name="Freeform 177">
              <a:extLst>
                <a:ext uri="{FF2B5EF4-FFF2-40B4-BE49-F238E27FC236}">
                  <a16:creationId xmlns:a16="http://schemas.microsoft.com/office/drawing/2014/main" id="{F5598FD4-A20F-4652-A7D6-7A8BBFAAF1A4}"/>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3" name="Freeform 178">
              <a:extLst>
                <a:ext uri="{FF2B5EF4-FFF2-40B4-BE49-F238E27FC236}">
                  <a16:creationId xmlns:a16="http://schemas.microsoft.com/office/drawing/2014/main" id="{06FAE6A5-9903-477E-9F47-41F9011ECB42}"/>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4" name="Freeform 179">
              <a:extLst>
                <a:ext uri="{FF2B5EF4-FFF2-40B4-BE49-F238E27FC236}">
                  <a16:creationId xmlns:a16="http://schemas.microsoft.com/office/drawing/2014/main" id="{33935064-8578-4BBF-901C-2B432AC98CAD}"/>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5" name="Freeform 180">
              <a:extLst>
                <a:ext uri="{FF2B5EF4-FFF2-40B4-BE49-F238E27FC236}">
                  <a16:creationId xmlns:a16="http://schemas.microsoft.com/office/drawing/2014/main" id="{FB5F705E-EFA3-41AE-9710-A33C12104B36}"/>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6" name="Freeform 181">
              <a:extLst>
                <a:ext uri="{FF2B5EF4-FFF2-40B4-BE49-F238E27FC236}">
                  <a16:creationId xmlns:a16="http://schemas.microsoft.com/office/drawing/2014/main" id="{FEA155C7-93B5-4DC7-B512-E131F2D87175}"/>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7" name="Freeform 182">
              <a:extLst>
                <a:ext uri="{FF2B5EF4-FFF2-40B4-BE49-F238E27FC236}">
                  <a16:creationId xmlns:a16="http://schemas.microsoft.com/office/drawing/2014/main" id="{341342DB-CF60-4464-8822-45295E2DBA09}"/>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8" name="Freeform 183">
              <a:extLst>
                <a:ext uri="{FF2B5EF4-FFF2-40B4-BE49-F238E27FC236}">
                  <a16:creationId xmlns:a16="http://schemas.microsoft.com/office/drawing/2014/main" id="{30292538-5A34-4349-9291-8E085F4E0538}"/>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9" name="Freeform 184">
              <a:extLst>
                <a:ext uri="{FF2B5EF4-FFF2-40B4-BE49-F238E27FC236}">
                  <a16:creationId xmlns:a16="http://schemas.microsoft.com/office/drawing/2014/main" id="{B2A8190D-4CB2-4333-9F3F-693D5D2ACC27}"/>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0" name="Rectangle 185">
              <a:extLst>
                <a:ext uri="{FF2B5EF4-FFF2-40B4-BE49-F238E27FC236}">
                  <a16:creationId xmlns:a16="http://schemas.microsoft.com/office/drawing/2014/main" id="{5ADA3B9A-03C5-4B4D-B332-B4F2F116438C}"/>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1" name="Freeform 186">
              <a:extLst>
                <a:ext uri="{FF2B5EF4-FFF2-40B4-BE49-F238E27FC236}">
                  <a16:creationId xmlns:a16="http://schemas.microsoft.com/office/drawing/2014/main" id="{C34B1743-87CC-4167-A292-53ADD1198E81}"/>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2" name="Freeform 187">
              <a:extLst>
                <a:ext uri="{FF2B5EF4-FFF2-40B4-BE49-F238E27FC236}">
                  <a16:creationId xmlns:a16="http://schemas.microsoft.com/office/drawing/2014/main" id="{0C20BBAE-101D-4CFE-BC65-D98826203D53}"/>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3" name="Freeform 188">
              <a:extLst>
                <a:ext uri="{FF2B5EF4-FFF2-40B4-BE49-F238E27FC236}">
                  <a16:creationId xmlns:a16="http://schemas.microsoft.com/office/drawing/2014/main" id="{50DC252E-B6D6-4CD3-801C-A7445D29185E}"/>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4" name="Freeform 189">
              <a:extLst>
                <a:ext uri="{FF2B5EF4-FFF2-40B4-BE49-F238E27FC236}">
                  <a16:creationId xmlns:a16="http://schemas.microsoft.com/office/drawing/2014/main" id="{162F8351-BDB9-429B-B124-88008621FE77}"/>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5" name="Freeform 190">
              <a:extLst>
                <a:ext uri="{FF2B5EF4-FFF2-40B4-BE49-F238E27FC236}">
                  <a16:creationId xmlns:a16="http://schemas.microsoft.com/office/drawing/2014/main" id="{5DBA3252-AF1D-4870-95B2-73E7F204DBCE}"/>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6" name="Freeform 191">
              <a:extLst>
                <a:ext uri="{FF2B5EF4-FFF2-40B4-BE49-F238E27FC236}">
                  <a16:creationId xmlns:a16="http://schemas.microsoft.com/office/drawing/2014/main" id="{6370CBED-AE72-432B-9AAB-74E008420A1E}"/>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7" name="Freeform 192">
              <a:extLst>
                <a:ext uri="{FF2B5EF4-FFF2-40B4-BE49-F238E27FC236}">
                  <a16:creationId xmlns:a16="http://schemas.microsoft.com/office/drawing/2014/main" id="{832D2303-EB8B-4C40-9DF6-AEB221C1A200}"/>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8" name="Freeform 193">
              <a:extLst>
                <a:ext uri="{FF2B5EF4-FFF2-40B4-BE49-F238E27FC236}">
                  <a16:creationId xmlns:a16="http://schemas.microsoft.com/office/drawing/2014/main" id="{0CFCC5A7-26E4-4897-BE30-A114B74F19C2}"/>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59" name="Freeform 194">
              <a:extLst>
                <a:ext uri="{FF2B5EF4-FFF2-40B4-BE49-F238E27FC236}">
                  <a16:creationId xmlns:a16="http://schemas.microsoft.com/office/drawing/2014/main" id="{74AF571D-D025-46D8-9F2B-5CAE937D800E}"/>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0" name="Freeform 195">
              <a:extLst>
                <a:ext uri="{FF2B5EF4-FFF2-40B4-BE49-F238E27FC236}">
                  <a16:creationId xmlns:a16="http://schemas.microsoft.com/office/drawing/2014/main" id="{EC45170B-D55F-49DF-BCDE-BBFD56760F39}"/>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61" name="Group 139">
            <a:extLst>
              <a:ext uri="{FF2B5EF4-FFF2-40B4-BE49-F238E27FC236}">
                <a16:creationId xmlns:a16="http://schemas.microsoft.com/office/drawing/2014/main" id="{923DD0F2-98D2-432F-9759-62B726898A74}"/>
              </a:ext>
            </a:extLst>
          </p:cNvPr>
          <p:cNvGrpSpPr>
            <a:grpSpLocks noChangeAspect="1"/>
          </p:cNvGrpSpPr>
          <p:nvPr/>
        </p:nvGrpSpPr>
        <p:grpSpPr bwMode="auto">
          <a:xfrm>
            <a:off x="6418147" y="2930346"/>
            <a:ext cx="646027" cy="868172"/>
            <a:chOff x="4832" y="2369"/>
            <a:chExt cx="520" cy="670"/>
          </a:xfrm>
        </p:grpSpPr>
        <p:sp>
          <p:nvSpPr>
            <p:cNvPr id="162" name="AutoShape 140">
              <a:extLst>
                <a:ext uri="{FF2B5EF4-FFF2-40B4-BE49-F238E27FC236}">
                  <a16:creationId xmlns:a16="http://schemas.microsoft.com/office/drawing/2014/main" id="{7D558CD3-3FAE-45C7-A9EA-41051163D256}"/>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3" name="Freeform 141">
              <a:extLst>
                <a:ext uri="{FF2B5EF4-FFF2-40B4-BE49-F238E27FC236}">
                  <a16:creationId xmlns:a16="http://schemas.microsoft.com/office/drawing/2014/main" id="{9F294158-FDC7-4C61-906D-6B4155B186E2}"/>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4" name="Freeform 142">
              <a:extLst>
                <a:ext uri="{FF2B5EF4-FFF2-40B4-BE49-F238E27FC236}">
                  <a16:creationId xmlns:a16="http://schemas.microsoft.com/office/drawing/2014/main" id="{00F7FCE8-52B1-4804-9A97-C95D6AB4F861}"/>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5" name="Freeform 143">
              <a:extLst>
                <a:ext uri="{FF2B5EF4-FFF2-40B4-BE49-F238E27FC236}">
                  <a16:creationId xmlns:a16="http://schemas.microsoft.com/office/drawing/2014/main" id="{2C0924A9-F8B6-41DD-A84D-6571741BDB2A}"/>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6" name="Freeform 144">
              <a:extLst>
                <a:ext uri="{FF2B5EF4-FFF2-40B4-BE49-F238E27FC236}">
                  <a16:creationId xmlns:a16="http://schemas.microsoft.com/office/drawing/2014/main" id="{8A13DA59-1876-411F-BD51-83A6E852C0BF}"/>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9" name="Freeform 145">
              <a:extLst>
                <a:ext uri="{FF2B5EF4-FFF2-40B4-BE49-F238E27FC236}">
                  <a16:creationId xmlns:a16="http://schemas.microsoft.com/office/drawing/2014/main" id="{BABB0D26-21C9-4BC9-8FEA-E246F0A37072}"/>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0" name="Freeform 146">
              <a:extLst>
                <a:ext uri="{FF2B5EF4-FFF2-40B4-BE49-F238E27FC236}">
                  <a16:creationId xmlns:a16="http://schemas.microsoft.com/office/drawing/2014/main" id="{962E172E-82D6-416F-859C-1B62209A190A}"/>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1" name="Freeform 147">
              <a:extLst>
                <a:ext uri="{FF2B5EF4-FFF2-40B4-BE49-F238E27FC236}">
                  <a16:creationId xmlns:a16="http://schemas.microsoft.com/office/drawing/2014/main" id="{79EF4AE7-4C50-4CB7-A0BA-67A60FF2E342}"/>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4" name="Freeform 148">
              <a:extLst>
                <a:ext uri="{FF2B5EF4-FFF2-40B4-BE49-F238E27FC236}">
                  <a16:creationId xmlns:a16="http://schemas.microsoft.com/office/drawing/2014/main" id="{1D4EDECF-9686-4E86-9B5D-FC24F8640A13}"/>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7" name="Freeform 149">
              <a:extLst>
                <a:ext uri="{FF2B5EF4-FFF2-40B4-BE49-F238E27FC236}">
                  <a16:creationId xmlns:a16="http://schemas.microsoft.com/office/drawing/2014/main" id="{7A87FBC1-0C67-4628-9B37-7E5BED1B3BC5}"/>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1" name="Freeform 150">
              <a:extLst>
                <a:ext uri="{FF2B5EF4-FFF2-40B4-BE49-F238E27FC236}">
                  <a16:creationId xmlns:a16="http://schemas.microsoft.com/office/drawing/2014/main" id="{B43F4900-9769-425F-BF87-B9DAB151B3C5}"/>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83" name="Freeform 151">
              <a:extLst>
                <a:ext uri="{FF2B5EF4-FFF2-40B4-BE49-F238E27FC236}">
                  <a16:creationId xmlns:a16="http://schemas.microsoft.com/office/drawing/2014/main" id="{1A2DD54D-B33C-4533-ABCB-C5B12C1D02F8}"/>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90" name="Freeform 152">
              <a:extLst>
                <a:ext uri="{FF2B5EF4-FFF2-40B4-BE49-F238E27FC236}">
                  <a16:creationId xmlns:a16="http://schemas.microsoft.com/office/drawing/2014/main" id="{7173495B-E2C7-40C0-A0FE-463E421EB6AC}"/>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3" name="Freeform 153">
              <a:extLst>
                <a:ext uri="{FF2B5EF4-FFF2-40B4-BE49-F238E27FC236}">
                  <a16:creationId xmlns:a16="http://schemas.microsoft.com/office/drawing/2014/main" id="{CE3DCD6D-1DFA-4FF3-9EB1-A037A977AE5E}"/>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4" name="Freeform 154">
              <a:extLst>
                <a:ext uri="{FF2B5EF4-FFF2-40B4-BE49-F238E27FC236}">
                  <a16:creationId xmlns:a16="http://schemas.microsoft.com/office/drawing/2014/main" id="{69DE6E91-4970-4DCB-BEB6-F2F07F43C0E0}"/>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5" name="Freeform 155">
              <a:extLst>
                <a:ext uri="{FF2B5EF4-FFF2-40B4-BE49-F238E27FC236}">
                  <a16:creationId xmlns:a16="http://schemas.microsoft.com/office/drawing/2014/main" id="{424AEE18-9186-4931-A68D-D10CED36F8DA}"/>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6" name="Freeform 156">
              <a:extLst>
                <a:ext uri="{FF2B5EF4-FFF2-40B4-BE49-F238E27FC236}">
                  <a16:creationId xmlns:a16="http://schemas.microsoft.com/office/drawing/2014/main" id="{656E9110-3AF4-4AF4-96A0-71750A058C02}"/>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7" name="Freeform 157">
              <a:extLst>
                <a:ext uri="{FF2B5EF4-FFF2-40B4-BE49-F238E27FC236}">
                  <a16:creationId xmlns:a16="http://schemas.microsoft.com/office/drawing/2014/main" id="{CF5E61C9-793A-4F94-9459-162940A76A5E}"/>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8" name="Freeform 158">
              <a:extLst>
                <a:ext uri="{FF2B5EF4-FFF2-40B4-BE49-F238E27FC236}">
                  <a16:creationId xmlns:a16="http://schemas.microsoft.com/office/drawing/2014/main" id="{E4D4B931-FE63-4149-91E2-71AD205573C9}"/>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09" name="Freeform 159">
              <a:extLst>
                <a:ext uri="{FF2B5EF4-FFF2-40B4-BE49-F238E27FC236}">
                  <a16:creationId xmlns:a16="http://schemas.microsoft.com/office/drawing/2014/main" id="{B3885F62-0185-4ADA-809C-574C0C72B950}"/>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0" name="Freeform 160">
              <a:extLst>
                <a:ext uri="{FF2B5EF4-FFF2-40B4-BE49-F238E27FC236}">
                  <a16:creationId xmlns:a16="http://schemas.microsoft.com/office/drawing/2014/main" id="{1667E2D8-A9B1-4D6C-9567-59690B8FF6F6}"/>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1" name="Freeform 161">
              <a:extLst>
                <a:ext uri="{FF2B5EF4-FFF2-40B4-BE49-F238E27FC236}">
                  <a16:creationId xmlns:a16="http://schemas.microsoft.com/office/drawing/2014/main" id="{2D5E687E-E59E-4291-B07B-DE16B36D30CA}"/>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2" name="Freeform 162">
              <a:extLst>
                <a:ext uri="{FF2B5EF4-FFF2-40B4-BE49-F238E27FC236}">
                  <a16:creationId xmlns:a16="http://schemas.microsoft.com/office/drawing/2014/main" id="{EF3DCFEB-49B9-49BA-8E9C-92EA35E5E8E9}"/>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3" name="Freeform 163">
              <a:extLst>
                <a:ext uri="{FF2B5EF4-FFF2-40B4-BE49-F238E27FC236}">
                  <a16:creationId xmlns:a16="http://schemas.microsoft.com/office/drawing/2014/main" id="{673AA694-CCB4-4A10-8003-821DA704E8C0}"/>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4" name="Freeform 164">
              <a:extLst>
                <a:ext uri="{FF2B5EF4-FFF2-40B4-BE49-F238E27FC236}">
                  <a16:creationId xmlns:a16="http://schemas.microsoft.com/office/drawing/2014/main" id="{9438608F-FFB4-4E34-B111-75FE8F818911}"/>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5" name="Freeform 165">
              <a:extLst>
                <a:ext uri="{FF2B5EF4-FFF2-40B4-BE49-F238E27FC236}">
                  <a16:creationId xmlns:a16="http://schemas.microsoft.com/office/drawing/2014/main" id="{8D997B9A-4502-4A66-90F0-6B60BB5070EC}"/>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6" name="Freeform 166">
              <a:extLst>
                <a:ext uri="{FF2B5EF4-FFF2-40B4-BE49-F238E27FC236}">
                  <a16:creationId xmlns:a16="http://schemas.microsoft.com/office/drawing/2014/main" id="{6BDD15FA-648E-4068-ACB7-AE3984283B72}"/>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7" name="Freeform 167">
              <a:extLst>
                <a:ext uri="{FF2B5EF4-FFF2-40B4-BE49-F238E27FC236}">
                  <a16:creationId xmlns:a16="http://schemas.microsoft.com/office/drawing/2014/main" id="{A37B49A8-E5CF-402B-8019-0534D3CF341D}"/>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8" name="Freeform 168">
              <a:extLst>
                <a:ext uri="{FF2B5EF4-FFF2-40B4-BE49-F238E27FC236}">
                  <a16:creationId xmlns:a16="http://schemas.microsoft.com/office/drawing/2014/main" id="{365A102D-E955-4E57-BE5F-8A111711F2DE}"/>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19" name="Freeform 169">
              <a:extLst>
                <a:ext uri="{FF2B5EF4-FFF2-40B4-BE49-F238E27FC236}">
                  <a16:creationId xmlns:a16="http://schemas.microsoft.com/office/drawing/2014/main" id="{BE625EE7-997F-4D2C-A4A2-75921F5C26FA}"/>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0" name="Freeform 170">
              <a:extLst>
                <a:ext uri="{FF2B5EF4-FFF2-40B4-BE49-F238E27FC236}">
                  <a16:creationId xmlns:a16="http://schemas.microsoft.com/office/drawing/2014/main" id="{97FA0142-4049-4845-9114-A27AE9BD787A}"/>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1" name="Freeform 171">
              <a:extLst>
                <a:ext uri="{FF2B5EF4-FFF2-40B4-BE49-F238E27FC236}">
                  <a16:creationId xmlns:a16="http://schemas.microsoft.com/office/drawing/2014/main" id="{3AE7F97A-6343-4F75-967B-468451CC5D01}"/>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2" name="Freeform 172">
              <a:extLst>
                <a:ext uri="{FF2B5EF4-FFF2-40B4-BE49-F238E27FC236}">
                  <a16:creationId xmlns:a16="http://schemas.microsoft.com/office/drawing/2014/main" id="{FDE42C4E-F3D3-4E7F-82E7-CFEB2CA0E25E}"/>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3" name="Freeform 173">
              <a:extLst>
                <a:ext uri="{FF2B5EF4-FFF2-40B4-BE49-F238E27FC236}">
                  <a16:creationId xmlns:a16="http://schemas.microsoft.com/office/drawing/2014/main" id="{5DF990CC-843B-44CC-A098-E5D71D26534C}"/>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4" name="Freeform 174">
              <a:extLst>
                <a:ext uri="{FF2B5EF4-FFF2-40B4-BE49-F238E27FC236}">
                  <a16:creationId xmlns:a16="http://schemas.microsoft.com/office/drawing/2014/main" id="{260B0E7F-A067-4706-8B2B-2064F73FE315}"/>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5" name="Freeform 175">
              <a:extLst>
                <a:ext uri="{FF2B5EF4-FFF2-40B4-BE49-F238E27FC236}">
                  <a16:creationId xmlns:a16="http://schemas.microsoft.com/office/drawing/2014/main" id="{05E07FCC-8476-444F-99A4-C877850CF0FF}"/>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6" name="Freeform 176">
              <a:extLst>
                <a:ext uri="{FF2B5EF4-FFF2-40B4-BE49-F238E27FC236}">
                  <a16:creationId xmlns:a16="http://schemas.microsoft.com/office/drawing/2014/main" id="{5EDA17F3-072E-4640-82A8-62F35A19CE14}"/>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7" name="Freeform 177">
              <a:extLst>
                <a:ext uri="{FF2B5EF4-FFF2-40B4-BE49-F238E27FC236}">
                  <a16:creationId xmlns:a16="http://schemas.microsoft.com/office/drawing/2014/main" id="{3D9B670F-5B8B-4A37-86EF-70917830206F}"/>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8" name="Freeform 178">
              <a:extLst>
                <a:ext uri="{FF2B5EF4-FFF2-40B4-BE49-F238E27FC236}">
                  <a16:creationId xmlns:a16="http://schemas.microsoft.com/office/drawing/2014/main" id="{00F089E9-9AFF-4F1C-B53C-5002BDD0C24A}"/>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29" name="Freeform 179">
              <a:extLst>
                <a:ext uri="{FF2B5EF4-FFF2-40B4-BE49-F238E27FC236}">
                  <a16:creationId xmlns:a16="http://schemas.microsoft.com/office/drawing/2014/main" id="{4D890A3C-3EC3-4C9C-8295-DB1B180C64BB}"/>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0" name="Freeform 180">
              <a:extLst>
                <a:ext uri="{FF2B5EF4-FFF2-40B4-BE49-F238E27FC236}">
                  <a16:creationId xmlns:a16="http://schemas.microsoft.com/office/drawing/2014/main" id="{702F515E-D09A-46B6-8F3C-1443A02ABF73}"/>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1" name="Freeform 181">
              <a:extLst>
                <a:ext uri="{FF2B5EF4-FFF2-40B4-BE49-F238E27FC236}">
                  <a16:creationId xmlns:a16="http://schemas.microsoft.com/office/drawing/2014/main" id="{B88CE2F2-E315-4D71-B937-D669EBA7B72A}"/>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2" name="Freeform 182">
              <a:extLst>
                <a:ext uri="{FF2B5EF4-FFF2-40B4-BE49-F238E27FC236}">
                  <a16:creationId xmlns:a16="http://schemas.microsoft.com/office/drawing/2014/main" id="{A631EC69-7378-482B-9A0B-91CF1E6DC7BC}"/>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3" name="Freeform 183">
              <a:extLst>
                <a:ext uri="{FF2B5EF4-FFF2-40B4-BE49-F238E27FC236}">
                  <a16:creationId xmlns:a16="http://schemas.microsoft.com/office/drawing/2014/main" id="{F1ABD04A-5AC9-47E0-A591-75C6F6C90C20}"/>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4" name="Freeform 184">
              <a:extLst>
                <a:ext uri="{FF2B5EF4-FFF2-40B4-BE49-F238E27FC236}">
                  <a16:creationId xmlns:a16="http://schemas.microsoft.com/office/drawing/2014/main" id="{CF9D00FB-72A9-43CB-BC84-95CCDF7862D0}"/>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5" name="Rectangle 185">
              <a:extLst>
                <a:ext uri="{FF2B5EF4-FFF2-40B4-BE49-F238E27FC236}">
                  <a16:creationId xmlns:a16="http://schemas.microsoft.com/office/drawing/2014/main" id="{EA0F773F-F377-4E6C-8BED-288FC1924B70}"/>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6" name="Freeform 186">
              <a:extLst>
                <a:ext uri="{FF2B5EF4-FFF2-40B4-BE49-F238E27FC236}">
                  <a16:creationId xmlns:a16="http://schemas.microsoft.com/office/drawing/2014/main" id="{616401B7-47D0-4C49-BDC2-DD4C7B32E3BB}"/>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7" name="Freeform 187">
              <a:extLst>
                <a:ext uri="{FF2B5EF4-FFF2-40B4-BE49-F238E27FC236}">
                  <a16:creationId xmlns:a16="http://schemas.microsoft.com/office/drawing/2014/main" id="{AC5CAEAF-740F-4484-8DD7-FB67092F6FDB}"/>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Freeform 188">
              <a:extLst>
                <a:ext uri="{FF2B5EF4-FFF2-40B4-BE49-F238E27FC236}">
                  <a16:creationId xmlns:a16="http://schemas.microsoft.com/office/drawing/2014/main" id="{4653FDCE-2C67-4F03-8816-010BD81FCF47}"/>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Freeform 189">
              <a:extLst>
                <a:ext uri="{FF2B5EF4-FFF2-40B4-BE49-F238E27FC236}">
                  <a16:creationId xmlns:a16="http://schemas.microsoft.com/office/drawing/2014/main" id="{F95F9705-61F1-4CC1-B3AF-663717359347}"/>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Freeform 190">
              <a:extLst>
                <a:ext uri="{FF2B5EF4-FFF2-40B4-BE49-F238E27FC236}">
                  <a16:creationId xmlns:a16="http://schemas.microsoft.com/office/drawing/2014/main" id="{5C8E60BF-C026-45F6-94B4-6D78AA8EC4B7}"/>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Freeform 191">
              <a:extLst>
                <a:ext uri="{FF2B5EF4-FFF2-40B4-BE49-F238E27FC236}">
                  <a16:creationId xmlns:a16="http://schemas.microsoft.com/office/drawing/2014/main" id="{4C95D4A9-1305-4E01-80AF-26485177CA6E}"/>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Freeform 192">
              <a:extLst>
                <a:ext uri="{FF2B5EF4-FFF2-40B4-BE49-F238E27FC236}">
                  <a16:creationId xmlns:a16="http://schemas.microsoft.com/office/drawing/2014/main" id="{D942C05D-6992-4941-8DC9-96128211C5B3}"/>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Freeform 193">
              <a:extLst>
                <a:ext uri="{FF2B5EF4-FFF2-40B4-BE49-F238E27FC236}">
                  <a16:creationId xmlns:a16="http://schemas.microsoft.com/office/drawing/2014/main" id="{3B6C1B40-3528-438D-8923-435519945EE8}"/>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Freeform 194">
              <a:extLst>
                <a:ext uri="{FF2B5EF4-FFF2-40B4-BE49-F238E27FC236}">
                  <a16:creationId xmlns:a16="http://schemas.microsoft.com/office/drawing/2014/main" id="{F8B2A5EC-D837-476C-8105-4E7CED06488B}"/>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Freeform 195">
              <a:extLst>
                <a:ext uri="{FF2B5EF4-FFF2-40B4-BE49-F238E27FC236}">
                  <a16:creationId xmlns:a16="http://schemas.microsoft.com/office/drawing/2014/main" id="{DCDDA4A7-6A15-429B-A653-6078AC9A9D2A}"/>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椭圆 216"/>
          <p:cNvSpPr/>
          <p:nvPr/>
        </p:nvSpPr>
        <p:spPr>
          <a:xfrm rot="21342358">
            <a:off x="3453471" y="1864073"/>
            <a:ext cx="2798422" cy="661344"/>
          </a:xfrm>
          <a:prstGeom prst="ellipse">
            <a:avLst/>
          </a:prstGeom>
          <a:solidFill>
            <a:srgbClr val="FFC000">
              <a:alpha val="50000"/>
            </a:srgbClr>
          </a:solidFill>
          <a:ln>
            <a:solidFill>
              <a:srgbClr val="FFC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70" name="圆角矩形 8"/>
          <p:cNvSpPr>
            <a:spLocks noChangeArrowheads="1"/>
          </p:cNvSpPr>
          <p:nvPr/>
        </p:nvSpPr>
        <p:spPr bwMode="auto">
          <a:xfrm>
            <a:off x="3218728" y="3656931"/>
            <a:ext cx="4465193" cy="2219774"/>
          </a:xfrm>
          <a:prstGeom prst="rect">
            <a:avLst/>
          </a:prstGeom>
          <a:solidFill>
            <a:schemeClr val="tx1">
              <a:alpha val="10196"/>
            </a:schemeClr>
          </a:solidFill>
          <a:ln w="9525">
            <a:solidFill>
              <a:srgbClr val="C00000"/>
            </a:solidFill>
            <a:prstDash val="dash"/>
            <a:miter lim="800000"/>
            <a:headEnd/>
            <a:tailEnd/>
          </a:ln>
        </p:spPr>
        <p:txBody>
          <a:bodyPr lIns="0" tIns="0" rIns="0" bIns="0"/>
          <a:lstStyle/>
          <a:p>
            <a:endParaRPr lang="zh-CN" altLang="en-US">
              <a:latin typeface="微软雅黑" panose="020B0503020204020204" pitchFamily="34" charset="-122"/>
              <a:ea typeface="微软雅黑" panose="020B0503020204020204" pitchFamily="34" charset="-122"/>
            </a:endParaRPr>
          </a:p>
        </p:txBody>
      </p:sp>
      <p:sp>
        <p:nvSpPr>
          <p:cNvPr id="309" name="Title 2"/>
          <p:cNvSpPr txBox="1">
            <a:spLocks/>
          </p:cNvSpPr>
          <p:nvPr>
            <p:custDataLst>
              <p:tags r:id="rId1"/>
            </p:custDataLst>
          </p:nvPr>
        </p:nvSpPr>
        <p:spPr>
          <a:xfrm>
            <a:off x="411065" y="293338"/>
            <a:ext cx="11164262" cy="615173"/>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rPr>
              <a:t>输电线路状态实时监测和移动巡检</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50" name="TextBox 101"/>
          <p:cNvSpPr txBox="1">
            <a:spLocks noChangeArrowheads="1"/>
          </p:cNvSpPr>
          <p:nvPr/>
        </p:nvSpPr>
        <p:spPr bwMode="auto">
          <a:xfrm>
            <a:off x="8438130" y="2336828"/>
            <a:ext cx="2864940" cy="461665"/>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251" name="Text Box 11"/>
          <p:cNvSpPr txBox="1">
            <a:spLocks noChangeArrowheads="1"/>
          </p:cNvSpPr>
          <p:nvPr/>
        </p:nvSpPr>
        <p:spPr bwMode="auto">
          <a:xfrm>
            <a:off x="8330113" y="4661817"/>
            <a:ext cx="3500109" cy="1815882"/>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通过无线专网回传摄像机、数据采集器的数据来监测输电线路状态，及时发现风险</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专用大屏终端上安装移动巡检作业</a:t>
            </a:r>
            <a:r>
              <a:rPr lang="en-US" altLang="zh-CN" sz="1600" dirty="0">
                <a:latin typeface="微软雅黑" panose="020B0503020204020204" pitchFamily="34" charset="-122"/>
                <a:ea typeface="微软雅黑" panose="020B0503020204020204" pitchFamily="34" charset="-122"/>
                <a:cs typeface="Arial" pitchFamily="34" charset="0"/>
              </a:rPr>
              <a:t>APP</a:t>
            </a:r>
            <a:r>
              <a:rPr lang="zh-CN" altLang="en-US" sz="1600" dirty="0">
                <a:latin typeface="微软雅黑" panose="020B0503020204020204" pitchFamily="34" charset="-122"/>
                <a:ea typeface="微软雅黑" panose="020B0503020204020204" pitchFamily="34" charset="-122"/>
                <a:cs typeface="Arial" pitchFamily="34" charset="0"/>
              </a:rPr>
              <a:t>，实现巡检人员位置监测、巡检线路监测、巡检作业报告准确并及时上报</a:t>
            </a:r>
            <a:endParaRPr lang="en-US" altLang="zh-CN" sz="1600" dirty="0">
              <a:latin typeface="微软雅黑" panose="020B0503020204020204" pitchFamily="34" charset="-122"/>
              <a:ea typeface="微软雅黑" panose="020B0503020204020204" pitchFamily="34" charset="-122"/>
              <a:cs typeface="Arial" pitchFamily="34" charset="0"/>
            </a:endParaRPr>
          </a:p>
        </p:txBody>
      </p:sp>
      <p:sp>
        <p:nvSpPr>
          <p:cNvPr id="253" name="TextBox 101"/>
          <p:cNvSpPr txBox="1">
            <a:spLocks noChangeArrowheads="1"/>
          </p:cNvSpPr>
          <p:nvPr/>
        </p:nvSpPr>
        <p:spPr bwMode="auto">
          <a:xfrm>
            <a:off x="8491192" y="4263123"/>
            <a:ext cx="2864940" cy="461665"/>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方案价值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118" name="椭圆 117"/>
          <p:cNvSpPr/>
          <p:nvPr/>
        </p:nvSpPr>
        <p:spPr>
          <a:xfrm>
            <a:off x="1888292" y="1918631"/>
            <a:ext cx="2595835" cy="559152"/>
          </a:xfrm>
          <a:prstGeom prst="ellipse">
            <a:avLst/>
          </a:prstGeom>
          <a:solidFill>
            <a:srgbClr val="FFC000">
              <a:alpha val="50000"/>
            </a:srgbClr>
          </a:solidFill>
          <a:ln>
            <a:solidFill>
              <a:srgbClr val="FFC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8" name="椭圆 217"/>
          <p:cNvSpPr/>
          <p:nvPr/>
        </p:nvSpPr>
        <p:spPr>
          <a:xfrm rot="21394197">
            <a:off x="5898855" y="1768501"/>
            <a:ext cx="2413886" cy="652985"/>
          </a:xfrm>
          <a:prstGeom prst="ellipse">
            <a:avLst/>
          </a:prstGeom>
          <a:solidFill>
            <a:srgbClr val="FFC000">
              <a:alpha val="50000"/>
            </a:srgbClr>
          </a:solidFill>
          <a:ln>
            <a:solidFill>
              <a:srgbClr val="FFC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 name="Group 553"/>
          <p:cNvGrpSpPr>
            <a:grpSpLocks/>
          </p:cNvGrpSpPr>
          <p:nvPr/>
        </p:nvGrpSpPr>
        <p:grpSpPr bwMode="auto">
          <a:xfrm>
            <a:off x="3630835" y="1324229"/>
            <a:ext cx="350487" cy="864198"/>
            <a:chOff x="1418" y="1518"/>
            <a:chExt cx="222" cy="417"/>
          </a:xfrm>
        </p:grpSpPr>
        <p:sp>
          <p:nvSpPr>
            <p:cNvPr id="222" name="Line 554"/>
            <p:cNvSpPr>
              <a:spLocks noChangeShapeType="1"/>
            </p:cNvSpPr>
            <p:nvPr/>
          </p:nvSpPr>
          <p:spPr bwMode="auto">
            <a:xfrm flipH="1">
              <a:off x="1429" y="1579"/>
              <a:ext cx="65" cy="30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3" name="Line 555"/>
            <p:cNvSpPr>
              <a:spLocks noChangeShapeType="1"/>
            </p:cNvSpPr>
            <p:nvPr/>
          </p:nvSpPr>
          <p:spPr bwMode="auto">
            <a:xfrm>
              <a:off x="1565" y="1570"/>
              <a:ext cx="45" cy="3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4" name="Line 556"/>
            <p:cNvSpPr>
              <a:spLocks noChangeShapeType="1"/>
            </p:cNvSpPr>
            <p:nvPr/>
          </p:nvSpPr>
          <p:spPr bwMode="auto">
            <a:xfrm>
              <a:off x="1429" y="1888"/>
              <a:ext cx="136"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5" name="Line 557"/>
            <p:cNvSpPr>
              <a:spLocks noChangeShapeType="1"/>
            </p:cNvSpPr>
            <p:nvPr/>
          </p:nvSpPr>
          <p:spPr bwMode="auto">
            <a:xfrm flipV="1">
              <a:off x="1565" y="1888"/>
              <a:ext cx="45"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6" name="Line 558"/>
            <p:cNvSpPr>
              <a:spLocks noChangeShapeType="1"/>
            </p:cNvSpPr>
            <p:nvPr/>
          </p:nvSpPr>
          <p:spPr bwMode="auto">
            <a:xfrm flipV="1">
              <a:off x="1429" y="1847"/>
              <a:ext cx="48" cy="4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7" name="Line 559"/>
            <p:cNvSpPr>
              <a:spLocks noChangeShapeType="1"/>
            </p:cNvSpPr>
            <p:nvPr/>
          </p:nvSpPr>
          <p:spPr bwMode="auto">
            <a:xfrm flipH="1" flipV="1">
              <a:off x="1479" y="1847"/>
              <a:ext cx="128" cy="4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8" name="Line 560"/>
            <p:cNvSpPr>
              <a:spLocks noChangeShapeType="1"/>
            </p:cNvSpPr>
            <p:nvPr/>
          </p:nvSpPr>
          <p:spPr bwMode="auto">
            <a:xfrm flipH="1" flipV="1">
              <a:off x="1535" y="1574"/>
              <a:ext cx="28" cy="36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9" name="Line 561"/>
            <p:cNvSpPr>
              <a:spLocks noChangeShapeType="1"/>
            </p:cNvSpPr>
            <p:nvPr/>
          </p:nvSpPr>
          <p:spPr bwMode="auto">
            <a:xfrm flipV="1">
              <a:off x="1475" y="1577"/>
              <a:ext cx="34" cy="26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0" name="Line 562"/>
            <p:cNvSpPr>
              <a:spLocks noChangeShapeType="1"/>
            </p:cNvSpPr>
            <p:nvPr/>
          </p:nvSpPr>
          <p:spPr bwMode="auto">
            <a:xfrm>
              <a:off x="1440" y="1814"/>
              <a:ext cx="111" cy="3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1" name="Line 563"/>
            <p:cNvSpPr>
              <a:spLocks noChangeShapeType="1"/>
            </p:cNvSpPr>
            <p:nvPr/>
          </p:nvSpPr>
          <p:spPr bwMode="auto">
            <a:xfrm flipV="1">
              <a:off x="1557" y="1815"/>
              <a:ext cx="41" cy="3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2" name="Line 564"/>
            <p:cNvSpPr>
              <a:spLocks noChangeShapeType="1"/>
            </p:cNvSpPr>
            <p:nvPr/>
          </p:nvSpPr>
          <p:spPr bwMode="auto">
            <a:xfrm flipV="1">
              <a:off x="1444" y="1788"/>
              <a:ext cx="44"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3" name="Line 565"/>
            <p:cNvSpPr>
              <a:spLocks noChangeShapeType="1"/>
            </p:cNvSpPr>
            <p:nvPr/>
          </p:nvSpPr>
          <p:spPr bwMode="auto">
            <a:xfrm>
              <a:off x="1481" y="1788"/>
              <a:ext cx="115"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4" name="Line 566"/>
            <p:cNvSpPr>
              <a:spLocks noChangeShapeType="1"/>
            </p:cNvSpPr>
            <p:nvPr/>
          </p:nvSpPr>
          <p:spPr bwMode="auto">
            <a:xfrm>
              <a:off x="1458" y="1763"/>
              <a:ext cx="9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5" name="Line 567"/>
            <p:cNvSpPr>
              <a:spLocks noChangeShapeType="1"/>
            </p:cNvSpPr>
            <p:nvPr/>
          </p:nvSpPr>
          <p:spPr bwMode="auto">
            <a:xfrm flipV="1">
              <a:off x="1553" y="1767"/>
              <a:ext cx="3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6" name="Line 568"/>
            <p:cNvSpPr>
              <a:spLocks noChangeShapeType="1"/>
            </p:cNvSpPr>
            <p:nvPr/>
          </p:nvSpPr>
          <p:spPr bwMode="auto">
            <a:xfrm>
              <a:off x="1490" y="1751"/>
              <a:ext cx="9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7" name="Line 569"/>
            <p:cNvSpPr>
              <a:spLocks noChangeShapeType="1"/>
            </p:cNvSpPr>
            <p:nvPr/>
          </p:nvSpPr>
          <p:spPr bwMode="auto">
            <a:xfrm flipV="1">
              <a:off x="1455" y="1751"/>
              <a:ext cx="33"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Line 570"/>
            <p:cNvSpPr>
              <a:spLocks noChangeShapeType="1"/>
            </p:cNvSpPr>
            <p:nvPr/>
          </p:nvSpPr>
          <p:spPr bwMode="auto">
            <a:xfrm>
              <a:off x="1466" y="1724"/>
              <a:ext cx="82"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Line 571"/>
            <p:cNvSpPr>
              <a:spLocks noChangeShapeType="1"/>
            </p:cNvSpPr>
            <p:nvPr/>
          </p:nvSpPr>
          <p:spPr bwMode="auto">
            <a:xfrm flipV="1">
              <a:off x="1547" y="1727"/>
              <a:ext cx="40"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Line 572"/>
            <p:cNvSpPr>
              <a:spLocks noChangeShapeType="1"/>
            </p:cNvSpPr>
            <p:nvPr/>
          </p:nvSpPr>
          <p:spPr bwMode="auto">
            <a:xfrm>
              <a:off x="1493" y="1709"/>
              <a:ext cx="96"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Line 573"/>
            <p:cNvSpPr>
              <a:spLocks noChangeShapeType="1"/>
            </p:cNvSpPr>
            <p:nvPr/>
          </p:nvSpPr>
          <p:spPr bwMode="auto">
            <a:xfrm flipV="1">
              <a:off x="1461" y="1709"/>
              <a:ext cx="35"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Line 574"/>
            <p:cNvSpPr>
              <a:spLocks noChangeShapeType="1"/>
            </p:cNvSpPr>
            <p:nvPr/>
          </p:nvSpPr>
          <p:spPr bwMode="auto">
            <a:xfrm>
              <a:off x="1470" y="1689"/>
              <a:ext cx="75"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Line 575"/>
            <p:cNvSpPr>
              <a:spLocks noChangeShapeType="1"/>
            </p:cNvSpPr>
            <p:nvPr/>
          </p:nvSpPr>
          <p:spPr bwMode="auto">
            <a:xfrm flipV="1">
              <a:off x="1547" y="1689"/>
              <a:ext cx="36"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Line 576"/>
            <p:cNvSpPr>
              <a:spLocks noChangeShapeType="1"/>
            </p:cNvSpPr>
            <p:nvPr/>
          </p:nvSpPr>
          <p:spPr bwMode="auto">
            <a:xfrm>
              <a:off x="1494" y="1674"/>
              <a:ext cx="90" cy="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Line 577"/>
            <p:cNvSpPr>
              <a:spLocks noChangeShapeType="1"/>
            </p:cNvSpPr>
            <p:nvPr/>
          </p:nvSpPr>
          <p:spPr bwMode="auto">
            <a:xfrm flipH="1">
              <a:off x="1473" y="1673"/>
              <a:ext cx="24"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6" name="Line 578"/>
            <p:cNvSpPr>
              <a:spLocks noChangeShapeType="1"/>
            </p:cNvSpPr>
            <p:nvPr/>
          </p:nvSpPr>
          <p:spPr bwMode="auto">
            <a:xfrm>
              <a:off x="1481" y="1655"/>
              <a:ext cx="63" cy="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7" name="Line 579"/>
            <p:cNvSpPr>
              <a:spLocks noChangeShapeType="1"/>
            </p:cNvSpPr>
            <p:nvPr/>
          </p:nvSpPr>
          <p:spPr bwMode="auto">
            <a:xfrm flipV="1">
              <a:off x="1544" y="1656"/>
              <a:ext cx="30"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8" name="Line 580"/>
            <p:cNvSpPr>
              <a:spLocks noChangeShapeType="1"/>
            </p:cNvSpPr>
            <p:nvPr/>
          </p:nvSpPr>
          <p:spPr bwMode="auto">
            <a:xfrm>
              <a:off x="1502" y="1644"/>
              <a:ext cx="78"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9" name="Line 581"/>
            <p:cNvSpPr>
              <a:spLocks noChangeShapeType="1"/>
            </p:cNvSpPr>
            <p:nvPr/>
          </p:nvSpPr>
          <p:spPr bwMode="auto">
            <a:xfrm flipH="1">
              <a:off x="1481" y="1646"/>
              <a:ext cx="25" cy="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2" name="Line 582"/>
            <p:cNvSpPr>
              <a:spLocks noChangeShapeType="1"/>
            </p:cNvSpPr>
            <p:nvPr/>
          </p:nvSpPr>
          <p:spPr bwMode="auto">
            <a:xfrm>
              <a:off x="1487" y="1631"/>
              <a:ext cx="51" cy="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5" name="Line 583"/>
            <p:cNvSpPr>
              <a:spLocks noChangeShapeType="1"/>
            </p:cNvSpPr>
            <p:nvPr/>
          </p:nvSpPr>
          <p:spPr bwMode="auto">
            <a:xfrm flipV="1">
              <a:off x="1538" y="1625"/>
              <a:ext cx="37" cy="1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6" name="Line 584"/>
            <p:cNvSpPr>
              <a:spLocks noChangeShapeType="1"/>
            </p:cNvSpPr>
            <p:nvPr/>
          </p:nvSpPr>
          <p:spPr bwMode="auto">
            <a:xfrm>
              <a:off x="1503" y="1617"/>
              <a:ext cx="72" cy="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7" name="Line 585"/>
            <p:cNvSpPr>
              <a:spLocks noChangeShapeType="1"/>
            </p:cNvSpPr>
            <p:nvPr/>
          </p:nvSpPr>
          <p:spPr bwMode="auto">
            <a:xfrm flipH="1">
              <a:off x="1487" y="1617"/>
              <a:ext cx="16"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8" name="Line 586"/>
            <p:cNvSpPr>
              <a:spLocks noChangeShapeType="1"/>
            </p:cNvSpPr>
            <p:nvPr/>
          </p:nvSpPr>
          <p:spPr bwMode="auto">
            <a:xfrm>
              <a:off x="1423" y="1567"/>
              <a:ext cx="217"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7" name="Line 587"/>
            <p:cNvSpPr>
              <a:spLocks noChangeShapeType="1"/>
            </p:cNvSpPr>
            <p:nvPr/>
          </p:nvSpPr>
          <p:spPr bwMode="auto">
            <a:xfrm flipV="1">
              <a:off x="1419" y="1546"/>
              <a:ext cx="59"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8" name="Line 588"/>
            <p:cNvSpPr>
              <a:spLocks noChangeShapeType="1"/>
            </p:cNvSpPr>
            <p:nvPr/>
          </p:nvSpPr>
          <p:spPr bwMode="auto">
            <a:xfrm>
              <a:off x="1467" y="1551"/>
              <a:ext cx="141" cy="1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9" name="Line 589"/>
            <p:cNvSpPr>
              <a:spLocks noChangeShapeType="1"/>
            </p:cNvSpPr>
            <p:nvPr/>
          </p:nvSpPr>
          <p:spPr bwMode="auto">
            <a:xfrm>
              <a:off x="1614" y="1561"/>
              <a:ext cx="22"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0" name="Line 590"/>
            <p:cNvSpPr>
              <a:spLocks noChangeShapeType="1"/>
            </p:cNvSpPr>
            <p:nvPr/>
          </p:nvSpPr>
          <p:spPr bwMode="auto">
            <a:xfrm>
              <a:off x="1474" y="1525"/>
              <a:ext cx="0" cy="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1" name="Line 591"/>
            <p:cNvSpPr>
              <a:spLocks noChangeShapeType="1"/>
            </p:cNvSpPr>
            <p:nvPr/>
          </p:nvSpPr>
          <p:spPr bwMode="auto">
            <a:xfrm flipH="1" flipV="1">
              <a:off x="1463" y="1521"/>
              <a:ext cx="1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2" name="Line 592"/>
            <p:cNvSpPr>
              <a:spLocks noChangeShapeType="1"/>
            </p:cNvSpPr>
            <p:nvPr/>
          </p:nvSpPr>
          <p:spPr bwMode="auto">
            <a:xfrm>
              <a:off x="1466" y="1518"/>
              <a:ext cx="23"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3" name="Line 593"/>
            <p:cNvSpPr>
              <a:spLocks noChangeShapeType="1"/>
            </p:cNvSpPr>
            <p:nvPr/>
          </p:nvSpPr>
          <p:spPr bwMode="auto">
            <a:xfrm flipV="1">
              <a:off x="1579" y="1538"/>
              <a:ext cx="34" cy="2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4" name="Line 594"/>
            <p:cNvSpPr>
              <a:spLocks noChangeShapeType="1"/>
            </p:cNvSpPr>
            <p:nvPr/>
          </p:nvSpPr>
          <p:spPr bwMode="auto">
            <a:xfrm flipH="1">
              <a:off x="1608" y="1540"/>
              <a:ext cx="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5" name="Line 595"/>
            <p:cNvSpPr>
              <a:spLocks noChangeShapeType="1"/>
            </p:cNvSpPr>
            <p:nvPr/>
          </p:nvSpPr>
          <p:spPr bwMode="auto">
            <a:xfrm flipH="1">
              <a:off x="1430" y="1847"/>
              <a:ext cx="120" cy="3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6" name="Line 596"/>
            <p:cNvSpPr>
              <a:spLocks noChangeShapeType="1"/>
            </p:cNvSpPr>
            <p:nvPr/>
          </p:nvSpPr>
          <p:spPr bwMode="auto">
            <a:xfrm>
              <a:off x="1446" y="1817"/>
              <a:ext cx="117" cy="1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7" name="Line 597"/>
            <p:cNvSpPr>
              <a:spLocks noChangeShapeType="1"/>
            </p:cNvSpPr>
            <p:nvPr/>
          </p:nvSpPr>
          <p:spPr bwMode="auto">
            <a:xfrm flipH="1">
              <a:off x="1562" y="1818"/>
              <a:ext cx="37" cy="1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8" name="Line 598"/>
            <p:cNvSpPr>
              <a:spLocks noChangeShapeType="1"/>
            </p:cNvSpPr>
            <p:nvPr/>
          </p:nvSpPr>
          <p:spPr bwMode="auto">
            <a:xfrm flipH="1">
              <a:off x="1440" y="1785"/>
              <a:ext cx="113"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9" name="Line 599"/>
            <p:cNvSpPr>
              <a:spLocks noChangeShapeType="1"/>
            </p:cNvSpPr>
            <p:nvPr/>
          </p:nvSpPr>
          <p:spPr bwMode="auto">
            <a:xfrm>
              <a:off x="1455" y="1763"/>
              <a:ext cx="101" cy="8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0" name="Line 600"/>
            <p:cNvSpPr>
              <a:spLocks noChangeShapeType="1"/>
            </p:cNvSpPr>
            <p:nvPr/>
          </p:nvSpPr>
          <p:spPr bwMode="auto">
            <a:xfrm flipH="1">
              <a:off x="1554" y="1767"/>
              <a:ext cx="41" cy="8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1" name="Line 601"/>
            <p:cNvSpPr>
              <a:spLocks noChangeShapeType="1"/>
            </p:cNvSpPr>
            <p:nvPr/>
          </p:nvSpPr>
          <p:spPr bwMode="auto">
            <a:xfrm>
              <a:off x="1553" y="1784"/>
              <a:ext cx="46"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2" name="Line 602"/>
            <p:cNvSpPr>
              <a:spLocks noChangeShapeType="1"/>
            </p:cNvSpPr>
            <p:nvPr/>
          </p:nvSpPr>
          <p:spPr bwMode="auto">
            <a:xfrm flipH="1">
              <a:off x="1455" y="1740"/>
              <a:ext cx="9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3" name="Line 603"/>
            <p:cNvSpPr>
              <a:spLocks noChangeShapeType="1"/>
            </p:cNvSpPr>
            <p:nvPr/>
          </p:nvSpPr>
          <p:spPr bwMode="auto">
            <a:xfrm>
              <a:off x="1464" y="1721"/>
              <a:ext cx="90" cy="6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4" name="Line 604"/>
            <p:cNvSpPr>
              <a:spLocks noChangeShapeType="1"/>
            </p:cNvSpPr>
            <p:nvPr/>
          </p:nvSpPr>
          <p:spPr bwMode="auto">
            <a:xfrm flipH="1">
              <a:off x="1553" y="1727"/>
              <a:ext cx="36" cy="5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5" name="Line 605"/>
            <p:cNvSpPr>
              <a:spLocks noChangeShapeType="1"/>
            </p:cNvSpPr>
            <p:nvPr/>
          </p:nvSpPr>
          <p:spPr bwMode="auto">
            <a:xfrm>
              <a:off x="1550" y="1737"/>
              <a:ext cx="45"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6" name="Line 606"/>
            <p:cNvSpPr>
              <a:spLocks noChangeShapeType="1"/>
            </p:cNvSpPr>
            <p:nvPr/>
          </p:nvSpPr>
          <p:spPr bwMode="auto">
            <a:xfrm flipH="1">
              <a:off x="1464" y="1701"/>
              <a:ext cx="80"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8" name="Line 607"/>
            <p:cNvSpPr>
              <a:spLocks noChangeShapeType="1"/>
            </p:cNvSpPr>
            <p:nvPr/>
          </p:nvSpPr>
          <p:spPr bwMode="auto">
            <a:xfrm>
              <a:off x="1472" y="1688"/>
              <a:ext cx="75"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9" name="Line 608"/>
            <p:cNvSpPr>
              <a:spLocks noChangeShapeType="1"/>
            </p:cNvSpPr>
            <p:nvPr/>
          </p:nvSpPr>
          <p:spPr bwMode="auto">
            <a:xfrm flipH="1">
              <a:off x="1545" y="1688"/>
              <a:ext cx="38"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0" name="Line 609"/>
            <p:cNvSpPr>
              <a:spLocks noChangeShapeType="1"/>
            </p:cNvSpPr>
            <p:nvPr/>
          </p:nvSpPr>
          <p:spPr bwMode="auto">
            <a:xfrm>
              <a:off x="1542" y="1700"/>
              <a:ext cx="48" cy="2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1" name="Line 610"/>
            <p:cNvSpPr>
              <a:spLocks noChangeShapeType="1"/>
            </p:cNvSpPr>
            <p:nvPr/>
          </p:nvSpPr>
          <p:spPr bwMode="auto">
            <a:xfrm flipH="1">
              <a:off x="1467" y="1664"/>
              <a:ext cx="75"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2" name="Line 611"/>
            <p:cNvSpPr>
              <a:spLocks noChangeShapeType="1"/>
            </p:cNvSpPr>
            <p:nvPr/>
          </p:nvSpPr>
          <p:spPr bwMode="auto">
            <a:xfrm>
              <a:off x="1478" y="1653"/>
              <a:ext cx="64"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3" name="Line 612"/>
            <p:cNvSpPr>
              <a:spLocks noChangeShapeType="1"/>
            </p:cNvSpPr>
            <p:nvPr/>
          </p:nvSpPr>
          <p:spPr bwMode="auto">
            <a:xfrm flipH="1">
              <a:off x="1545" y="1653"/>
              <a:ext cx="30"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4" name="Line 613"/>
            <p:cNvSpPr>
              <a:spLocks noChangeShapeType="1"/>
            </p:cNvSpPr>
            <p:nvPr/>
          </p:nvSpPr>
          <p:spPr bwMode="auto">
            <a:xfrm>
              <a:off x="1545" y="1664"/>
              <a:ext cx="36"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5" name="Line 614"/>
            <p:cNvSpPr>
              <a:spLocks noChangeShapeType="1"/>
            </p:cNvSpPr>
            <p:nvPr/>
          </p:nvSpPr>
          <p:spPr bwMode="auto">
            <a:xfrm flipH="1">
              <a:off x="1493" y="1575"/>
              <a:ext cx="43" cy="5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6" name="Line 615"/>
            <p:cNvSpPr>
              <a:spLocks noChangeShapeType="1"/>
            </p:cNvSpPr>
            <p:nvPr/>
          </p:nvSpPr>
          <p:spPr bwMode="auto">
            <a:xfrm>
              <a:off x="1500" y="1575"/>
              <a:ext cx="39" cy="5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7" name="Line 616"/>
            <p:cNvSpPr>
              <a:spLocks noChangeShapeType="1"/>
            </p:cNvSpPr>
            <p:nvPr/>
          </p:nvSpPr>
          <p:spPr bwMode="auto">
            <a:xfrm flipH="1">
              <a:off x="1541" y="1572"/>
              <a:ext cx="22" cy="6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8" name="Line 617"/>
            <p:cNvSpPr>
              <a:spLocks noChangeShapeType="1"/>
            </p:cNvSpPr>
            <p:nvPr/>
          </p:nvSpPr>
          <p:spPr bwMode="auto">
            <a:xfrm>
              <a:off x="1539" y="1574"/>
              <a:ext cx="35" cy="5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9" name="Line 618"/>
            <p:cNvSpPr>
              <a:spLocks noChangeShapeType="1"/>
            </p:cNvSpPr>
            <p:nvPr/>
          </p:nvSpPr>
          <p:spPr bwMode="auto">
            <a:xfrm>
              <a:off x="1446" y="1560"/>
              <a:ext cx="179"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0" name="Line 619"/>
            <p:cNvSpPr>
              <a:spLocks noChangeShapeType="1"/>
            </p:cNvSpPr>
            <p:nvPr/>
          </p:nvSpPr>
          <p:spPr bwMode="auto">
            <a:xfrm>
              <a:off x="1475" y="1550"/>
              <a:ext cx="0"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1" name="Line 620"/>
            <p:cNvSpPr>
              <a:spLocks noChangeShapeType="1"/>
            </p:cNvSpPr>
            <p:nvPr/>
          </p:nvSpPr>
          <p:spPr bwMode="auto">
            <a:xfrm flipV="1">
              <a:off x="1475" y="1551"/>
              <a:ext cx="31"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2" name="Line 621"/>
            <p:cNvSpPr>
              <a:spLocks noChangeShapeType="1"/>
            </p:cNvSpPr>
            <p:nvPr/>
          </p:nvSpPr>
          <p:spPr bwMode="auto">
            <a:xfrm>
              <a:off x="1508" y="1551"/>
              <a:ext cx="13" cy="2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3" name="Line 622"/>
            <p:cNvSpPr>
              <a:spLocks noChangeShapeType="1"/>
            </p:cNvSpPr>
            <p:nvPr/>
          </p:nvSpPr>
          <p:spPr bwMode="auto">
            <a:xfrm flipV="1">
              <a:off x="1524" y="1554"/>
              <a:ext cx="3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4" name="Line 623"/>
            <p:cNvSpPr>
              <a:spLocks noChangeShapeType="1"/>
            </p:cNvSpPr>
            <p:nvPr/>
          </p:nvSpPr>
          <p:spPr bwMode="auto">
            <a:xfrm>
              <a:off x="1554" y="1557"/>
              <a:ext cx="14"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5" name="Line 624"/>
            <p:cNvSpPr>
              <a:spLocks noChangeShapeType="1"/>
            </p:cNvSpPr>
            <p:nvPr/>
          </p:nvSpPr>
          <p:spPr bwMode="auto">
            <a:xfrm flipV="1">
              <a:off x="1572" y="1562"/>
              <a:ext cx="18"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8" name="Line 625"/>
            <p:cNvSpPr>
              <a:spLocks noChangeShapeType="1"/>
            </p:cNvSpPr>
            <p:nvPr/>
          </p:nvSpPr>
          <p:spPr bwMode="auto">
            <a:xfrm>
              <a:off x="1596" y="1563"/>
              <a:ext cx="20"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0" name="Line 626"/>
            <p:cNvSpPr>
              <a:spLocks noChangeShapeType="1"/>
            </p:cNvSpPr>
            <p:nvPr/>
          </p:nvSpPr>
          <p:spPr bwMode="auto">
            <a:xfrm>
              <a:off x="1418" y="1563"/>
              <a:ext cx="43" cy="3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1" name="Line 627"/>
            <p:cNvSpPr>
              <a:spLocks noChangeShapeType="1"/>
            </p:cNvSpPr>
            <p:nvPr/>
          </p:nvSpPr>
          <p:spPr bwMode="auto">
            <a:xfrm flipV="1">
              <a:off x="1461" y="1575"/>
              <a:ext cx="41" cy="2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2" name="Line 628"/>
            <p:cNvSpPr>
              <a:spLocks noChangeShapeType="1"/>
            </p:cNvSpPr>
            <p:nvPr/>
          </p:nvSpPr>
          <p:spPr bwMode="auto">
            <a:xfrm>
              <a:off x="1506" y="1577"/>
              <a:ext cx="29"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3" name="Line 629"/>
            <p:cNvSpPr>
              <a:spLocks noChangeShapeType="1"/>
            </p:cNvSpPr>
            <p:nvPr/>
          </p:nvSpPr>
          <p:spPr bwMode="auto">
            <a:xfrm flipV="1">
              <a:off x="1535" y="1581"/>
              <a:ext cx="43" cy="2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4" name="Line 630"/>
            <p:cNvSpPr>
              <a:spLocks noChangeShapeType="1"/>
            </p:cNvSpPr>
            <p:nvPr/>
          </p:nvSpPr>
          <p:spPr bwMode="auto">
            <a:xfrm>
              <a:off x="1577" y="1578"/>
              <a:ext cx="30"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5" name="Line 631"/>
            <p:cNvSpPr>
              <a:spLocks noChangeShapeType="1"/>
            </p:cNvSpPr>
            <p:nvPr/>
          </p:nvSpPr>
          <p:spPr bwMode="auto">
            <a:xfrm flipV="1">
              <a:off x="1607" y="1586"/>
              <a:ext cx="31"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 name="Group 553"/>
          <p:cNvGrpSpPr>
            <a:grpSpLocks/>
          </p:cNvGrpSpPr>
          <p:nvPr/>
        </p:nvGrpSpPr>
        <p:grpSpPr bwMode="auto">
          <a:xfrm>
            <a:off x="5286166" y="1125318"/>
            <a:ext cx="350487" cy="864198"/>
            <a:chOff x="1418" y="1518"/>
            <a:chExt cx="222" cy="417"/>
          </a:xfrm>
        </p:grpSpPr>
        <p:sp>
          <p:nvSpPr>
            <p:cNvPr id="337" name="Line 554"/>
            <p:cNvSpPr>
              <a:spLocks noChangeShapeType="1"/>
            </p:cNvSpPr>
            <p:nvPr/>
          </p:nvSpPr>
          <p:spPr bwMode="auto">
            <a:xfrm flipH="1">
              <a:off x="1429" y="1579"/>
              <a:ext cx="65" cy="30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9" name="Line 555"/>
            <p:cNvSpPr>
              <a:spLocks noChangeShapeType="1"/>
            </p:cNvSpPr>
            <p:nvPr/>
          </p:nvSpPr>
          <p:spPr bwMode="auto">
            <a:xfrm>
              <a:off x="1565" y="1570"/>
              <a:ext cx="45" cy="3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0" name="Line 556"/>
            <p:cNvSpPr>
              <a:spLocks noChangeShapeType="1"/>
            </p:cNvSpPr>
            <p:nvPr/>
          </p:nvSpPr>
          <p:spPr bwMode="auto">
            <a:xfrm>
              <a:off x="1429" y="1888"/>
              <a:ext cx="136"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1" name="Line 557"/>
            <p:cNvSpPr>
              <a:spLocks noChangeShapeType="1"/>
            </p:cNvSpPr>
            <p:nvPr/>
          </p:nvSpPr>
          <p:spPr bwMode="auto">
            <a:xfrm flipV="1">
              <a:off x="1565" y="1888"/>
              <a:ext cx="45"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2" name="Line 558"/>
            <p:cNvSpPr>
              <a:spLocks noChangeShapeType="1"/>
            </p:cNvSpPr>
            <p:nvPr/>
          </p:nvSpPr>
          <p:spPr bwMode="auto">
            <a:xfrm flipV="1">
              <a:off x="1429" y="1847"/>
              <a:ext cx="48" cy="4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3" name="Line 559"/>
            <p:cNvSpPr>
              <a:spLocks noChangeShapeType="1"/>
            </p:cNvSpPr>
            <p:nvPr/>
          </p:nvSpPr>
          <p:spPr bwMode="auto">
            <a:xfrm flipH="1" flipV="1">
              <a:off x="1479" y="1847"/>
              <a:ext cx="128" cy="4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4" name="Line 560"/>
            <p:cNvSpPr>
              <a:spLocks noChangeShapeType="1"/>
            </p:cNvSpPr>
            <p:nvPr/>
          </p:nvSpPr>
          <p:spPr bwMode="auto">
            <a:xfrm flipH="1" flipV="1">
              <a:off x="1535" y="1574"/>
              <a:ext cx="28" cy="36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5" name="Line 561"/>
            <p:cNvSpPr>
              <a:spLocks noChangeShapeType="1"/>
            </p:cNvSpPr>
            <p:nvPr/>
          </p:nvSpPr>
          <p:spPr bwMode="auto">
            <a:xfrm flipV="1">
              <a:off x="1475" y="1577"/>
              <a:ext cx="34" cy="26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6" name="Line 562"/>
            <p:cNvSpPr>
              <a:spLocks noChangeShapeType="1"/>
            </p:cNvSpPr>
            <p:nvPr/>
          </p:nvSpPr>
          <p:spPr bwMode="auto">
            <a:xfrm>
              <a:off x="1440" y="1814"/>
              <a:ext cx="111" cy="3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7" name="Line 563"/>
            <p:cNvSpPr>
              <a:spLocks noChangeShapeType="1"/>
            </p:cNvSpPr>
            <p:nvPr/>
          </p:nvSpPr>
          <p:spPr bwMode="auto">
            <a:xfrm flipV="1">
              <a:off x="1557" y="1815"/>
              <a:ext cx="41" cy="3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8" name="Line 564"/>
            <p:cNvSpPr>
              <a:spLocks noChangeShapeType="1"/>
            </p:cNvSpPr>
            <p:nvPr/>
          </p:nvSpPr>
          <p:spPr bwMode="auto">
            <a:xfrm flipV="1">
              <a:off x="1444" y="1788"/>
              <a:ext cx="44"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9" name="Line 565"/>
            <p:cNvSpPr>
              <a:spLocks noChangeShapeType="1"/>
            </p:cNvSpPr>
            <p:nvPr/>
          </p:nvSpPr>
          <p:spPr bwMode="auto">
            <a:xfrm>
              <a:off x="1481" y="1788"/>
              <a:ext cx="115"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0" name="Line 566"/>
            <p:cNvSpPr>
              <a:spLocks noChangeShapeType="1"/>
            </p:cNvSpPr>
            <p:nvPr/>
          </p:nvSpPr>
          <p:spPr bwMode="auto">
            <a:xfrm>
              <a:off x="1458" y="1763"/>
              <a:ext cx="9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1" name="Line 567"/>
            <p:cNvSpPr>
              <a:spLocks noChangeShapeType="1"/>
            </p:cNvSpPr>
            <p:nvPr/>
          </p:nvSpPr>
          <p:spPr bwMode="auto">
            <a:xfrm flipV="1">
              <a:off x="1553" y="1767"/>
              <a:ext cx="3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2" name="Line 568"/>
            <p:cNvSpPr>
              <a:spLocks noChangeShapeType="1"/>
            </p:cNvSpPr>
            <p:nvPr/>
          </p:nvSpPr>
          <p:spPr bwMode="auto">
            <a:xfrm>
              <a:off x="1490" y="1751"/>
              <a:ext cx="9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3" name="Line 569"/>
            <p:cNvSpPr>
              <a:spLocks noChangeShapeType="1"/>
            </p:cNvSpPr>
            <p:nvPr/>
          </p:nvSpPr>
          <p:spPr bwMode="auto">
            <a:xfrm flipV="1">
              <a:off x="1455" y="1751"/>
              <a:ext cx="33"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4" name="Line 570"/>
            <p:cNvSpPr>
              <a:spLocks noChangeShapeType="1"/>
            </p:cNvSpPr>
            <p:nvPr/>
          </p:nvSpPr>
          <p:spPr bwMode="auto">
            <a:xfrm>
              <a:off x="1466" y="1724"/>
              <a:ext cx="82"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5" name="Line 571"/>
            <p:cNvSpPr>
              <a:spLocks noChangeShapeType="1"/>
            </p:cNvSpPr>
            <p:nvPr/>
          </p:nvSpPr>
          <p:spPr bwMode="auto">
            <a:xfrm flipV="1">
              <a:off x="1547" y="1727"/>
              <a:ext cx="40"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6" name="Line 572"/>
            <p:cNvSpPr>
              <a:spLocks noChangeShapeType="1"/>
            </p:cNvSpPr>
            <p:nvPr/>
          </p:nvSpPr>
          <p:spPr bwMode="auto">
            <a:xfrm>
              <a:off x="1493" y="1709"/>
              <a:ext cx="96"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7" name="Line 573"/>
            <p:cNvSpPr>
              <a:spLocks noChangeShapeType="1"/>
            </p:cNvSpPr>
            <p:nvPr/>
          </p:nvSpPr>
          <p:spPr bwMode="auto">
            <a:xfrm flipV="1">
              <a:off x="1461" y="1709"/>
              <a:ext cx="35"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8" name="Line 574"/>
            <p:cNvSpPr>
              <a:spLocks noChangeShapeType="1"/>
            </p:cNvSpPr>
            <p:nvPr/>
          </p:nvSpPr>
          <p:spPr bwMode="auto">
            <a:xfrm>
              <a:off x="1470" y="1689"/>
              <a:ext cx="75"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9" name="Line 575"/>
            <p:cNvSpPr>
              <a:spLocks noChangeShapeType="1"/>
            </p:cNvSpPr>
            <p:nvPr/>
          </p:nvSpPr>
          <p:spPr bwMode="auto">
            <a:xfrm flipV="1">
              <a:off x="1547" y="1689"/>
              <a:ext cx="36"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0" name="Line 576"/>
            <p:cNvSpPr>
              <a:spLocks noChangeShapeType="1"/>
            </p:cNvSpPr>
            <p:nvPr/>
          </p:nvSpPr>
          <p:spPr bwMode="auto">
            <a:xfrm>
              <a:off x="1494" y="1674"/>
              <a:ext cx="90" cy="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1" name="Line 577"/>
            <p:cNvSpPr>
              <a:spLocks noChangeShapeType="1"/>
            </p:cNvSpPr>
            <p:nvPr/>
          </p:nvSpPr>
          <p:spPr bwMode="auto">
            <a:xfrm flipH="1">
              <a:off x="1473" y="1673"/>
              <a:ext cx="24"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2" name="Line 578"/>
            <p:cNvSpPr>
              <a:spLocks noChangeShapeType="1"/>
            </p:cNvSpPr>
            <p:nvPr/>
          </p:nvSpPr>
          <p:spPr bwMode="auto">
            <a:xfrm>
              <a:off x="1481" y="1655"/>
              <a:ext cx="63" cy="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3" name="Line 579"/>
            <p:cNvSpPr>
              <a:spLocks noChangeShapeType="1"/>
            </p:cNvSpPr>
            <p:nvPr/>
          </p:nvSpPr>
          <p:spPr bwMode="auto">
            <a:xfrm flipV="1">
              <a:off x="1544" y="1656"/>
              <a:ext cx="30"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4" name="Line 580"/>
            <p:cNvSpPr>
              <a:spLocks noChangeShapeType="1"/>
            </p:cNvSpPr>
            <p:nvPr/>
          </p:nvSpPr>
          <p:spPr bwMode="auto">
            <a:xfrm>
              <a:off x="1502" y="1644"/>
              <a:ext cx="78"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5" name="Line 581"/>
            <p:cNvSpPr>
              <a:spLocks noChangeShapeType="1"/>
            </p:cNvSpPr>
            <p:nvPr/>
          </p:nvSpPr>
          <p:spPr bwMode="auto">
            <a:xfrm flipH="1">
              <a:off x="1481" y="1646"/>
              <a:ext cx="25" cy="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6" name="Line 582"/>
            <p:cNvSpPr>
              <a:spLocks noChangeShapeType="1"/>
            </p:cNvSpPr>
            <p:nvPr/>
          </p:nvSpPr>
          <p:spPr bwMode="auto">
            <a:xfrm>
              <a:off x="1487" y="1631"/>
              <a:ext cx="51" cy="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7" name="Line 583"/>
            <p:cNvSpPr>
              <a:spLocks noChangeShapeType="1"/>
            </p:cNvSpPr>
            <p:nvPr/>
          </p:nvSpPr>
          <p:spPr bwMode="auto">
            <a:xfrm flipV="1">
              <a:off x="1538" y="1625"/>
              <a:ext cx="37" cy="1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8" name="Line 584"/>
            <p:cNvSpPr>
              <a:spLocks noChangeShapeType="1"/>
            </p:cNvSpPr>
            <p:nvPr/>
          </p:nvSpPr>
          <p:spPr bwMode="auto">
            <a:xfrm>
              <a:off x="1503" y="1617"/>
              <a:ext cx="72" cy="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9" name="Line 585"/>
            <p:cNvSpPr>
              <a:spLocks noChangeShapeType="1"/>
            </p:cNvSpPr>
            <p:nvPr/>
          </p:nvSpPr>
          <p:spPr bwMode="auto">
            <a:xfrm flipH="1">
              <a:off x="1487" y="1617"/>
              <a:ext cx="16"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0" name="Line 586"/>
            <p:cNvSpPr>
              <a:spLocks noChangeShapeType="1"/>
            </p:cNvSpPr>
            <p:nvPr/>
          </p:nvSpPr>
          <p:spPr bwMode="auto">
            <a:xfrm>
              <a:off x="1423" y="1567"/>
              <a:ext cx="217"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1" name="Line 587"/>
            <p:cNvSpPr>
              <a:spLocks noChangeShapeType="1"/>
            </p:cNvSpPr>
            <p:nvPr/>
          </p:nvSpPr>
          <p:spPr bwMode="auto">
            <a:xfrm flipV="1">
              <a:off x="1419" y="1546"/>
              <a:ext cx="59"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2" name="Line 588"/>
            <p:cNvSpPr>
              <a:spLocks noChangeShapeType="1"/>
            </p:cNvSpPr>
            <p:nvPr/>
          </p:nvSpPr>
          <p:spPr bwMode="auto">
            <a:xfrm>
              <a:off x="1467" y="1551"/>
              <a:ext cx="141" cy="1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3" name="Line 589"/>
            <p:cNvSpPr>
              <a:spLocks noChangeShapeType="1"/>
            </p:cNvSpPr>
            <p:nvPr/>
          </p:nvSpPr>
          <p:spPr bwMode="auto">
            <a:xfrm>
              <a:off x="1614" y="1561"/>
              <a:ext cx="22"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4" name="Line 590"/>
            <p:cNvSpPr>
              <a:spLocks noChangeShapeType="1"/>
            </p:cNvSpPr>
            <p:nvPr/>
          </p:nvSpPr>
          <p:spPr bwMode="auto">
            <a:xfrm>
              <a:off x="1474" y="1525"/>
              <a:ext cx="0" cy="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5" name="Line 591"/>
            <p:cNvSpPr>
              <a:spLocks noChangeShapeType="1"/>
            </p:cNvSpPr>
            <p:nvPr/>
          </p:nvSpPr>
          <p:spPr bwMode="auto">
            <a:xfrm flipH="1" flipV="1">
              <a:off x="1463" y="1521"/>
              <a:ext cx="1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6" name="Line 592"/>
            <p:cNvSpPr>
              <a:spLocks noChangeShapeType="1"/>
            </p:cNvSpPr>
            <p:nvPr/>
          </p:nvSpPr>
          <p:spPr bwMode="auto">
            <a:xfrm>
              <a:off x="1466" y="1518"/>
              <a:ext cx="23"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7" name="Line 593"/>
            <p:cNvSpPr>
              <a:spLocks noChangeShapeType="1"/>
            </p:cNvSpPr>
            <p:nvPr/>
          </p:nvSpPr>
          <p:spPr bwMode="auto">
            <a:xfrm flipV="1">
              <a:off x="1579" y="1538"/>
              <a:ext cx="34" cy="2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8" name="Line 594"/>
            <p:cNvSpPr>
              <a:spLocks noChangeShapeType="1"/>
            </p:cNvSpPr>
            <p:nvPr/>
          </p:nvSpPr>
          <p:spPr bwMode="auto">
            <a:xfrm flipH="1">
              <a:off x="1608" y="1540"/>
              <a:ext cx="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9" name="Line 595"/>
            <p:cNvSpPr>
              <a:spLocks noChangeShapeType="1"/>
            </p:cNvSpPr>
            <p:nvPr/>
          </p:nvSpPr>
          <p:spPr bwMode="auto">
            <a:xfrm flipH="1">
              <a:off x="1430" y="1847"/>
              <a:ext cx="120" cy="3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0" name="Line 596"/>
            <p:cNvSpPr>
              <a:spLocks noChangeShapeType="1"/>
            </p:cNvSpPr>
            <p:nvPr/>
          </p:nvSpPr>
          <p:spPr bwMode="auto">
            <a:xfrm>
              <a:off x="1446" y="1817"/>
              <a:ext cx="117" cy="1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1" name="Line 597"/>
            <p:cNvSpPr>
              <a:spLocks noChangeShapeType="1"/>
            </p:cNvSpPr>
            <p:nvPr/>
          </p:nvSpPr>
          <p:spPr bwMode="auto">
            <a:xfrm flipH="1">
              <a:off x="1562" y="1818"/>
              <a:ext cx="37" cy="1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2" name="Line 598"/>
            <p:cNvSpPr>
              <a:spLocks noChangeShapeType="1"/>
            </p:cNvSpPr>
            <p:nvPr/>
          </p:nvSpPr>
          <p:spPr bwMode="auto">
            <a:xfrm flipH="1">
              <a:off x="1440" y="1785"/>
              <a:ext cx="113"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3" name="Line 599"/>
            <p:cNvSpPr>
              <a:spLocks noChangeShapeType="1"/>
            </p:cNvSpPr>
            <p:nvPr/>
          </p:nvSpPr>
          <p:spPr bwMode="auto">
            <a:xfrm>
              <a:off x="1455" y="1763"/>
              <a:ext cx="101" cy="8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4" name="Line 600"/>
            <p:cNvSpPr>
              <a:spLocks noChangeShapeType="1"/>
            </p:cNvSpPr>
            <p:nvPr/>
          </p:nvSpPr>
          <p:spPr bwMode="auto">
            <a:xfrm flipH="1">
              <a:off x="1554" y="1767"/>
              <a:ext cx="41" cy="8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5" name="Line 601"/>
            <p:cNvSpPr>
              <a:spLocks noChangeShapeType="1"/>
            </p:cNvSpPr>
            <p:nvPr/>
          </p:nvSpPr>
          <p:spPr bwMode="auto">
            <a:xfrm>
              <a:off x="1553" y="1784"/>
              <a:ext cx="46"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6" name="Line 602"/>
            <p:cNvSpPr>
              <a:spLocks noChangeShapeType="1"/>
            </p:cNvSpPr>
            <p:nvPr/>
          </p:nvSpPr>
          <p:spPr bwMode="auto">
            <a:xfrm flipH="1">
              <a:off x="1455" y="1740"/>
              <a:ext cx="9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7" name="Line 603"/>
            <p:cNvSpPr>
              <a:spLocks noChangeShapeType="1"/>
            </p:cNvSpPr>
            <p:nvPr/>
          </p:nvSpPr>
          <p:spPr bwMode="auto">
            <a:xfrm>
              <a:off x="1464" y="1721"/>
              <a:ext cx="90" cy="6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8" name="Line 604"/>
            <p:cNvSpPr>
              <a:spLocks noChangeShapeType="1"/>
            </p:cNvSpPr>
            <p:nvPr/>
          </p:nvSpPr>
          <p:spPr bwMode="auto">
            <a:xfrm flipH="1">
              <a:off x="1553" y="1727"/>
              <a:ext cx="36" cy="5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9" name="Line 605"/>
            <p:cNvSpPr>
              <a:spLocks noChangeShapeType="1"/>
            </p:cNvSpPr>
            <p:nvPr/>
          </p:nvSpPr>
          <p:spPr bwMode="auto">
            <a:xfrm>
              <a:off x="1550" y="1737"/>
              <a:ext cx="45"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0" name="Line 606"/>
            <p:cNvSpPr>
              <a:spLocks noChangeShapeType="1"/>
            </p:cNvSpPr>
            <p:nvPr/>
          </p:nvSpPr>
          <p:spPr bwMode="auto">
            <a:xfrm flipH="1">
              <a:off x="1464" y="1701"/>
              <a:ext cx="80"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1" name="Line 607"/>
            <p:cNvSpPr>
              <a:spLocks noChangeShapeType="1"/>
            </p:cNvSpPr>
            <p:nvPr/>
          </p:nvSpPr>
          <p:spPr bwMode="auto">
            <a:xfrm>
              <a:off x="1472" y="1688"/>
              <a:ext cx="75"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2" name="Line 608"/>
            <p:cNvSpPr>
              <a:spLocks noChangeShapeType="1"/>
            </p:cNvSpPr>
            <p:nvPr/>
          </p:nvSpPr>
          <p:spPr bwMode="auto">
            <a:xfrm flipH="1">
              <a:off x="1545" y="1688"/>
              <a:ext cx="38"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3" name="Line 609"/>
            <p:cNvSpPr>
              <a:spLocks noChangeShapeType="1"/>
            </p:cNvSpPr>
            <p:nvPr/>
          </p:nvSpPr>
          <p:spPr bwMode="auto">
            <a:xfrm>
              <a:off x="1542" y="1700"/>
              <a:ext cx="48" cy="2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4" name="Line 610"/>
            <p:cNvSpPr>
              <a:spLocks noChangeShapeType="1"/>
            </p:cNvSpPr>
            <p:nvPr/>
          </p:nvSpPr>
          <p:spPr bwMode="auto">
            <a:xfrm flipH="1">
              <a:off x="1467" y="1664"/>
              <a:ext cx="75"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5" name="Line 611"/>
            <p:cNvSpPr>
              <a:spLocks noChangeShapeType="1"/>
            </p:cNvSpPr>
            <p:nvPr/>
          </p:nvSpPr>
          <p:spPr bwMode="auto">
            <a:xfrm>
              <a:off x="1478" y="1653"/>
              <a:ext cx="64"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6" name="Line 612"/>
            <p:cNvSpPr>
              <a:spLocks noChangeShapeType="1"/>
            </p:cNvSpPr>
            <p:nvPr/>
          </p:nvSpPr>
          <p:spPr bwMode="auto">
            <a:xfrm flipH="1">
              <a:off x="1545" y="1653"/>
              <a:ext cx="30"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7" name="Line 613"/>
            <p:cNvSpPr>
              <a:spLocks noChangeShapeType="1"/>
            </p:cNvSpPr>
            <p:nvPr/>
          </p:nvSpPr>
          <p:spPr bwMode="auto">
            <a:xfrm>
              <a:off x="1545" y="1664"/>
              <a:ext cx="36"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8" name="Line 614"/>
            <p:cNvSpPr>
              <a:spLocks noChangeShapeType="1"/>
            </p:cNvSpPr>
            <p:nvPr/>
          </p:nvSpPr>
          <p:spPr bwMode="auto">
            <a:xfrm flipH="1">
              <a:off x="1493" y="1575"/>
              <a:ext cx="43" cy="5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9" name="Line 615"/>
            <p:cNvSpPr>
              <a:spLocks noChangeShapeType="1"/>
            </p:cNvSpPr>
            <p:nvPr/>
          </p:nvSpPr>
          <p:spPr bwMode="auto">
            <a:xfrm>
              <a:off x="1500" y="1575"/>
              <a:ext cx="39" cy="5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0" name="Line 616"/>
            <p:cNvSpPr>
              <a:spLocks noChangeShapeType="1"/>
            </p:cNvSpPr>
            <p:nvPr/>
          </p:nvSpPr>
          <p:spPr bwMode="auto">
            <a:xfrm flipH="1">
              <a:off x="1541" y="1572"/>
              <a:ext cx="22" cy="6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1" name="Line 617"/>
            <p:cNvSpPr>
              <a:spLocks noChangeShapeType="1"/>
            </p:cNvSpPr>
            <p:nvPr/>
          </p:nvSpPr>
          <p:spPr bwMode="auto">
            <a:xfrm>
              <a:off x="1539" y="1574"/>
              <a:ext cx="35" cy="5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2" name="Line 618"/>
            <p:cNvSpPr>
              <a:spLocks noChangeShapeType="1"/>
            </p:cNvSpPr>
            <p:nvPr/>
          </p:nvSpPr>
          <p:spPr bwMode="auto">
            <a:xfrm>
              <a:off x="1446" y="1560"/>
              <a:ext cx="179"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3" name="Line 619"/>
            <p:cNvSpPr>
              <a:spLocks noChangeShapeType="1"/>
            </p:cNvSpPr>
            <p:nvPr/>
          </p:nvSpPr>
          <p:spPr bwMode="auto">
            <a:xfrm>
              <a:off x="1475" y="1550"/>
              <a:ext cx="0"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4" name="Line 620"/>
            <p:cNvSpPr>
              <a:spLocks noChangeShapeType="1"/>
            </p:cNvSpPr>
            <p:nvPr/>
          </p:nvSpPr>
          <p:spPr bwMode="auto">
            <a:xfrm flipV="1">
              <a:off x="1475" y="1551"/>
              <a:ext cx="31"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5" name="Line 621"/>
            <p:cNvSpPr>
              <a:spLocks noChangeShapeType="1"/>
            </p:cNvSpPr>
            <p:nvPr/>
          </p:nvSpPr>
          <p:spPr bwMode="auto">
            <a:xfrm>
              <a:off x="1508" y="1551"/>
              <a:ext cx="13" cy="2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6" name="Line 622"/>
            <p:cNvSpPr>
              <a:spLocks noChangeShapeType="1"/>
            </p:cNvSpPr>
            <p:nvPr/>
          </p:nvSpPr>
          <p:spPr bwMode="auto">
            <a:xfrm flipV="1">
              <a:off x="1524" y="1554"/>
              <a:ext cx="3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7" name="Line 623"/>
            <p:cNvSpPr>
              <a:spLocks noChangeShapeType="1"/>
            </p:cNvSpPr>
            <p:nvPr/>
          </p:nvSpPr>
          <p:spPr bwMode="auto">
            <a:xfrm>
              <a:off x="1554" y="1557"/>
              <a:ext cx="14"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8" name="Line 624"/>
            <p:cNvSpPr>
              <a:spLocks noChangeShapeType="1"/>
            </p:cNvSpPr>
            <p:nvPr/>
          </p:nvSpPr>
          <p:spPr bwMode="auto">
            <a:xfrm flipV="1">
              <a:off x="1572" y="1562"/>
              <a:ext cx="18"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9" name="Line 625"/>
            <p:cNvSpPr>
              <a:spLocks noChangeShapeType="1"/>
            </p:cNvSpPr>
            <p:nvPr/>
          </p:nvSpPr>
          <p:spPr bwMode="auto">
            <a:xfrm>
              <a:off x="1596" y="1563"/>
              <a:ext cx="20"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0" name="Line 626"/>
            <p:cNvSpPr>
              <a:spLocks noChangeShapeType="1"/>
            </p:cNvSpPr>
            <p:nvPr/>
          </p:nvSpPr>
          <p:spPr bwMode="auto">
            <a:xfrm>
              <a:off x="1418" y="1563"/>
              <a:ext cx="43" cy="3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1" name="Line 627"/>
            <p:cNvSpPr>
              <a:spLocks noChangeShapeType="1"/>
            </p:cNvSpPr>
            <p:nvPr/>
          </p:nvSpPr>
          <p:spPr bwMode="auto">
            <a:xfrm flipV="1">
              <a:off x="1461" y="1575"/>
              <a:ext cx="41" cy="2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2" name="Line 628"/>
            <p:cNvSpPr>
              <a:spLocks noChangeShapeType="1"/>
            </p:cNvSpPr>
            <p:nvPr/>
          </p:nvSpPr>
          <p:spPr bwMode="auto">
            <a:xfrm>
              <a:off x="1506" y="1577"/>
              <a:ext cx="29"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3" name="Line 629"/>
            <p:cNvSpPr>
              <a:spLocks noChangeShapeType="1"/>
            </p:cNvSpPr>
            <p:nvPr/>
          </p:nvSpPr>
          <p:spPr bwMode="auto">
            <a:xfrm flipV="1">
              <a:off x="1535" y="1581"/>
              <a:ext cx="43" cy="2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4" name="Line 630"/>
            <p:cNvSpPr>
              <a:spLocks noChangeShapeType="1"/>
            </p:cNvSpPr>
            <p:nvPr/>
          </p:nvSpPr>
          <p:spPr bwMode="auto">
            <a:xfrm>
              <a:off x="1577" y="1578"/>
              <a:ext cx="30"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5" name="Line 631"/>
            <p:cNvSpPr>
              <a:spLocks noChangeShapeType="1"/>
            </p:cNvSpPr>
            <p:nvPr/>
          </p:nvSpPr>
          <p:spPr bwMode="auto">
            <a:xfrm flipV="1">
              <a:off x="1607" y="1586"/>
              <a:ext cx="31"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7" name="Group 553"/>
          <p:cNvGrpSpPr>
            <a:grpSpLocks/>
          </p:cNvGrpSpPr>
          <p:nvPr/>
        </p:nvGrpSpPr>
        <p:grpSpPr bwMode="auto">
          <a:xfrm>
            <a:off x="6549856" y="1268958"/>
            <a:ext cx="350487" cy="864198"/>
            <a:chOff x="1418" y="1518"/>
            <a:chExt cx="222" cy="417"/>
          </a:xfrm>
        </p:grpSpPr>
        <p:sp>
          <p:nvSpPr>
            <p:cNvPr id="437" name="Line 554"/>
            <p:cNvSpPr>
              <a:spLocks noChangeShapeType="1"/>
            </p:cNvSpPr>
            <p:nvPr/>
          </p:nvSpPr>
          <p:spPr bwMode="auto">
            <a:xfrm flipH="1">
              <a:off x="1429" y="1579"/>
              <a:ext cx="65" cy="30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8" name="Line 555"/>
            <p:cNvSpPr>
              <a:spLocks noChangeShapeType="1"/>
            </p:cNvSpPr>
            <p:nvPr/>
          </p:nvSpPr>
          <p:spPr bwMode="auto">
            <a:xfrm>
              <a:off x="1565" y="1570"/>
              <a:ext cx="45" cy="3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9" name="Line 556"/>
            <p:cNvSpPr>
              <a:spLocks noChangeShapeType="1"/>
            </p:cNvSpPr>
            <p:nvPr/>
          </p:nvSpPr>
          <p:spPr bwMode="auto">
            <a:xfrm>
              <a:off x="1429" y="1888"/>
              <a:ext cx="136"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0" name="Line 557"/>
            <p:cNvSpPr>
              <a:spLocks noChangeShapeType="1"/>
            </p:cNvSpPr>
            <p:nvPr/>
          </p:nvSpPr>
          <p:spPr bwMode="auto">
            <a:xfrm flipV="1">
              <a:off x="1565" y="1888"/>
              <a:ext cx="45"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1" name="Line 558"/>
            <p:cNvSpPr>
              <a:spLocks noChangeShapeType="1"/>
            </p:cNvSpPr>
            <p:nvPr/>
          </p:nvSpPr>
          <p:spPr bwMode="auto">
            <a:xfrm flipV="1">
              <a:off x="1429" y="1847"/>
              <a:ext cx="48" cy="4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2" name="Line 559"/>
            <p:cNvSpPr>
              <a:spLocks noChangeShapeType="1"/>
            </p:cNvSpPr>
            <p:nvPr/>
          </p:nvSpPr>
          <p:spPr bwMode="auto">
            <a:xfrm flipH="1" flipV="1">
              <a:off x="1479" y="1847"/>
              <a:ext cx="128" cy="4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3" name="Line 560"/>
            <p:cNvSpPr>
              <a:spLocks noChangeShapeType="1"/>
            </p:cNvSpPr>
            <p:nvPr/>
          </p:nvSpPr>
          <p:spPr bwMode="auto">
            <a:xfrm flipH="1" flipV="1">
              <a:off x="1535" y="1574"/>
              <a:ext cx="28" cy="36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4" name="Line 561"/>
            <p:cNvSpPr>
              <a:spLocks noChangeShapeType="1"/>
            </p:cNvSpPr>
            <p:nvPr/>
          </p:nvSpPr>
          <p:spPr bwMode="auto">
            <a:xfrm flipV="1">
              <a:off x="1475" y="1577"/>
              <a:ext cx="34" cy="26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5" name="Line 562"/>
            <p:cNvSpPr>
              <a:spLocks noChangeShapeType="1"/>
            </p:cNvSpPr>
            <p:nvPr/>
          </p:nvSpPr>
          <p:spPr bwMode="auto">
            <a:xfrm>
              <a:off x="1440" y="1814"/>
              <a:ext cx="111" cy="3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6" name="Line 563"/>
            <p:cNvSpPr>
              <a:spLocks noChangeShapeType="1"/>
            </p:cNvSpPr>
            <p:nvPr/>
          </p:nvSpPr>
          <p:spPr bwMode="auto">
            <a:xfrm flipV="1">
              <a:off x="1557" y="1815"/>
              <a:ext cx="41" cy="3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7" name="Line 564"/>
            <p:cNvSpPr>
              <a:spLocks noChangeShapeType="1"/>
            </p:cNvSpPr>
            <p:nvPr/>
          </p:nvSpPr>
          <p:spPr bwMode="auto">
            <a:xfrm flipV="1">
              <a:off x="1444" y="1788"/>
              <a:ext cx="44"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8" name="Line 565"/>
            <p:cNvSpPr>
              <a:spLocks noChangeShapeType="1"/>
            </p:cNvSpPr>
            <p:nvPr/>
          </p:nvSpPr>
          <p:spPr bwMode="auto">
            <a:xfrm>
              <a:off x="1481" y="1788"/>
              <a:ext cx="115"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9" name="Line 566"/>
            <p:cNvSpPr>
              <a:spLocks noChangeShapeType="1"/>
            </p:cNvSpPr>
            <p:nvPr/>
          </p:nvSpPr>
          <p:spPr bwMode="auto">
            <a:xfrm>
              <a:off x="1458" y="1763"/>
              <a:ext cx="9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0" name="Line 567"/>
            <p:cNvSpPr>
              <a:spLocks noChangeShapeType="1"/>
            </p:cNvSpPr>
            <p:nvPr/>
          </p:nvSpPr>
          <p:spPr bwMode="auto">
            <a:xfrm flipV="1">
              <a:off x="1553" y="1767"/>
              <a:ext cx="3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1" name="Line 568"/>
            <p:cNvSpPr>
              <a:spLocks noChangeShapeType="1"/>
            </p:cNvSpPr>
            <p:nvPr/>
          </p:nvSpPr>
          <p:spPr bwMode="auto">
            <a:xfrm>
              <a:off x="1490" y="1751"/>
              <a:ext cx="9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2" name="Line 569"/>
            <p:cNvSpPr>
              <a:spLocks noChangeShapeType="1"/>
            </p:cNvSpPr>
            <p:nvPr/>
          </p:nvSpPr>
          <p:spPr bwMode="auto">
            <a:xfrm flipV="1">
              <a:off x="1455" y="1751"/>
              <a:ext cx="33"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3" name="Line 570"/>
            <p:cNvSpPr>
              <a:spLocks noChangeShapeType="1"/>
            </p:cNvSpPr>
            <p:nvPr/>
          </p:nvSpPr>
          <p:spPr bwMode="auto">
            <a:xfrm>
              <a:off x="1466" y="1724"/>
              <a:ext cx="82"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4" name="Line 571"/>
            <p:cNvSpPr>
              <a:spLocks noChangeShapeType="1"/>
            </p:cNvSpPr>
            <p:nvPr/>
          </p:nvSpPr>
          <p:spPr bwMode="auto">
            <a:xfrm flipV="1">
              <a:off x="1547" y="1727"/>
              <a:ext cx="40"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5" name="Line 572"/>
            <p:cNvSpPr>
              <a:spLocks noChangeShapeType="1"/>
            </p:cNvSpPr>
            <p:nvPr/>
          </p:nvSpPr>
          <p:spPr bwMode="auto">
            <a:xfrm>
              <a:off x="1493" y="1709"/>
              <a:ext cx="96"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6" name="Line 573"/>
            <p:cNvSpPr>
              <a:spLocks noChangeShapeType="1"/>
            </p:cNvSpPr>
            <p:nvPr/>
          </p:nvSpPr>
          <p:spPr bwMode="auto">
            <a:xfrm flipV="1">
              <a:off x="1461" y="1709"/>
              <a:ext cx="35"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7" name="Line 574"/>
            <p:cNvSpPr>
              <a:spLocks noChangeShapeType="1"/>
            </p:cNvSpPr>
            <p:nvPr/>
          </p:nvSpPr>
          <p:spPr bwMode="auto">
            <a:xfrm>
              <a:off x="1470" y="1689"/>
              <a:ext cx="75"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8" name="Line 575"/>
            <p:cNvSpPr>
              <a:spLocks noChangeShapeType="1"/>
            </p:cNvSpPr>
            <p:nvPr/>
          </p:nvSpPr>
          <p:spPr bwMode="auto">
            <a:xfrm flipV="1">
              <a:off x="1547" y="1689"/>
              <a:ext cx="36"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9" name="Line 576"/>
            <p:cNvSpPr>
              <a:spLocks noChangeShapeType="1"/>
            </p:cNvSpPr>
            <p:nvPr/>
          </p:nvSpPr>
          <p:spPr bwMode="auto">
            <a:xfrm>
              <a:off x="1494" y="1674"/>
              <a:ext cx="90" cy="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0" name="Line 577"/>
            <p:cNvSpPr>
              <a:spLocks noChangeShapeType="1"/>
            </p:cNvSpPr>
            <p:nvPr/>
          </p:nvSpPr>
          <p:spPr bwMode="auto">
            <a:xfrm flipH="1">
              <a:off x="1473" y="1673"/>
              <a:ext cx="24"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1" name="Line 578"/>
            <p:cNvSpPr>
              <a:spLocks noChangeShapeType="1"/>
            </p:cNvSpPr>
            <p:nvPr/>
          </p:nvSpPr>
          <p:spPr bwMode="auto">
            <a:xfrm>
              <a:off x="1481" y="1655"/>
              <a:ext cx="63" cy="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2" name="Line 579"/>
            <p:cNvSpPr>
              <a:spLocks noChangeShapeType="1"/>
            </p:cNvSpPr>
            <p:nvPr/>
          </p:nvSpPr>
          <p:spPr bwMode="auto">
            <a:xfrm flipV="1">
              <a:off x="1544" y="1656"/>
              <a:ext cx="30"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3" name="Line 580"/>
            <p:cNvSpPr>
              <a:spLocks noChangeShapeType="1"/>
            </p:cNvSpPr>
            <p:nvPr/>
          </p:nvSpPr>
          <p:spPr bwMode="auto">
            <a:xfrm>
              <a:off x="1502" y="1644"/>
              <a:ext cx="78"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4" name="Line 581"/>
            <p:cNvSpPr>
              <a:spLocks noChangeShapeType="1"/>
            </p:cNvSpPr>
            <p:nvPr/>
          </p:nvSpPr>
          <p:spPr bwMode="auto">
            <a:xfrm flipH="1">
              <a:off x="1481" y="1646"/>
              <a:ext cx="25" cy="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5" name="Line 582"/>
            <p:cNvSpPr>
              <a:spLocks noChangeShapeType="1"/>
            </p:cNvSpPr>
            <p:nvPr/>
          </p:nvSpPr>
          <p:spPr bwMode="auto">
            <a:xfrm>
              <a:off x="1487" y="1631"/>
              <a:ext cx="51" cy="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6" name="Line 583"/>
            <p:cNvSpPr>
              <a:spLocks noChangeShapeType="1"/>
            </p:cNvSpPr>
            <p:nvPr/>
          </p:nvSpPr>
          <p:spPr bwMode="auto">
            <a:xfrm flipV="1">
              <a:off x="1538" y="1625"/>
              <a:ext cx="37" cy="1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7" name="Line 584"/>
            <p:cNvSpPr>
              <a:spLocks noChangeShapeType="1"/>
            </p:cNvSpPr>
            <p:nvPr/>
          </p:nvSpPr>
          <p:spPr bwMode="auto">
            <a:xfrm>
              <a:off x="1503" y="1617"/>
              <a:ext cx="72" cy="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8" name="Line 585"/>
            <p:cNvSpPr>
              <a:spLocks noChangeShapeType="1"/>
            </p:cNvSpPr>
            <p:nvPr/>
          </p:nvSpPr>
          <p:spPr bwMode="auto">
            <a:xfrm flipH="1">
              <a:off x="1487" y="1617"/>
              <a:ext cx="16"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9" name="Line 586"/>
            <p:cNvSpPr>
              <a:spLocks noChangeShapeType="1"/>
            </p:cNvSpPr>
            <p:nvPr/>
          </p:nvSpPr>
          <p:spPr bwMode="auto">
            <a:xfrm>
              <a:off x="1423" y="1567"/>
              <a:ext cx="217"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0" name="Line 587"/>
            <p:cNvSpPr>
              <a:spLocks noChangeShapeType="1"/>
            </p:cNvSpPr>
            <p:nvPr/>
          </p:nvSpPr>
          <p:spPr bwMode="auto">
            <a:xfrm flipV="1">
              <a:off x="1419" y="1546"/>
              <a:ext cx="59"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1" name="Line 588"/>
            <p:cNvSpPr>
              <a:spLocks noChangeShapeType="1"/>
            </p:cNvSpPr>
            <p:nvPr/>
          </p:nvSpPr>
          <p:spPr bwMode="auto">
            <a:xfrm>
              <a:off x="1467" y="1551"/>
              <a:ext cx="141" cy="1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2" name="Line 589"/>
            <p:cNvSpPr>
              <a:spLocks noChangeShapeType="1"/>
            </p:cNvSpPr>
            <p:nvPr/>
          </p:nvSpPr>
          <p:spPr bwMode="auto">
            <a:xfrm>
              <a:off x="1614" y="1561"/>
              <a:ext cx="22"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3" name="Line 590"/>
            <p:cNvSpPr>
              <a:spLocks noChangeShapeType="1"/>
            </p:cNvSpPr>
            <p:nvPr/>
          </p:nvSpPr>
          <p:spPr bwMode="auto">
            <a:xfrm>
              <a:off x="1474" y="1525"/>
              <a:ext cx="0" cy="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4" name="Line 591"/>
            <p:cNvSpPr>
              <a:spLocks noChangeShapeType="1"/>
            </p:cNvSpPr>
            <p:nvPr/>
          </p:nvSpPr>
          <p:spPr bwMode="auto">
            <a:xfrm flipH="1" flipV="1">
              <a:off x="1463" y="1521"/>
              <a:ext cx="1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5" name="Line 592"/>
            <p:cNvSpPr>
              <a:spLocks noChangeShapeType="1"/>
            </p:cNvSpPr>
            <p:nvPr/>
          </p:nvSpPr>
          <p:spPr bwMode="auto">
            <a:xfrm>
              <a:off x="1466" y="1518"/>
              <a:ext cx="23"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6" name="Line 593"/>
            <p:cNvSpPr>
              <a:spLocks noChangeShapeType="1"/>
            </p:cNvSpPr>
            <p:nvPr/>
          </p:nvSpPr>
          <p:spPr bwMode="auto">
            <a:xfrm flipV="1">
              <a:off x="1579" y="1538"/>
              <a:ext cx="34" cy="2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7" name="Line 594"/>
            <p:cNvSpPr>
              <a:spLocks noChangeShapeType="1"/>
            </p:cNvSpPr>
            <p:nvPr/>
          </p:nvSpPr>
          <p:spPr bwMode="auto">
            <a:xfrm flipH="1">
              <a:off x="1608" y="1540"/>
              <a:ext cx="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8" name="Line 595"/>
            <p:cNvSpPr>
              <a:spLocks noChangeShapeType="1"/>
            </p:cNvSpPr>
            <p:nvPr/>
          </p:nvSpPr>
          <p:spPr bwMode="auto">
            <a:xfrm flipH="1">
              <a:off x="1430" y="1847"/>
              <a:ext cx="120" cy="3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9" name="Line 596"/>
            <p:cNvSpPr>
              <a:spLocks noChangeShapeType="1"/>
            </p:cNvSpPr>
            <p:nvPr/>
          </p:nvSpPr>
          <p:spPr bwMode="auto">
            <a:xfrm>
              <a:off x="1446" y="1817"/>
              <a:ext cx="117" cy="1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0" name="Line 597"/>
            <p:cNvSpPr>
              <a:spLocks noChangeShapeType="1"/>
            </p:cNvSpPr>
            <p:nvPr/>
          </p:nvSpPr>
          <p:spPr bwMode="auto">
            <a:xfrm flipH="1">
              <a:off x="1562" y="1818"/>
              <a:ext cx="37" cy="1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1" name="Line 598"/>
            <p:cNvSpPr>
              <a:spLocks noChangeShapeType="1"/>
            </p:cNvSpPr>
            <p:nvPr/>
          </p:nvSpPr>
          <p:spPr bwMode="auto">
            <a:xfrm flipH="1">
              <a:off x="1440" y="1785"/>
              <a:ext cx="113"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2" name="Line 599"/>
            <p:cNvSpPr>
              <a:spLocks noChangeShapeType="1"/>
            </p:cNvSpPr>
            <p:nvPr/>
          </p:nvSpPr>
          <p:spPr bwMode="auto">
            <a:xfrm>
              <a:off x="1455" y="1763"/>
              <a:ext cx="101" cy="8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3" name="Line 600"/>
            <p:cNvSpPr>
              <a:spLocks noChangeShapeType="1"/>
            </p:cNvSpPr>
            <p:nvPr/>
          </p:nvSpPr>
          <p:spPr bwMode="auto">
            <a:xfrm flipH="1">
              <a:off x="1554" y="1767"/>
              <a:ext cx="41" cy="8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4" name="Line 601"/>
            <p:cNvSpPr>
              <a:spLocks noChangeShapeType="1"/>
            </p:cNvSpPr>
            <p:nvPr/>
          </p:nvSpPr>
          <p:spPr bwMode="auto">
            <a:xfrm>
              <a:off x="1553" y="1784"/>
              <a:ext cx="46"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5" name="Line 602"/>
            <p:cNvSpPr>
              <a:spLocks noChangeShapeType="1"/>
            </p:cNvSpPr>
            <p:nvPr/>
          </p:nvSpPr>
          <p:spPr bwMode="auto">
            <a:xfrm flipH="1">
              <a:off x="1455" y="1740"/>
              <a:ext cx="9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6" name="Line 603"/>
            <p:cNvSpPr>
              <a:spLocks noChangeShapeType="1"/>
            </p:cNvSpPr>
            <p:nvPr/>
          </p:nvSpPr>
          <p:spPr bwMode="auto">
            <a:xfrm>
              <a:off x="1464" y="1721"/>
              <a:ext cx="90" cy="6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7" name="Line 604"/>
            <p:cNvSpPr>
              <a:spLocks noChangeShapeType="1"/>
            </p:cNvSpPr>
            <p:nvPr/>
          </p:nvSpPr>
          <p:spPr bwMode="auto">
            <a:xfrm flipH="1">
              <a:off x="1553" y="1727"/>
              <a:ext cx="36" cy="5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8" name="Line 605"/>
            <p:cNvSpPr>
              <a:spLocks noChangeShapeType="1"/>
            </p:cNvSpPr>
            <p:nvPr/>
          </p:nvSpPr>
          <p:spPr bwMode="auto">
            <a:xfrm>
              <a:off x="1550" y="1737"/>
              <a:ext cx="45"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9" name="Line 606"/>
            <p:cNvSpPr>
              <a:spLocks noChangeShapeType="1"/>
            </p:cNvSpPr>
            <p:nvPr/>
          </p:nvSpPr>
          <p:spPr bwMode="auto">
            <a:xfrm flipH="1">
              <a:off x="1464" y="1701"/>
              <a:ext cx="80"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0" name="Line 607"/>
            <p:cNvSpPr>
              <a:spLocks noChangeShapeType="1"/>
            </p:cNvSpPr>
            <p:nvPr/>
          </p:nvSpPr>
          <p:spPr bwMode="auto">
            <a:xfrm>
              <a:off x="1472" y="1688"/>
              <a:ext cx="75"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1" name="Line 608"/>
            <p:cNvSpPr>
              <a:spLocks noChangeShapeType="1"/>
            </p:cNvSpPr>
            <p:nvPr/>
          </p:nvSpPr>
          <p:spPr bwMode="auto">
            <a:xfrm flipH="1">
              <a:off x="1545" y="1688"/>
              <a:ext cx="38"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2" name="Line 609"/>
            <p:cNvSpPr>
              <a:spLocks noChangeShapeType="1"/>
            </p:cNvSpPr>
            <p:nvPr/>
          </p:nvSpPr>
          <p:spPr bwMode="auto">
            <a:xfrm>
              <a:off x="1542" y="1700"/>
              <a:ext cx="48" cy="2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3" name="Line 610"/>
            <p:cNvSpPr>
              <a:spLocks noChangeShapeType="1"/>
            </p:cNvSpPr>
            <p:nvPr/>
          </p:nvSpPr>
          <p:spPr bwMode="auto">
            <a:xfrm flipH="1">
              <a:off x="1467" y="1664"/>
              <a:ext cx="75"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4" name="Line 611"/>
            <p:cNvSpPr>
              <a:spLocks noChangeShapeType="1"/>
            </p:cNvSpPr>
            <p:nvPr/>
          </p:nvSpPr>
          <p:spPr bwMode="auto">
            <a:xfrm>
              <a:off x="1478" y="1653"/>
              <a:ext cx="64"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5" name="Line 612"/>
            <p:cNvSpPr>
              <a:spLocks noChangeShapeType="1"/>
            </p:cNvSpPr>
            <p:nvPr/>
          </p:nvSpPr>
          <p:spPr bwMode="auto">
            <a:xfrm flipH="1">
              <a:off x="1545" y="1653"/>
              <a:ext cx="30"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6" name="Line 613"/>
            <p:cNvSpPr>
              <a:spLocks noChangeShapeType="1"/>
            </p:cNvSpPr>
            <p:nvPr/>
          </p:nvSpPr>
          <p:spPr bwMode="auto">
            <a:xfrm>
              <a:off x="1545" y="1664"/>
              <a:ext cx="36"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7" name="Line 614"/>
            <p:cNvSpPr>
              <a:spLocks noChangeShapeType="1"/>
            </p:cNvSpPr>
            <p:nvPr/>
          </p:nvSpPr>
          <p:spPr bwMode="auto">
            <a:xfrm flipH="1">
              <a:off x="1493" y="1575"/>
              <a:ext cx="43" cy="5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8" name="Line 615"/>
            <p:cNvSpPr>
              <a:spLocks noChangeShapeType="1"/>
            </p:cNvSpPr>
            <p:nvPr/>
          </p:nvSpPr>
          <p:spPr bwMode="auto">
            <a:xfrm>
              <a:off x="1500" y="1575"/>
              <a:ext cx="39" cy="5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9" name="Line 616"/>
            <p:cNvSpPr>
              <a:spLocks noChangeShapeType="1"/>
            </p:cNvSpPr>
            <p:nvPr/>
          </p:nvSpPr>
          <p:spPr bwMode="auto">
            <a:xfrm flipH="1">
              <a:off x="1541" y="1572"/>
              <a:ext cx="22" cy="6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0" name="Line 617"/>
            <p:cNvSpPr>
              <a:spLocks noChangeShapeType="1"/>
            </p:cNvSpPr>
            <p:nvPr/>
          </p:nvSpPr>
          <p:spPr bwMode="auto">
            <a:xfrm>
              <a:off x="1539" y="1574"/>
              <a:ext cx="35" cy="5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1" name="Line 618"/>
            <p:cNvSpPr>
              <a:spLocks noChangeShapeType="1"/>
            </p:cNvSpPr>
            <p:nvPr/>
          </p:nvSpPr>
          <p:spPr bwMode="auto">
            <a:xfrm>
              <a:off x="1446" y="1560"/>
              <a:ext cx="179"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2" name="Line 619"/>
            <p:cNvSpPr>
              <a:spLocks noChangeShapeType="1"/>
            </p:cNvSpPr>
            <p:nvPr/>
          </p:nvSpPr>
          <p:spPr bwMode="auto">
            <a:xfrm>
              <a:off x="1475" y="1550"/>
              <a:ext cx="0"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3" name="Line 620"/>
            <p:cNvSpPr>
              <a:spLocks noChangeShapeType="1"/>
            </p:cNvSpPr>
            <p:nvPr/>
          </p:nvSpPr>
          <p:spPr bwMode="auto">
            <a:xfrm flipV="1">
              <a:off x="1475" y="1551"/>
              <a:ext cx="31"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4" name="Line 621"/>
            <p:cNvSpPr>
              <a:spLocks noChangeShapeType="1"/>
            </p:cNvSpPr>
            <p:nvPr/>
          </p:nvSpPr>
          <p:spPr bwMode="auto">
            <a:xfrm>
              <a:off x="1508" y="1551"/>
              <a:ext cx="13" cy="2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5" name="Line 622"/>
            <p:cNvSpPr>
              <a:spLocks noChangeShapeType="1"/>
            </p:cNvSpPr>
            <p:nvPr/>
          </p:nvSpPr>
          <p:spPr bwMode="auto">
            <a:xfrm flipV="1">
              <a:off x="1524" y="1554"/>
              <a:ext cx="3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6" name="Line 623"/>
            <p:cNvSpPr>
              <a:spLocks noChangeShapeType="1"/>
            </p:cNvSpPr>
            <p:nvPr/>
          </p:nvSpPr>
          <p:spPr bwMode="auto">
            <a:xfrm>
              <a:off x="1554" y="1557"/>
              <a:ext cx="14"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7" name="Line 624"/>
            <p:cNvSpPr>
              <a:spLocks noChangeShapeType="1"/>
            </p:cNvSpPr>
            <p:nvPr/>
          </p:nvSpPr>
          <p:spPr bwMode="auto">
            <a:xfrm flipV="1">
              <a:off x="1572" y="1562"/>
              <a:ext cx="18"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8" name="Line 625"/>
            <p:cNvSpPr>
              <a:spLocks noChangeShapeType="1"/>
            </p:cNvSpPr>
            <p:nvPr/>
          </p:nvSpPr>
          <p:spPr bwMode="auto">
            <a:xfrm>
              <a:off x="1596" y="1563"/>
              <a:ext cx="20"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9" name="Line 626"/>
            <p:cNvSpPr>
              <a:spLocks noChangeShapeType="1"/>
            </p:cNvSpPr>
            <p:nvPr/>
          </p:nvSpPr>
          <p:spPr bwMode="auto">
            <a:xfrm>
              <a:off x="1418" y="1563"/>
              <a:ext cx="43" cy="3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0" name="Line 627"/>
            <p:cNvSpPr>
              <a:spLocks noChangeShapeType="1"/>
            </p:cNvSpPr>
            <p:nvPr/>
          </p:nvSpPr>
          <p:spPr bwMode="auto">
            <a:xfrm flipV="1">
              <a:off x="1461" y="1575"/>
              <a:ext cx="41" cy="2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1" name="Line 628"/>
            <p:cNvSpPr>
              <a:spLocks noChangeShapeType="1"/>
            </p:cNvSpPr>
            <p:nvPr/>
          </p:nvSpPr>
          <p:spPr bwMode="auto">
            <a:xfrm>
              <a:off x="1506" y="1577"/>
              <a:ext cx="29"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2" name="Line 629"/>
            <p:cNvSpPr>
              <a:spLocks noChangeShapeType="1"/>
            </p:cNvSpPr>
            <p:nvPr/>
          </p:nvSpPr>
          <p:spPr bwMode="auto">
            <a:xfrm flipV="1">
              <a:off x="1535" y="1581"/>
              <a:ext cx="43" cy="2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3" name="Line 630"/>
            <p:cNvSpPr>
              <a:spLocks noChangeShapeType="1"/>
            </p:cNvSpPr>
            <p:nvPr/>
          </p:nvSpPr>
          <p:spPr bwMode="auto">
            <a:xfrm>
              <a:off x="1577" y="1578"/>
              <a:ext cx="30"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4" name="Line 631"/>
            <p:cNvSpPr>
              <a:spLocks noChangeShapeType="1"/>
            </p:cNvSpPr>
            <p:nvPr/>
          </p:nvSpPr>
          <p:spPr bwMode="auto">
            <a:xfrm flipV="1">
              <a:off x="1607" y="1586"/>
              <a:ext cx="31"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8" name="Group 553"/>
          <p:cNvGrpSpPr>
            <a:grpSpLocks/>
          </p:cNvGrpSpPr>
          <p:nvPr/>
        </p:nvGrpSpPr>
        <p:grpSpPr bwMode="auto">
          <a:xfrm>
            <a:off x="7570249" y="922222"/>
            <a:ext cx="350487" cy="864198"/>
            <a:chOff x="1418" y="1518"/>
            <a:chExt cx="222" cy="417"/>
          </a:xfrm>
        </p:grpSpPr>
        <p:sp>
          <p:nvSpPr>
            <p:cNvPr id="516" name="Line 554"/>
            <p:cNvSpPr>
              <a:spLocks noChangeShapeType="1"/>
            </p:cNvSpPr>
            <p:nvPr/>
          </p:nvSpPr>
          <p:spPr bwMode="auto">
            <a:xfrm flipH="1">
              <a:off x="1429" y="1579"/>
              <a:ext cx="65" cy="30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7" name="Line 555"/>
            <p:cNvSpPr>
              <a:spLocks noChangeShapeType="1"/>
            </p:cNvSpPr>
            <p:nvPr/>
          </p:nvSpPr>
          <p:spPr bwMode="auto">
            <a:xfrm>
              <a:off x="1565" y="1570"/>
              <a:ext cx="45" cy="3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8" name="Line 556"/>
            <p:cNvSpPr>
              <a:spLocks noChangeShapeType="1"/>
            </p:cNvSpPr>
            <p:nvPr/>
          </p:nvSpPr>
          <p:spPr bwMode="auto">
            <a:xfrm>
              <a:off x="1429" y="1888"/>
              <a:ext cx="136"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9" name="Line 557"/>
            <p:cNvSpPr>
              <a:spLocks noChangeShapeType="1"/>
            </p:cNvSpPr>
            <p:nvPr/>
          </p:nvSpPr>
          <p:spPr bwMode="auto">
            <a:xfrm flipV="1">
              <a:off x="1565" y="1888"/>
              <a:ext cx="45"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0" name="Line 558"/>
            <p:cNvSpPr>
              <a:spLocks noChangeShapeType="1"/>
            </p:cNvSpPr>
            <p:nvPr/>
          </p:nvSpPr>
          <p:spPr bwMode="auto">
            <a:xfrm flipV="1">
              <a:off x="1429" y="1847"/>
              <a:ext cx="48" cy="4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1" name="Line 559"/>
            <p:cNvSpPr>
              <a:spLocks noChangeShapeType="1"/>
            </p:cNvSpPr>
            <p:nvPr/>
          </p:nvSpPr>
          <p:spPr bwMode="auto">
            <a:xfrm flipH="1" flipV="1">
              <a:off x="1479" y="1847"/>
              <a:ext cx="128" cy="4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2" name="Line 560"/>
            <p:cNvSpPr>
              <a:spLocks noChangeShapeType="1"/>
            </p:cNvSpPr>
            <p:nvPr/>
          </p:nvSpPr>
          <p:spPr bwMode="auto">
            <a:xfrm flipH="1" flipV="1">
              <a:off x="1535" y="1574"/>
              <a:ext cx="28" cy="36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3" name="Line 561"/>
            <p:cNvSpPr>
              <a:spLocks noChangeShapeType="1"/>
            </p:cNvSpPr>
            <p:nvPr/>
          </p:nvSpPr>
          <p:spPr bwMode="auto">
            <a:xfrm flipV="1">
              <a:off x="1475" y="1577"/>
              <a:ext cx="34" cy="26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4" name="Line 562"/>
            <p:cNvSpPr>
              <a:spLocks noChangeShapeType="1"/>
            </p:cNvSpPr>
            <p:nvPr/>
          </p:nvSpPr>
          <p:spPr bwMode="auto">
            <a:xfrm>
              <a:off x="1440" y="1814"/>
              <a:ext cx="111" cy="3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5" name="Line 563"/>
            <p:cNvSpPr>
              <a:spLocks noChangeShapeType="1"/>
            </p:cNvSpPr>
            <p:nvPr/>
          </p:nvSpPr>
          <p:spPr bwMode="auto">
            <a:xfrm flipV="1">
              <a:off x="1557" y="1815"/>
              <a:ext cx="41" cy="3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6" name="Line 564"/>
            <p:cNvSpPr>
              <a:spLocks noChangeShapeType="1"/>
            </p:cNvSpPr>
            <p:nvPr/>
          </p:nvSpPr>
          <p:spPr bwMode="auto">
            <a:xfrm flipV="1">
              <a:off x="1444" y="1788"/>
              <a:ext cx="44"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7" name="Line 565"/>
            <p:cNvSpPr>
              <a:spLocks noChangeShapeType="1"/>
            </p:cNvSpPr>
            <p:nvPr/>
          </p:nvSpPr>
          <p:spPr bwMode="auto">
            <a:xfrm>
              <a:off x="1481" y="1788"/>
              <a:ext cx="115"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8" name="Line 566"/>
            <p:cNvSpPr>
              <a:spLocks noChangeShapeType="1"/>
            </p:cNvSpPr>
            <p:nvPr/>
          </p:nvSpPr>
          <p:spPr bwMode="auto">
            <a:xfrm>
              <a:off x="1458" y="1763"/>
              <a:ext cx="9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9" name="Line 567"/>
            <p:cNvSpPr>
              <a:spLocks noChangeShapeType="1"/>
            </p:cNvSpPr>
            <p:nvPr/>
          </p:nvSpPr>
          <p:spPr bwMode="auto">
            <a:xfrm flipV="1">
              <a:off x="1553" y="1767"/>
              <a:ext cx="3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0" name="Line 568"/>
            <p:cNvSpPr>
              <a:spLocks noChangeShapeType="1"/>
            </p:cNvSpPr>
            <p:nvPr/>
          </p:nvSpPr>
          <p:spPr bwMode="auto">
            <a:xfrm>
              <a:off x="1490" y="1751"/>
              <a:ext cx="9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1" name="Line 569"/>
            <p:cNvSpPr>
              <a:spLocks noChangeShapeType="1"/>
            </p:cNvSpPr>
            <p:nvPr/>
          </p:nvSpPr>
          <p:spPr bwMode="auto">
            <a:xfrm flipV="1">
              <a:off x="1455" y="1751"/>
              <a:ext cx="33"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2" name="Line 570"/>
            <p:cNvSpPr>
              <a:spLocks noChangeShapeType="1"/>
            </p:cNvSpPr>
            <p:nvPr/>
          </p:nvSpPr>
          <p:spPr bwMode="auto">
            <a:xfrm>
              <a:off x="1466" y="1724"/>
              <a:ext cx="82"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3" name="Line 571"/>
            <p:cNvSpPr>
              <a:spLocks noChangeShapeType="1"/>
            </p:cNvSpPr>
            <p:nvPr/>
          </p:nvSpPr>
          <p:spPr bwMode="auto">
            <a:xfrm flipV="1">
              <a:off x="1547" y="1727"/>
              <a:ext cx="40"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4" name="Line 572"/>
            <p:cNvSpPr>
              <a:spLocks noChangeShapeType="1"/>
            </p:cNvSpPr>
            <p:nvPr/>
          </p:nvSpPr>
          <p:spPr bwMode="auto">
            <a:xfrm>
              <a:off x="1493" y="1709"/>
              <a:ext cx="96"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5" name="Line 573"/>
            <p:cNvSpPr>
              <a:spLocks noChangeShapeType="1"/>
            </p:cNvSpPr>
            <p:nvPr/>
          </p:nvSpPr>
          <p:spPr bwMode="auto">
            <a:xfrm flipV="1">
              <a:off x="1461" y="1709"/>
              <a:ext cx="35"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6" name="Line 574"/>
            <p:cNvSpPr>
              <a:spLocks noChangeShapeType="1"/>
            </p:cNvSpPr>
            <p:nvPr/>
          </p:nvSpPr>
          <p:spPr bwMode="auto">
            <a:xfrm>
              <a:off x="1470" y="1689"/>
              <a:ext cx="75"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7" name="Line 575"/>
            <p:cNvSpPr>
              <a:spLocks noChangeShapeType="1"/>
            </p:cNvSpPr>
            <p:nvPr/>
          </p:nvSpPr>
          <p:spPr bwMode="auto">
            <a:xfrm flipV="1">
              <a:off x="1547" y="1689"/>
              <a:ext cx="36"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8" name="Line 576"/>
            <p:cNvSpPr>
              <a:spLocks noChangeShapeType="1"/>
            </p:cNvSpPr>
            <p:nvPr/>
          </p:nvSpPr>
          <p:spPr bwMode="auto">
            <a:xfrm>
              <a:off x="1494" y="1674"/>
              <a:ext cx="90" cy="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9" name="Line 577"/>
            <p:cNvSpPr>
              <a:spLocks noChangeShapeType="1"/>
            </p:cNvSpPr>
            <p:nvPr/>
          </p:nvSpPr>
          <p:spPr bwMode="auto">
            <a:xfrm flipH="1">
              <a:off x="1473" y="1673"/>
              <a:ext cx="24"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0" name="Line 578"/>
            <p:cNvSpPr>
              <a:spLocks noChangeShapeType="1"/>
            </p:cNvSpPr>
            <p:nvPr/>
          </p:nvSpPr>
          <p:spPr bwMode="auto">
            <a:xfrm>
              <a:off x="1481" y="1655"/>
              <a:ext cx="63" cy="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1" name="Line 579"/>
            <p:cNvSpPr>
              <a:spLocks noChangeShapeType="1"/>
            </p:cNvSpPr>
            <p:nvPr/>
          </p:nvSpPr>
          <p:spPr bwMode="auto">
            <a:xfrm flipV="1">
              <a:off x="1544" y="1656"/>
              <a:ext cx="30"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2" name="Line 580"/>
            <p:cNvSpPr>
              <a:spLocks noChangeShapeType="1"/>
            </p:cNvSpPr>
            <p:nvPr/>
          </p:nvSpPr>
          <p:spPr bwMode="auto">
            <a:xfrm>
              <a:off x="1502" y="1644"/>
              <a:ext cx="78"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3" name="Line 581"/>
            <p:cNvSpPr>
              <a:spLocks noChangeShapeType="1"/>
            </p:cNvSpPr>
            <p:nvPr/>
          </p:nvSpPr>
          <p:spPr bwMode="auto">
            <a:xfrm flipH="1">
              <a:off x="1481" y="1646"/>
              <a:ext cx="25" cy="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4" name="Line 582"/>
            <p:cNvSpPr>
              <a:spLocks noChangeShapeType="1"/>
            </p:cNvSpPr>
            <p:nvPr/>
          </p:nvSpPr>
          <p:spPr bwMode="auto">
            <a:xfrm>
              <a:off x="1487" y="1631"/>
              <a:ext cx="51" cy="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5" name="Line 583"/>
            <p:cNvSpPr>
              <a:spLocks noChangeShapeType="1"/>
            </p:cNvSpPr>
            <p:nvPr/>
          </p:nvSpPr>
          <p:spPr bwMode="auto">
            <a:xfrm flipV="1">
              <a:off x="1538" y="1625"/>
              <a:ext cx="37" cy="1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6" name="Line 584"/>
            <p:cNvSpPr>
              <a:spLocks noChangeShapeType="1"/>
            </p:cNvSpPr>
            <p:nvPr/>
          </p:nvSpPr>
          <p:spPr bwMode="auto">
            <a:xfrm>
              <a:off x="1503" y="1617"/>
              <a:ext cx="72" cy="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7" name="Line 585"/>
            <p:cNvSpPr>
              <a:spLocks noChangeShapeType="1"/>
            </p:cNvSpPr>
            <p:nvPr/>
          </p:nvSpPr>
          <p:spPr bwMode="auto">
            <a:xfrm flipH="1">
              <a:off x="1487" y="1617"/>
              <a:ext cx="16"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8" name="Line 586"/>
            <p:cNvSpPr>
              <a:spLocks noChangeShapeType="1"/>
            </p:cNvSpPr>
            <p:nvPr/>
          </p:nvSpPr>
          <p:spPr bwMode="auto">
            <a:xfrm>
              <a:off x="1423" y="1567"/>
              <a:ext cx="217"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9" name="Line 587"/>
            <p:cNvSpPr>
              <a:spLocks noChangeShapeType="1"/>
            </p:cNvSpPr>
            <p:nvPr/>
          </p:nvSpPr>
          <p:spPr bwMode="auto">
            <a:xfrm flipV="1">
              <a:off x="1419" y="1546"/>
              <a:ext cx="59"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0" name="Line 588"/>
            <p:cNvSpPr>
              <a:spLocks noChangeShapeType="1"/>
            </p:cNvSpPr>
            <p:nvPr/>
          </p:nvSpPr>
          <p:spPr bwMode="auto">
            <a:xfrm>
              <a:off x="1467" y="1551"/>
              <a:ext cx="141" cy="1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1" name="Line 589"/>
            <p:cNvSpPr>
              <a:spLocks noChangeShapeType="1"/>
            </p:cNvSpPr>
            <p:nvPr/>
          </p:nvSpPr>
          <p:spPr bwMode="auto">
            <a:xfrm>
              <a:off x="1614" y="1561"/>
              <a:ext cx="22"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2" name="Line 590"/>
            <p:cNvSpPr>
              <a:spLocks noChangeShapeType="1"/>
            </p:cNvSpPr>
            <p:nvPr/>
          </p:nvSpPr>
          <p:spPr bwMode="auto">
            <a:xfrm>
              <a:off x="1474" y="1525"/>
              <a:ext cx="0" cy="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3" name="Line 591"/>
            <p:cNvSpPr>
              <a:spLocks noChangeShapeType="1"/>
            </p:cNvSpPr>
            <p:nvPr/>
          </p:nvSpPr>
          <p:spPr bwMode="auto">
            <a:xfrm flipH="1" flipV="1">
              <a:off x="1463" y="1521"/>
              <a:ext cx="1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4" name="Line 592"/>
            <p:cNvSpPr>
              <a:spLocks noChangeShapeType="1"/>
            </p:cNvSpPr>
            <p:nvPr/>
          </p:nvSpPr>
          <p:spPr bwMode="auto">
            <a:xfrm>
              <a:off x="1466" y="1518"/>
              <a:ext cx="23"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5" name="Line 593"/>
            <p:cNvSpPr>
              <a:spLocks noChangeShapeType="1"/>
            </p:cNvSpPr>
            <p:nvPr/>
          </p:nvSpPr>
          <p:spPr bwMode="auto">
            <a:xfrm flipV="1">
              <a:off x="1579" y="1538"/>
              <a:ext cx="34" cy="2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6" name="Line 594"/>
            <p:cNvSpPr>
              <a:spLocks noChangeShapeType="1"/>
            </p:cNvSpPr>
            <p:nvPr/>
          </p:nvSpPr>
          <p:spPr bwMode="auto">
            <a:xfrm flipH="1">
              <a:off x="1608" y="1540"/>
              <a:ext cx="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7" name="Line 595"/>
            <p:cNvSpPr>
              <a:spLocks noChangeShapeType="1"/>
            </p:cNvSpPr>
            <p:nvPr/>
          </p:nvSpPr>
          <p:spPr bwMode="auto">
            <a:xfrm flipH="1">
              <a:off x="1430" y="1847"/>
              <a:ext cx="120" cy="3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8" name="Line 596"/>
            <p:cNvSpPr>
              <a:spLocks noChangeShapeType="1"/>
            </p:cNvSpPr>
            <p:nvPr/>
          </p:nvSpPr>
          <p:spPr bwMode="auto">
            <a:xfrm>
              <a:off x="1446" y="1817"/>
              <a:ext cx="117" cy="1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9" name="Line 597"/>
            <p:cNvSpPr>
              <a:spLocks noChangeShapeType="1"/>
            </p:cNvSpPr>
            <p:nvPr/>
          </p:nvSpPr>
          <p:spPr bwMode="auto">
            <a:xfrm flipH="1">
              <a:off x="1562" y="1818"/>
              <a:ext cx="37" cy="1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0" name="Line 598"/>
            <p:cNvSpPr>
              <a:spLocks noChangeShapeType="1"/>
            </p:cNvSpPr>
            <p:nvPr/>
          </p:nvSpPr>
          <p:spPr bwMode="auto">
            <a:xfrm flipH="1">
              <a:off x="1440" y="1785"/>
              <a:ext cx="113"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1" name="Line 599"/>
            <p:cNvSpPr>
              <a:spLocks noChangeShapeType="1"/>
            </p:cNvSpPr>
            <p:nvPr/>
          </p:nvSpPr>
          <p:spPr bwMode="auto">
            <a:xfrm>
              <a:off x="1455" y="1763"/>
              <a:ext cx="101" cy="8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2" name="Line 600"/>
            <p:cNvSpPr>
              <a:spLocks noChangeShapeType="1"/>
            </p:cNvSpPr>
            <p:nvPr/>
          </p:nvSpPr>
          <p:spPr bwMode="auto">
            <a:xfrm flipH="1">
              <a:off x="1554" y="1767"/>
              <a:ext cx="41" cy="8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3" name="Line 601"/>
            <p:cNvSpPr>
              <a:spLocks noChangeShapeType="1"/>
            </p:cNvSpPr>
            <p:nvPr/>
          </p:nvSpPr>
          <p:spPr bwMode="auto">
            <a:xfrm>
              <a:off x="1553" y="1784"/>
              <a:ext cx="46"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4" name="Line 602"/>
            <p:cNvSpPr>
              <a:spLocks noChangeShapeType="1"/>
            </p:cNvSpPr>
            <p:nvPr/>
          </p:nvSpPr>
          <p:spPr bwMode="auto">
            <a:xfrm flipH="1">
              <a:off x="1455" y="1740"/>
              <a:ext cx="9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5" name="Line 603"/>
            <p:cNvSpPr>
              <a:spLocks noChangeShapeType="1"/>
            </p:cNvSpPr>
            <p:nvPr/>
          </p:nvSpPr>
          <p:spPr bwMode="auto">
            <a:xfrm>
              <a:off x="1464" y="1721"/>
              <a:ext cx="90" cy="6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6" name="Line 604"/>
            <p:cNvSpPr>
              <a:spLocks noChangeShapeType="1"/>
            </p:cNvSpPr>
            <p:nvPr/>
          </p:nvSpPr>
          <p:spPr bwMode="auto">
            <a:xfrm flipH="1">
              <a:off x="1553" y="1727"/>
              <a:ext cx="36" cy="5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7" name="Line 605"/>
            <p:cNvSpPr>
              <a:spLocks noChangeShapeType="1"/>
            </p:cNvSpPr>
            <p:nvPr/>
          </p:nvSpPr>
          <p:spPr bwMode="auto">
            <a:xfrm>
              <a:off x="1550" y="1737"/>
              <a:ext cx="45"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8" name="Line 606"/>
            <p:cNvSpPr>
              <a:spLocks noChangeShapeType="1"/>
            </p:cNvSpPr>
            <p:nvPr/>
          </p:nvSpPr>
          <p:spPr bwMode="auto">
            <a:xfrm flipH="1">
              <a:off x="1464" y="1701"/>
              <a:ext cx="80"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9" name="Line 607"/>
            <p:cNvSpPr>
              <a:spLocks noChangeShapeType="1"/>
            </p:cNvSpPr>
            <p:nvPr/>
          </p:nvSpPr>
          <p:spPr bwMode="auto">
            <a:xfrm>
              <a:off x="1472" y="1688"/>
              <a:ext cx="75"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0" name="Line 608"/>
            <p:cNvSpPr>
              <a:spLocks noChangeShapeType="1"/>
            </p:cNvSpPr>
            <p:nvPr/>
          </p:nvSpPr>
          <p:spPr bwMode="auto">
            <a:xfrm flipH="1">
              <a:off x="1545" y="1688"/>
              <a:ext cx="38"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1" name="Line 609"/>
            <p:cNvSpPr>
              <a:spLocks noChangeShapeType="1"/>
            </p:cNvSpPr>
            <p:nvPr/>
          </p:nvSpPr>
          <p:spPr bwMode="auto">
            <a:xfrm>
              <a:off x="1542" y="1700"/>
              <a:ext cx="48" cy="2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2" name="Line 610"/>
            <p:cNvSpPr>
              <a:spLocks noChangeShapeType="1"/>
            </p:cNvSpPr>
            <p:nvPr/>
          </p:nvSpPr>
          <p:spPr bwMode="auto">
            <a:xfrm flipH="1">
              <a:off x="1467" y="1664"/>
              <a:ext cx="75"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3" name="Line 611"/>
            <p:cNvSpPr>
              <a:spLocks noChangeShapeType="1"/>
            </p:cNvSpPr>
            <p:nvPr/>
          </p:nvSpPr>
          <p:spPr bwMode="auto">
            <a:xfrm>
              <a:off x="1478" y="1653"/>
              <a:ext cx="64"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4" name="Line 612"/>
            <p:cNvSpPr>
              <a:spLocks noChangeShapeType="1"/>
            </p:cNvSpPr>
            <p:nvPr/>
          </p:nvSpPr>
          <p:spPr bwMode="auto">
            <a:xfrm flipH="1">
              <a:off x="1545" y="1653"/>
              <a:ext cx="30"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5" name="Line 613"/>
            <p:cNvSpPr>
              <a:spLocks noChangeShapeType="1"/>
            </p:cNvSpPr>
            <p:nvPr/>
          </p:nvSpPr>
          <p:spPr bwMode="auto">
            <a:xfrm>
              <a:off x="1545" y="1664"/>
              <a:ext cx="36"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6" name="Line 614"/>
            <p:cNvSpPr>
              <a:spLocks noChangeShapeType="1"/>
            </p:cNvSpPr>
            <p:nvPr/>
          </p:nvSpPr>
          <p:spPr bwMode="auto">
            <a:xfrm flipH="1">
              <a:off x="1493" y="1575"/>
              <a:ext cx="43" cy="5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7" name="Line 615"/>
            <p:cNvSpPr>
              <a:spLocks noChangeShapeType="1"/>
            </p:cNvSpPr>
            <p:nvPr/>
          </p:nvSpPr>
          <p:spPr bwMode="auto">
            <a:xfrm>
              <a:off x="1500" y="1575"/>
              <a:ext cx="39" cy="5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8" name="Line 616"/>
            <p:cNvSpPr>
              <a:spLocks noChangeShapeType="1"/>
            </p:cNvSpPr>
            <p:nvPr/>
          </p:nvSpPr>
          <p:spPr bwMode="auto">
            <a:xfrm flipH="1">
              <a:off x="1541" y="1572"/>
              <a:ext cx="22" cy="6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9" name="Line 617"/>
            <p:cNvSpPr>
              <a:spLocks noChangeShapeType="1"/>
            </p:cNvSpPr>
            <p:nvPr/>
          </p:nvSpPr>
          <p:spPr bwMode="auto">
            <a:xfrm>
              <a:off x="1539" y="1574"/>
              <a:ext cx="35" cy="5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0" name="Line 618"/>
            <p:cNvSpPr>
              <a:spLocks noChangeShapeType="1"/>
            </p:cNvSpPr>
            <p:nvPr/>
          </p:nvSpPr>
          <p:spPr bwMode="auto">
            <a:xfrm>
              <a:off x="1446" y="1560"/>
              <a:ext cx="179"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1" name="Line 619"/>
            <p:cNvSpPr>
              <a:spLocks noChangeShapeType="1"/>
            </p:cNvSpPr>
            <p:nvPr/>
          </p:nvSpPr>
          <p:spPr bwMode="auto">
            <a:xfrm>
              <a:off x="1475" y="1550"/>
              <a:ext cx="0"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2" name="Line 620"/>
            <p:cNvSpPr>
              <a:spLocks noChangeShapeType="1"/>
            </p:cNvSpPr>
            <p:nvPr/>
          </p:nvSpPr>
          <p:spPr bwMode="auto">
            <a:xfrm flipV="1">
              <a:off x="1475" y="1551"/>
              <a:ext cx="31"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3" name="Line 621"/>
            <p:cNvSpPr>
              <a:spLocks noChangeShapeType="1"/>
            </p:cNvSpPr>
            <p:nvPr/>
          </p:nvSpPr>
          <p:spPr bwMode="auto">
            <a:xfrm>
              <a:off x="1508" y="1551"/>
              <a:ext cx="13" cy="2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4" name="Line 622"/>
            <p:cNvSpPr>
              <a:spLocks noChangeShapeType="1"/>
            </p:cNvSpPr>
            <p:nvPr/>
          </p:nvSpPr>
          <p:spPr bwMode="auto">
            <a:xfrm flipV="1">
              <a:off x="1524" y="1554"/>
              <a:ext cx="3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5" name="Line 623"/>
            <p:cNvSpPr>
              <a:spLocks noChangeShapeType="1"/>
            </p:cNvSpPr>
            <p:nvPr/>
          </p:nvSpPr>
          <p:spPr bwMode="auto">
            <a:xfrm>
              <a:off x="1554" y="1557"/>
              <a:ext cx="14"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6" name="Line 624"/>
            <p:cNvSpPr>
              <a:spLocks noChangeShapeType="1"/>
            </p:cNvSpPr>
            <p:nvPr/>
          </p:nvSpPr>
          <p:spPr bwMode="auto">
            <a:xfrm flipV="1">
              <a:off x="1572" y="1562"/>
              <a:ext cx="18"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7" name="Line 625"/>
            <p:cNvSpPr>
              <a:spLocks noChangeShapeType="1"/>
            </p:cNvSpPr>
            <p:nvPr/>
          </p:nvSpPr>
          <p:spPr bwMode="auto">
            <a:xfrm>
              <a:off x="1596" y="1563"/>
              <a:ext cx="20"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8" name="Line 626"/>
            <p:cNvSpPr>
              <a:spLocks noChangeShapeType="1"/>
            </p:cNvSpPr>
            <p:nvPr/>
          </p:nvSpPr>
          <p:spPr bwMode="auto">
            <a:xfrm>
              <a:off x="1418" y="1563"/>
              <a:ext cx="43" cy="3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9" name="Line 627"/>
            <p:cNvSpPr>
              <a:spLocks noChangeShapeType="1"/>
            </p:cNvSpPr>
            <p:nvPr/>
          </p:nvSpPr>
          <p:spPr bwMode="auto">
            <a:xfrm flipV="1">
              <a:off x="1461" y="1575"/>
              <a:ext cx="41" cy="2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0" name="Line 628"/>
            <p:cNvSpPr>
              <a:spLocks noChangeShapeType="1"/>
            </p:cNvSpPr>
            <p:nvPr/>
          </p:nvSpPr>
          <p:spPr bwMode="auto">
            <a:xfrm>
              <a:off x="1506" y="1577"/>
              <a:ext cx="29"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1" name="Line 629"/>
            <p:cNvSpPr>
              <a:spLocks noChangeShapeType="1"/>
            </p:cNvSpPr>
            <p:nvPr/>
          </p:nvSpPr>
          <p:spPr bwMode="auto">
            <a:xfrm flipV="1">
              <a:off x="1535" y="1581"/>
              <a:ext cx="43" cy="2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2" name="Line 630"/>
            <p:cNvSpPr>
              <a:spLocks noChangeShapeType="1"/>
            </p:cNvSpPr>
            <p:nvPr/>
          </p:nvSpPr>
          <p:spPr bwMode="auto">
            <a:xfrm>
              <a:off x="1577" y="1578"/>
              <a:ext cx="30"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3" name="Line 631"/>
            <p:cNvSpPr>
              <a:spLocks noChangeShapeType="1"/>
            </p:cNvSpPr>
            <p:nvPr/>
          </p:nvSpPr>
          <p:spPr bwMode="auto">
            <a:xfrm flipV="1">
              <a:off x="1607" y="1586"/>
              <a:ext cx="31"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9" name="Group 553"/>
          <p:cNvGrpSpPr>
            <a:grpSpLocks/>
          </p:cNvGrpSpPr>
          <p:nvPr/>
        </p:nvGrpSpPr>
        <p:grpSpPr bwMode="auto">
          <a:xfrm>
            <a:off x="2138857" y="1214039"/>
            <a:ext cx="350487" cy="864198"/>
            <a:chOff x="1418" y="1518"/>
            <a:chExt cx="222" cy="417"/>
          </a:xfrm>
        </p:grpSpPr>
        <p:sp>
          <p:nvSpPr>
            <p:cNvPr id="595" name="Line 554"/>
            <p:cNvSpPr>
              <a:spLocks noChangeShapeType="1"/>
            </p:cNvSpPr>
            <p:nvPr/>
          </p:nvSpPr>
          <p:spPr bwMode="auto">
            <a:xfrm flipH="1">
              <a:off x="1429" y="1579"/>
              <a:ext cx="65" cy="30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6" name="Line 555"/>
            <p:cNvSpPr>
              <a:spLocks noChangeShapeType="1"/>
            </p:cNvSpPr>
            <p:nvPr/>
          </p:nvSpPr>
          <p:spPr bwMode="auto">
            <a:xfrm>
              <a:off x="1565" y="1570"/>
              <a:ext cx="45" cy="3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7" name="Line 556"/>
            <p:cNvSpPr>
              <a:spLocks noChangeShapeType="1"/>
            </p:cNvSpPr>
            <p:nvPr/>
          </p:nvSpPr>
          <p:spPr bwMode="auto">
            <a:xfrm>
              <a:off x="1429" y="1888"/>
              <a:ext cx="136"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8" name="Line 557"/>
            <p:cNvSpPr>
              <a:spLocks noChangeShapeType="1"/>
            </p:cNvSpPr>
            <p:nvPr/>
          </p:nvSpPr>
          <p:spPr bwMode="auto">
            <a:xfrm flipV="1">
              <a:off x="1565" y="1888"/>
              <a:ext cx="45"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9" name="Line 558"/>
            <p:cNvSpPr>
              <a:spLocks noChangeShapeType="1"/>
            </p:cNvSpPr>
            <p:nvPr/>
          </p:nvSpPr>
          <p:spPr bwMode="auto">
            <a:xfrm flipV="1">
              <a:off x="1429" y="1847"/>
              <a:ext cx="48" cy="4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0" name="Line 559"/>
            <p:cNvSpPr>
              <a:spLocks noChangeShapeType="1"/>
            </p:cNvSpPr>
            <p:nvPr/>
          </p:nvSpPr>
          <p:spPr bwMode="auto">
            <a:xfrm flipH="1" flipV="1">
              <a:off x="1479" y="1847"/>
              <a:ext cx="128" cy="4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1" name="Line 560"/>
            <p:cNvSpPr>
              <a:spLocks noChangeShapeType="1"/>
            </p:cNvSpPr>
            <p:nvPr/>
          </p:nvSpPr>
          <p:spPr bwMode="auto">
            <a:xfrm flipH="1" flipV="1">
              <a:off x="1535" y="1574"/>
              <a:ext cx="28" cy="36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2" name="Line 561"/>
            <p:cNvSpPr>
              <a:spLocks noChangeShapeType="1"/>
            </p:cNvSpPr>
            <p:nvPr/>
          </p:nvSpPr>
          <p:spPr bwMode="auto">
            <a:xfrm flipV="1">
              <a:off x="1475" y="1577"/>
              <a:ext cx="34" cy="26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3" name="Line 562"/>
            <p:cNvSpPr>
              <a:spLocks noChangeShapeType="1"/>
            </p:cNvSpPr>
            <p:nvPr/>
          </p:nvSpPr>
          <p:spPr bwMode="auto">
            <a:xfrm>
              <a:off x="1440" y="1814"/>
              <a:ext cx="111" cy="3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4" name="Line 563"/>
            <p:cNvSpPr>
              <a:spLocks noChangeShapeType="1"/>
            </p:cNvSpPr>
            <p:nvPr/>
          </p:nvSpPr>
          <p:spPr bwMode="auto">
            <a:xfrm flipV="1">
              <a:off x="1557" y="1815"/>
              <a:ext cx="41" cy="3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5" name="Line 564"/>
            <p:cNvSpPr>
              <a:spLocks noChangeShapeType="1"/>
            </p:cNvSpPr>
            <p:nvPr/>
          </p:nvSpPr>
          <p:spPr bwMode="auto">
            <a:xfrm flipV="1">
              <a:off x="1444" y="1788"/>
              <a:ext cx="44"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6" name="Line 565"/>
            <p:cNvSpPr>
              <a:spLocks noChangeShapeType="1"/>
            </p:cNvSpPr>
            <p:nvPr/>
          </p:nvSpPr>
          <p:spPr bwMode="auto">
            <a:xfrm>
              <a:off x="1481" y="1788"/>
              <a:ext cx="115"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7" name="Line 566"/>
            <p:cNvSpPr>
              <a:spLocks noChangeShapeType="1"/>
            </p:cNvSpPr>
            <p:nvPr/>
          </p:nvSpPr>
          <p:spPr bwMode="auto">
            <a:xfrm>
              <a:off x="1458" y="1763"/>
              <a:ext cx="9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8" name="Line 567"/>
            <p:cNvSpPr>
              <a:spLocks noChangeShapeType="1"/>
            </p:cNvSpPr>
            <p:nvPr/>
          </p:nvSpPr>
          <p:spPr bwMode="auto">
            <a:xfrm flipV="1">
              <a:off x="1553" y="1767"/>
              <a:ext cx="3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9" name="Line 568"/>
            <p:cNvSpPr>
              <a:spLocks noChangeShapeType="1"/>
            </p:cNvSpPr>
            <p:nvPr/>
          </p:nvSpPr>
          <p:spPr bwMode="auto">
            <a:xfrm>
              <a:off x="1490" y="1751"/>
              <a:ext cx="97"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0" name="Line 569"/>
            <p:cNvSpPr>
              <a:spLocks noChangeShapeType="1"/>
            </p:cNvSpPr>
            <p:nvPr/>
          </p:nvSpPr>
          <p:spPr bwMode="auto">
            <a:xfrm flipV="1">
              <a:off x="1455" y="1751"/>
              <a:ext cx="33"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1" name="Line 570"/>
            <p:cNvSpPr>
              <a:spLocks noChangeShapeType="1"/>
            </p:cNvSpPr>
            <p:nvPr/>
          </p:nvSpPr>
          <p:spPr bwMode="auto">
            <a:xfrm>
              <a:off x="1466" y="1724"/>
              <a:ext cx="82"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2" name="Line 571"/>
            <p:cNvSpPr>
              <a:spLocks noChangeShapeType="1"/>
            </p:cNvSpPr>
            <p:nvPr/>
          </p:nvSpPr>
          <p:spPr bwMode="auto">
            <a:xfrm flipV="1">
              <a:off x="1547" y="1727"/>
              <a:ext cx="40"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3" name="Line 572"/>
            <p:cNvSpPr>
              <a:spLocks noChangeShapeType="1"/>
            </p:cNvSpPr>
            <p:nvPr/>
          </p:nvSpPr>
          <p:spPr bwMode="auto">
            <a:xfrm>
              <a:off x="1493" y="1709"/>
              <a:ext cx="96"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4" name="Line 573"/>
            <p:cNvSpPr>
              <a:spLocks noChangeShapeType="1"/>
            </p:cNvSpPr>
            <p:nvPr/>
          </p:nvSpPr>
          <p:spPr bwMode="auto">
            <a:xfrm flipV="1">
              <a:off x="1461" y="1709"/>
              <a:ext cx="35"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5" name="Line 574"/>
            <p:cNvSpPr>
              <a:spLocks noChangeShapeType="1"/>
            </p:cNvSpPr>
            <p:nvPr/>
          </p:nvSpPr>
          <p:spPr bwMode="auto">
            <a:xfrm>
              <a:off x="1470" y="1689"/>
              <a:ext cx="75"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6" name="Line 575"/>
            <p:cNvSpPr>
              <a:spLocks noChangeShapeType="1"/>
            </p:cNvSpPr>
            <p:nvPr/>
          </p:nvSpPr>
          <p:spPr bwMode="auto">
            <a:xfrm flipV="1">
              <a:off x="1547" y="1689"/>
              <a:ext cx="36" cy="1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7" name="Line 576"/>
            <p:cNvSpPr>
              <a:spLocks noChangeShapeType="1"/>
            </p:cNvSpPr>
            <p:nvPr/>
          </p:nvSpPr>
          <p:spPr bwMode="auto">
            <a:xfrm>
              <a:off x="1494" y="1674"/>
              <a:ext cx="90" cy="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8" name="Line 577"/>
            <p:cNvSpPr>
              <a:spLocks noChangeShapeType="1"/>
            </p:cNvSpPr>
            <p:nvPr/>
          </p:nvSpPr>
          <p:spPr bwMode="auto">
            <a:xfrm flipH="1">
              <a:off x="1473" y="1673"/>
              <a:ext cx="24" cy="1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9" name="Line 578"/>
            <p:cNvSpPr>
              <a:spLocks noChangeShapeType="1"/>
            </p:cNvSpPr>
            <p:nvPr/>
          </p:nvSpPr>
          <p:spPr bwMode="auto">
            <a:xfrm>
              <a:off x="1481" y="1655"/>
              <a:ext cx="63" cy="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0" name="Line 579"/>
            <p:cNvSpPr>
              <a:spLocks noChangeShapeType="1"/>
            </p:cNvSpPr>
            <p:nvPr/>
          </p:nvSpPr>
          <p:spPr bwMode="auto">
            <a:xfrm flipV="1">
              <a:off x="1544" y="1656"/>
              <a:ext cx="30" cy="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1" name="Line 580"/>
            <p:cNvSpPr>
              <a:spLocks noChangeShapeType="1"/>
            </p:cNvSpPr>
            <p:nvPr/>
          </p:nvSpPr>
          <p:spPr bwMode="auto">
            <a:xfrm>
              <a:off x="1502" y="1644"/>
              <a:ext cx="78"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2" name="Line 581"/>
            <p:cNvSpPr>
              <a:spLocks noChangeShapeType="1"/>
            </p:cNvSpPr>
            <p:nvPr/>
          </p:nvSpPr>
          <p:spPr bwMode="auto">
            <a:xfrm flipH="1">
              <a:off x="1481" y="1646"/>
              <a:ext cx="25" cy="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3" name="Line 582"/>
            <p:cNvSpPr>
              <a:spLocks noChangeShapeType="1"/>
            </p:cNvSpPr>
            <p:nvPr/>
          </p:nvSpPr>
          <p:spPr bwMode="auto">
            <a:xfrm>
              <a:off x="1487" y="1631"/>
              <a:ext cx="51" cy="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4" name="Line 583"/>
            <p:cNvSpPr>
              <a:spLocks noChangeShapeType="1"/>
            </p:cNvSpPr>
            <p:nvPr/>
          </p:nvSpPr>
          <p:spPr bwMode="auto">
            <a:xfrm flipV="1">
              <a:off x="1538" y="1625"/>
              <a:ext cx="37" cy="1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5" name="Line 584"/>
            <p:cNvSpPr>
              <a:spLocks noChangeShapeType="1"/>
            </p:cNvSpPr>
            <p:nvPr/>
          </p:nvSpPr>
          <p:spPr bwMode="auto">
            <a:xfrm>
              <a:off x="1503" y="1617"/>
              <a:ext cx="72" cy="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6" name="Line 585"/>
            <p:cNvSpPr>
              <a:spLocks noChangeShapeType="1"/>
            </p:cNvSpPr>
            <p:nvPr/>
          </p:nvSpPr>
          <p:spPr bwMode="auto">
            <a:xfrm flipH="1">
              <a:off x="1487" y="1617"/>
              <a:ext cx="16" cy="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7" name="Line 586"/>
            <p:cNvSpPr>
              <a:spLocks noChangeShapeType="1"/>
            </p:cNvSpPr>
            <p:nvPr/>
          </p:nvSpPr>
          <p:spPr bwMode="auto">
            <a:xfrm>
              <a:off x="1423" y="1567"/>
              <a:ext cx="217"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8" name="Line 587"/>
            <p:cNvSpPr>
              <a:spLocks noChangeShapeType="1"/>
            </p:cNvSpPr>
            <p:nvPr/>
          </p:nvSpPr>
          <p:spPr bwMode="auto">
            <a:xfrm flipV="1">
              <a:off x="1419" y="1546"/>
              <a:ext cx="59" cy="1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9" name="Line 588"/>
            <p:cNvSpPr>
              <a:spLocks noChangeShapeType="1"/>
            </p:cNvSpPr>
            <p:nvPr/>
          </p:nvSpPr>
          <p:spPr bwMode="auto">
            <a:xfrm>
              <a:off x="1467" y="1551"/>
              <a:ext cx="141" cy="1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0" name="Line 589"/>
            <p:cNvSpPr>
              <a:spLocks noChangeShapeType="1"/>
            </p:cNvSpPr>
            <p:nvPr/>
          </p:nvSpPr>
          <p:spPr bwMode="auto">
            <a:xfrm>
              <a:off x="1614" y="1561"/>
              <a:ext cx="22"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1" name="Line 590"/>
            <p:cNvSpPr>
              <a:spLocks noChangeShapeType="1"/>
            </p:cNvSpPr>
            <p:nvPr/>
          </p:nvSpPr>
          <p:spPr bwMode="auto">
            <a:xfrm>
              <a:off x="1474" y="1525"/>
              <a:ext cx="0" cy="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2" name="Line 591"/>
            <p:cNvSpPr>
              <a:spLocks noChangeShapeType="1"/>
            </p:cNvSpPr>
            <p:nvPr/>
          </p:nvSpPr>
          <p:spPr bwMode="auto">
            <a:xfrm flipH="1" flipV="1">
              <a:off x="1463" y="1521"/>
              <a:ext cx="1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3" name="Line 592"/>
            <p:cNvSpPr>
              <a:spLocks noChangeShapeType="1"/>
            </p:cNvSpPr>
            <p:nvPr/>
          </p:nvSpPr>
          <p:spPr bwMode="auto">
            <a:xfrm>
              <a:off x="1466" y="1518"/>
              <a:ext cx="23"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4" name="Line 593"/>
            <p:cNvSpPr>
              <a:spLocks noChangeShapeType="1"/>
            </p:cNvSpPr>
            <p:nvPr/>
          </p:nvSpPr>
          <p:spPr bwMode="auto">
            <a:xfrm flipV="1">
              <a:off x="1579" y="1538"/>
              <a:ext cx="34" cy="2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5" name="Line 594"/>
            <p:cNvSpPr>
              <a:spLocks noChangeShapeType="1"/>
            </p:cNvSpPr>
            <p:nvPr/>
          </p:nvSpPr>
          <p:spPr bwMode="auto">
            <a:xfrm flipH="1">
              <a:off x="1608" y="1540"/>
              <a:ext cx="5"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6" name="Line 595"/>
            <p:cNvSpPr>
              <a:spLocks noChangeShapeType="1"/>
            </p:cNvSpPr>
            <p:nvPr/>
          </p:nvSpPr>
          <p:spPr bwMode="auto">
            <a:xfrm flipH="1">
              <a:off x="1430" y="1847"/>
              <a:ext cx="120" cy="39"/>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7" name="Line 596"/>
            <p:cNvSpPr>
              <a:spLocks noChangeShapeType="1"/>
            </p:cNvSpPr>
            <p:nvPr/>
          </p:nvSpPr>
          <p:spPr bwMode="auto">
            <a:xfrm>
              <a:off x="1446" y="1817"/>
              <a:ext cx="117" cy="1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8" name="Line 597"/>
            <p:cNvSpPr>
              <a:spLocks noChangeShapeType="1"/>
            </p:cNvSpPr>
            <p:nvPr/>
          </p:nvSpPr>
          <p:spPr bwMode="auto">
            <a:xfrm flipH="1">
              <a:off x="1562" y="1818"/>
              <a:ext cx="37" cy="11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9" name="Line 598"/>
            <p:cNvSpPr>
              <a:spLocks noChangeShapeType="1"/>
            </p:cNvSpPr>
            <p:nvPr/>
          </p:nvSpPr>
          <p:spPr bwMode="auto">
            <a:xfrm flipH="1">
              <a:off x="1440" y="1785"/>
              <a:ext cx="113"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0" name="Line 599"/>
            <p:cNvSpPr>
              <a:spLocks noChangeShapeType="1"/>
            </p:cNvSpPr>
            <p:nvPr/>
          </p:nvSpPr>
          <p:spPr bwMode="auto">
            <a:xfrm>
              <a:off x="1455" y="1763"/>
              <a:ext cx="101" cy="8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1" name="Line 600"/>
            <p:cNvSpPr>
              <a:spLocks noChangeShapeType="1"/>
            </p:cNvSpPr>
            <p:nvPr/>
          </p:nvSpPr>
          <p:spPr bwMode="auto">
            <a:xfrm flipH="1">
              <a:off x="1554" y="1767"/>
              <a:ext cx="41" cy="8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2" name="Line 601"/>
            <p:cNvSpPr>
              <a:spLocks noChangeShapeType="1"/>
            </p:cNvSpPr>
            <p:nvPr/>
          </p:nvSpPr>
          <p:spPr bwMode="auto">
            <a:xfrm>
              <a:off x="1553" y="1784"/>
              <a:ext cx="46"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3" name="Line 602"/>
            <p:cNvSpPr>
              <a:spLocks noChangeShapeType="1"/>
            </p:cNvSpPr>
            <p:nvPr/>
          </p:nvSpPr>
          <p:spPr bwMode="auto">
            <a:xfrm flipH="1">
              <a:off x="1455" y="1740"/>
              <a:ext cx="9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4" name="Line 603"/>
            <p:cNvSpPr>
              <a:spLocks noChangeShapeType="1"/>
            </p:cNvSpPr>
            <p:nvPr/>
          </p:nvSpPr>
          <p:spPr bwMode="auto">
            <a:xfrm>
              <a:off x="1464" y="1721"/>
              <a:ext cx="90" cy="6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5" name="Line 604"/>
            <p:cNvSpPr>
              <a:spLocks noChangeShapeType="1"/>
            </p:cNvSpPr>
            <p:nvPr/>
          </p:nvSpPr>
          <p:spPr bwMode="auto">
            <a:xfrm flipH="1">
              <a:off x="1553" y="1727"/>
              <a:ext cx="36" cy="5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6" name="Line 605"/>
            <p:cNvSpPr>
              <a:spLocks noChangeShapeType="1"/>
            </p:cNvSpPr>
            <p:nvPr/>
          </p:nvSpPr>
          <p:spPr bwMode="auto">
            <a:xfrm>
              <a:off x="1550" y="1737"/>
              <a:ext cx="45"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7" name="Line 606"/>
            <p:cNvSpPr>
              <a:spLocks noChangeShapeType="1"/>
            </p:cNvSpPr>
            <p:nvPr/>
          </p:nvSpPr>
          <p:spPr bwMode="auto">
            <a:xfrm flipH="1">
              <a:off x="1464" y="1701"/>
              <a:ext cx="80"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8" name="Line 607"/>
            <p:cNvSpPr>
              <a:spLocks noChangeShapeType="1"/>
            </p:cNvSpPr>
            <p:nvPr/>
          </p:nvSpPr>
          <p:spPr bwMode="auto">
            <a:xfrm>
              <a:off x="1472" y="1688"/>
              <a:ext cx="75"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9" name="Line 608"/>
            <p:cNvSpPr>
              <a:spLocks noChangeShapeType="1"/>
            </p:cNvSpPr>
            <p:nvPr/>
          </p:nvSpPr>
          <p:spPr bwMode="auto">
            <a:xfrm flipH="1">
              <a:off x="1545" y="1688"/>
              <a:ext cx="38" cy="4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0" name="Line 609"/>
            <p:cNvSpPr>
              <a:spLocks noChangeShapeType="1"/>
            </p:cNvSpPr>
            <p:nvPr/>
          </p:nvSpPr>
          <p:spPr bwMode="auto">
            <a:xfrm>
              <a:off x="1542" y="1700"/>
              <a:ext cx="48" cy="2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1" name="Line 610"/>
            <p:cNvSpPr>
              <a:spLocks noChangeShapeType="1"/>
            </p:cNvSpPr>
            <p:nvPr/>
          </p:nvSpPr>
          <p:spPr bwMode="auto">
            <a:xfrm flipH="1">
              <a:off x="1467" y="1664"/>
              <a:ext cx="75"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2" name="Line 611"/>
            <p:cNvSpPr>
              <a:spLocks noChangeShapeType="1"/>
            </p:cNvSpPr>
            <p:nvPr/>
          </p:nvSpPr>
          <p:spPr bwMode="auto">
            <a:xfrm>
              <a:off x="1478" y="1653"/>
              <a:ext cx="64"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3" name="Line 612"/>
            <p:cNvSpPr>
              <a:spLocks noChangeShapeType="1"/>
            </p:cNvSpPr>
            <p:nvPr/>
          </p:nvSpPr>
          <p:spPr bwMode="auto">
            <a:xfrm flipH="1">
              <a:off x="1545" y="1653"/>
              <a:ext cx="30" cy="4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4" name="Line 613"/>
            <p:cNvSpPr>
              <a:spLocks noChangeShapeType="1"/>
            </p:cNvSpPr>
            <p:nvPr/>
          </p:nvSpPr>
          <p:spPr bwMode="auto">
            <a:xfrm>
              <a:off x="1545" y="1664"/>
              <a:ext cx="36" cy="2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5" name="Line 614"/>
            <p:cNvSpPr>
              <a:spLocks noChangeShapeType="1"/>
            </p:cNvSpPr>
            <p:nvPr/>
          </p:nvSpPr>
          <p:spPr bwMode="auto">
            <a:xfrm flipH="1">
              <a:off x="1493" y="1575"/>
              <a:ext cx="43" cy="5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6" name="Line 615"/>
            <p:cNvSpPr>
              <a:spLocks noChangeShapeType="1"/>
            </p:cNvSpPr>
            <p:nvPr/>
          </p:nvSpPr>
          <p:spPr bwMode="auto">
            <a:xfrm>
              <a:off x="1500" y="1575"/>
              <a:ext cx="39" cy="5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7" name="Line 616"/>
            <p:cNvSpPr>
              <a:spLocks noChangeShapeType="1"/>
            </p:cNvSpPr>
            <p:nvPr/>
          </p:nvSpPr>
          <p:spPr bwMode="auto">
            <a:xfrm flipH="1">
              <a:off x="1541" y="1572"/>
              <a:ext cx="22" cy="6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8" name="Line 617"/>
            <p:cNvSpPr>
              <a:spLocks noChangeShapeType="1"/>
            </p:cNvSpPr>
            <p:nvPr/>
          </p:nvSpPr>
          <p:spPr bwMode="auto">
            <a:xfrm>
              <a:off x="1539" y="1574"/>
              <a:ext cx="35" cy="52"/>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9" name="Line 618"/>
            <p:cNvSpPr>
              <a:spLocks noChangeShapeType="1"/>
            </p:cNvSpPr>
            <p:nvPr/>
          </p:nvSpPr>
          <p:spPr bwMode="auto">
            <a:xfrm>
              <a:off x="1446" y="1560"/>
              <a:ext cx="179"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0" name="Line 619"/>
            <p:cNvSpPr>
              <a:spLocks noChangeShapeType="1"/>
            </p:cNvSpPr>
            <p:nvPr/>
          </p:nvSpPr>
          <p:spPr bwMode="auto">
            <a:xfrm>
              <a:off x="1475" y="1550"/>
              <a:ext cx="0" cy="1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1" name="Line 620"/>
            <p:cNvSpPr>
              <a:spLocks noChangeShapeType="1"/>
            </p:cNvSpPr>
            <p:nvPr/>
          </p:nvSpPr>
          <p:spPr bwMode="auto">
            <a:xfrm flipV="1">
              <a:off x="1475" y="1551"/>
              <a:ext cx="31"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2" name="Line 621"/>
            <p:cNvSpPr>
              <a:spLocks noChangeShapeType="1"/>
            </p:cNvSpPr>
            <p:nvPr/>
          </p:nvSpPr>
          <p:spPr bwMode="auto">
            <a:xfrm>
              <a:off x="1508" y="1551"/>
              <a:ext cx="13" cy="24"/>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3" name="Line 622"/>
            <p:cNvSpPr>
              <a:spLocks noChangeShapeType="1"/>
            </p:cNvSpPr>
            <p:nvPr/>
          </p:nvSpPr>
          <p:spPr bwMode="auto">
            <a:xfrm flipV="1">
              <a:off x="1524" y="1554"/>
              <a:ext cx="30" cy="21"/>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4" name="Line 623"/>
            <p:cNvSpPr>
              <a:spLocks noChangeShapeType="1"/>
            </p:cNvSpPr>
            <p:nvPr/>
          </p:nvSpPr>
          <p:spPr bwMode="auto">
            <a:xfrm>
              <a:off x="1554" y="1557"/>
              <a:ext cx="14" cy="1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5" name="Line 624"/>
            <p:cNvSpPr>
              <a:spLocks noChangeShapeType="1"/>
            </p:cNvSpPr>
            <p:nvPr/>
          </p:nvSpPr>
          <p:spPr bwMode="auto">
            <a:xfrm flipV="1">
              <a:off x="1572" y="1562"/>
              <a:ext cx="18" cy="15"/>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6" name="Line 625"/>
            <p:cNvSpPr>
              <a:spLocks noChangeShapeType="1"/>
            </p:cNvSpPr>
            <p:nvPr/>
          </p:nvSpPr>
          <p:spPr bwMode="auto">
            <a:xfrm>
              <a:off x="1596" y="1563"/>
              <a:ext cx="20" cy="2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7" name="Line 626"/>
            <p:cNvSpPr>
              <a:spLocks noChangeShapeType="1"/>
            </p:cNvSpPr>
            <p:nvPr/>
          </p:nvSpPr>
          <p:spPr bwMode="auto">
            <a:xfrm>
              <a:off x="1418" y="1563"/>
              <a:ext cx="43" cy="38"/>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8" name="Line 627"/>
            <p:cNvSpPr>
              <a:spLocks noChangeShapeType="1"/>
            </p:cNvSpPr>
            <p:nvPr/>
          </p:nvSpPr>
          <p:spPr bwMode="auto">
            <a:xfrm flipV="1">
              <a:off x="1461" y="1575"/>
              <a:ext cx="41" cy="23"/>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9" name="Line 628"/>
            <p:cNvSpPr>
              <a:spLocks noChangeShapeType="1"/>
            </p:cNvSpPr>
            <p:nvPr/>
          </p:nvSpPr>
          <p:spPr bwMode="auto">
            <a:xfrm>
              <a:off x="1506" y="1577"/>
              <a:ext cx="29" cy="30"/>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0" name="Line 629"/>
            <p:cNvSpPr>
              <a:spLocks noChangeShapeType="1"/>
            </p:cNvSpPr>
            <p:nvPr/>
          </p:nvSpPr>
          <p:spPr bwMode="auto">
            <a:xfrm flipV="1">
              <a:off x="1535" y="1581"/>
              <a:ext cx="43" cy="2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1" name="Line 630"/>
            <p:cNvSpPr>
              <a:spLocks noChangeShapeType="1"/>
            </p:cNvSpPr>
            <p:nvPr/>
          </p:nvSpPr>
          <p:spPr bwMode="auto">
            <a:xfrm>
              <a:off x="1577" y="1578"/>
              <a:ext cx="30" cy="36"/>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2" name="Line 631"/>
            <p:cNvSpPr>
              <a:spLocks noChangeShapeType="1"/>
            </p:cNvSpPr>
            <p:nvPr/>
          </p:nvSpPr>
          <p:spPr bwMode="auto">
            <a:xfrm flipV="1">
              <a:off x="1607" y="1586"/>
              <a:ext cx="31" cy="27"/>
            </a:xfrm>
            <a:prstGeom prst="line">
              <a:avLst/>
            </a:prstGeom>
            <a:noFill/>
            <a:ln w="3175">
              <a:solidFill>
                <a:schemeClr val="bg2">
                  <a:lumMod val="75000"/>
                </a:schemeClr>
              </a:solidFill>
              <a:round/>
              <a:headEnd/>
              <a:tailEnd/>
            </a:ln>
            <a:effectLst/>
          </p:spPr>
          <p:txBody>
            <a:bodyPr/>
            <a:lstStyle/>
            <a:p>
              <a:endParaRPr lang="zh-CN" altLang="en-US">
                <a:latin typeface="微软雅黑" panose="020B0503020204020204" pitchFamily="34" charset="-122"/>
                <a:ea typeface="微软雅黑" panose="020B0503020204020204" pitchFamily="34" charset="-122"/>
              </a:endParaRPr>
            </a:p>
          </p:txBody>
        </p:sp>
      </p:grpSp>
      <p:cxnSp>
        <p:nvCxnSpPr>
          <p:cNvPr id="674" name="直接连接符 673"/>
          <p:cNvCxnSpPr>
            <a:stCxn id="672" idx="0"/>
            <a:endCxn id="330" idx="1"/>
          </p:cNvCxnSpPr>
          <p:nvPr/>
        </p:nvCxnSpPr>
        <p:spPr>
          <a:xfrm>
            <a:off x="2437246" y="1410919"/>
            <a:ext cx="1261477" cy="85321"/>
          </a:xfrm>
          <a:prstGeom prst="line">
            <a:avLst/>
          </a:prstGeom>
        </p:spPr>
        <p:style>
          <a:lnRef idx="1">
            <a:schemeClr val="accent1"/>
          </a:lnRef>
          <a:fillRef idx="0">
            <a:schemeClr val="accent1"/>
          </a:fillRef>
          <a:effectRef idx="0">
            <a:schemeClr val="accent1"/>
          </a:effectRef>
          <a:fontRef idx="minor">
            <a:schemeClr val="tx1"/>
          </a:fontRef>
        </p:style>
      </p:cxnSp>
      <p:cxnSp>
        <p:nvCxnSpPr>
          <p:cNvPr id="678" name="直接连接符 677"/>
          <p:cNvCxnSpPr>
            <a:stCxn id="335" idx="1"/>
            <a:endCxn id="337" idx="0"/>
          </p:cNvCxnSpPr>
          <p:nvPr/>
        </p:nvCxnSpPr>
        <p:spPr>
          <a:xfrm flipV="1">
            <a:off x="3978165" y="1251736"/>
            <a:ext cx="1427987" cy="21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680" name="直接连接符 679"/>
          <p:cNvCxnSpPr>
            <a:stCxn id="434" idx="0"/>
            <a:endCxn id="509" idx="0"/>
          </p:cNvCxnSpPr>
          <p:nvPr/>
        </p:nvCxnSpPr>
        <p:spPr>
          <a:xfrm>
            <a:off x="5537190" y="1249664"/>
            <a:ext cx="1012667" cy="112553"/>
          </a:xfrm>
          <a:prstGeom prst="line">
            <a:avLst/>
          </a:prstGeom>
        </p:spPr>
        <p:style>
          <a:lnRef idx="1">
            <a:schemeClr val="accent1"/>
          </a:lnRef>
          <a:fillRef idx="0">
            <a:schemeClr val="accent1"/>
          </a:fillRef>
          <a:effectRef idx="0">
            <a:schemeClr val="accent1"/>
          </a:effectRef>
          <a:fontRef idx="minor">
            <a:schemeClr val="tx1"/>
          </a:fontRef>
        </p:style>
      </p:cxnSp>
      <p:cxnSp>
        <p:nvCxnSpPr>
          <p:cNvPr id="682" name="直接连接符 681"/>
          <p:cNvCxnSpPr/>
          <p:nvPr/>
        </p:nvCxnSpPr>
        <p:spPr>
          <a:xfrm flipV="1">
            <a:off x="6834467" y="1023246"/>
            <a:ext cx="855769" cy="364704"/>
          </a:xfrm>
          <a:prstGeom prst="line">
            <a:avLst/>
          </a:prstGeom>
        </p:spPr>
        <p:style>
          <a:lnRef idx="1">
            <a:schemeClr val="accent1"/>
          </a:lnRef>
          <a:fillRef idx="0">
            <a:schemeClr val="accent1"/>
          </a:fillRef>
          <a:effectRef idx="0">
            <a:schemeClr val="accent1"/>
          </a:effectRef>
          <a:fontRef idx="minor">
            <a:schemeClr val="tx1"/>
          </a:fontRef>
        </p:style>
      </p:cxnSp>
      <p:cxnSp>
        <p:nvCxnSpPr>
          <p:cNvPr id="684" name="直接连接符 683"/>
          <p:cNvCxnSpPr>
            <a:stCxn id="657" idx="1"/>
          </p:cNvCxnSpPr>
          <p:nvPr/>
        </p:nvCxnSpPr>
        <p:spPr>
          <a:xfrm>
            <a:off x="2333047" y="1454440"/>
            <a:ext cx="1375149" cy="94295"/>
          </a:xfrm>
          <a:prstGeom prst="line">
            <a:avLst/>
          </a:prstGeom>
        </p:spPr>
        <p:style>
          <a:lnRef idx="1">
            <a:schemeClr val="accent1"/>
          </a:lnRef>
          <a:fillRef idx="0">
            <a:schemeClr val="accent1"/>
          </a:fillRef>
          <a:effectRef idx="0">
            <a:schemeClr val="accent1"/>
          </a:effectRef>
          <a:fontRef idx="minor">
            <a:schemeClr val="tx1"/>
          </a:fontRef>
        </p:style>
      </p:cxnSp>
      <p:cxnSp>
        <p:nvCxnSpPr>
          <p:cNvPr id="691" name="直接连接符 690"/>
          <p:cNvCxnSpPr>
            <a:endCxn id="432" idx="1"/>
          </p:cNvCxnSpPr>
          <p:nvPr/>
        </p:nvCxnSpPr>
        <p:spPr>
          <a:xfrm flipV="1">
            <a:off x="3911857" y="1309763"/>
            <a:ext cx="1559025" cy="252442"/>
          </a:xfrm>
          <a:prstGeom prst="line">
            <a:avLst/>
          </a:prstGeom>
        </p:spPr>
        <p:style>
          <a:lnRef idx="1">
            <a:schemeClr val="accent1"/>
          </a:lnRef>
          <a:fillRef idx="0">
            <a:schemeClr val="accent1"/>
          </a:fillRef>
          <a:effectRef idx="0">
            <a:schemeClr val="accent1"/>
          </a:effectRef>
          <a:fontRef idx="minor">
            <a:schemeClr val="tx1"/>
          </a:fontRef>
        </p:style>
      </p:cxnSp>
      <p:cxnSp>
        <p:nvCxnSpPr>
          <p:cNvPr id="693" name="直接连接符 692"/>
          <p:cNvCxnSpPr>
            <a:endCxn id="510" idx="0"/>
          </p:cNvCxnSpPr>
          <p:nvPr/>
        </p:nvCxnSpPr>
        <p:spPr>
          <a:xfrm>
            <a:off x="5487714" y="1332561"/>
            <a:ext cx="1130030" cy="102191"/>
          </a:xfrm>
          <a:prstGeom prst="line">
            <a:avLst/>
          </a:prstGeom>
        </p:spPr>
        <p:style>
          <a:lnRef idx="1">
            <a:schemeClr val="accent1"/>
          </a:lnRef>
          <a:fillRef idx="0">
            <a:schemeClr val="accent1"/>
          </a:fillRef>
          <a:effectRef idx="0">
            <a:schemeClr val="accent1"/>
          </a:effectRef>
          <a:fontRef idx="minor">
            <a:schemeClr val="tx1"/>
          </a:fontRef>
        </p:style>
      </p:cxnSp>
      <p:cxnSp>
        <p:nvCxnSpPr>
          <p:cNvPr id="698" name="直接连接符 697"/>
          <p:cNvCxnSpPr/>
          <p:nvPr/>
        </p:nvCxnSpPr>
        <p:spPr>
          <a:xfrm flipV="1">
            <a:off x="6809073" y="1086731"/>
            <a:ext cx="855769" cy="364704"/>
          </a:xfrm>
          <a:prstGeom prst="line">
            <a:avLst/>
          </a:prstGeom>
        </p:spPr>
        <p:style>
          <a:lnRef idx="1">
            <a:schemeClr val="accent1"/>
          </a:lnRef>
          <a:fillRef idx="0">
            <a:schemeClr val="accent1"/>
          </a:fillRef>
          <a:effectRef idx="0">
            <a:schemeClr val="accent1"/>
          </a:effectRef>
          <a:fontRef idx="minor">
            <a:schemeClr val="tx1"/>
          </a:fontRef>
        </p:style>
      </p:cxnSp>
      <p:sp>
        <p:nvSpPr>
          <p:cNvPr id="699" name="Rounded Rectangle 41"/>
          <p:cNvSpPr/>
          <p:nvPr/>
        </p:nvSpPr>
        <p:spPr bwMode="auto">
          <a:xfrm>
            <a:off x="617201" y="5172540"/>
            <a:ext cx="2034102" cy="1103635"/>
          </a:xfrm>
          <a:prstGeom prst="roundRect">
            <a:avLst>
              <a:gd name="adj" fmla="val 1532"/>
            </a:avLst>
          </a:prstGeom>
          <a:solidFill>
            <a:schemeClr val="bg1"/>
          </a:solidFill>
          <a:ln w="9525" cap="flat" cmpd="sng" algn="ctr">
            <a:noFill/>
            <a:prstDash val="solid"/>
            <a:round/>
            <a:headEnd type="none" w="med" len="med"/>
            <a:tailEnd type="none" w="med" len="med"/>
          </a:ln>
          <a:effectLst>
            <a:outerShdw blurRad="63500" algn="ctr" rotWithShape="0">
              <a:prstClr val="black">
                <a:alpha val="40000"/>
              </a:prstClr>
            </a:outerShdw>
          </a:effectLst>
        </p:spPr>
      </p:sp>
      <p:pic>
        <p:nvPicPr>
          <p:cNvPr id="700" name="565e2910-9dd6-4cd8-81de-ce1ab8b58737" descr="C:\Users\y00201084.CHINA\Desktop\11043067_309345.jpg"/>
          <p:cNvPicPr>
            <a:picLocks noChangeAspect="1" noChangeArrowheads="1"/>
          </p:cNvPicPr>
          <p:nvPr/>
        </p:nvPicPr>
        <p:blipFill>
          <a:blip r:embed="rId18" cstate="print"/>
          <a:srcRect/>
          <a:stretch>
            <a:fillRect/>
          </a:stretch>
        </p:blipFill>
        <p:spPr bwMode="auto">
          <a:xfrm>
            <a:off x="710610" y="5223328"/>
            <a:ext cx="1791432" cy="1017231"/>
          </a:xfrm>
          <a:prstGeom prst="rect">
            <a:avLst/>
          </a:prstGeom>
          <a:noFill/>
        </p:spPr>
      </p:pic>
      <p:cxnSp>
        <p:nvCxnSpPr>
          <p:cNvPr id="702" name="直接连接符 701"/>
          <p:cNvCxnSpPr/>
          <p:nvPr/>
        </p:nvCxnSpPr>
        <p:spPr>
          <a:xfrm>
            <a:off x="1341411" y="2637319"/>
            <a:ext cx="0" cy="251941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3" name="直接连接符 702"/>
          <p:cNvCxnSpPr/>
          <p:nvPr/>
        </p:nvCxnSpPr>
        <p:spPr>
          <a:xfrm flipH="1">
            <a:off x="1327124" y="3594558"/>
            <a:ext cx="280735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6" name="直接连接符 705"/>
          <p:cNvCxnSpPr/>
          <p:nvPr/>
        </p:nvCxnSpPr>
        <p:spPr>
          <a:xfrm flipH="1">
            <a:off x="4124197" y="3147159"/>
            <a:ext cx="286460" cy="4473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21" name="椭圆 720"/>
          <p:cNvSpPr/>
          <p:nvPr/>
        </p:nvSpPr>
        <p:spPr>
          <a:xfrm>
            <a:off x="5149105" y="1029989"/>
            <a:ext cx="587120" cy="106310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 name="组合 118"/>
          <p:cNvGrpSpPr/>
          <p:nvPr/>
        </p:nvGrpSpPr>
        <p:grpSpPr>
          <a:xfrm>
            <a:off x="4528735" y="3860948"/>
            <a:ext cx="1906514" cy="1844117"/>
            <a:chOff x="3552825" y="2355850"/>
            <a:chExt cx="625475" cy="1146175"/>
          </a:xfrm>
          <a:noFill/>
        </p:grpSpPr>
        <p:sp>
          <p:nvSpPr>
            <p:cNvPr id="806" name="Freeform 109"/>
            <p:cNvSpPr>
              <a:spLocks/>
            </p:cNvSpPr>
            <p:nvPr/>
          </p:nvSpPr>
          <p:spPr bwMode="auto">
            <a:xfrm>
              <a:off x="3657600" y="2355850"/>
              <a:ext cx="66675" cy="282575"/>
            </a:xfrm>
            <a:custGeom>
              <a:avLst/>
              <a:gdLst/>
              <a:ahLst/>
              <a:cxnLst>
                <a:cxn ang="0">
                  <a:pos x="0" y="2"/>
                </a:cxn>
                <a:cxn ang="0">
                  <a:pos x="4" y="0"/>
                </a:cxn>
                <a:cxn ang="0">
                  <a:pos x="42" y="176"/>
                </a:cxn>
                <a:cxn ang="0">
                  <a:pos x="38" y="178"/>
                </a:cxn>
                <a:cxn ang="0">
                  <a:pos x="0" y="2"/>
                </a:cxn>
                <a:cxn ang="0">
                  <a:pos x="0" y="2"/>
                </a:cxn>
              </a:cxnLst>
              <a:rect l="0" t="0" r="r" b="b"/>
              <a:pathLst>
                <a:path w="42" h="178">
                  <a:moveTo>
                    <a:pt x="0" y="2"/>
                  </a:moveTo>
                  <a:lnTo>
                    <a:pt x="4" y="0"/>
                  </a:lnTo>
                  <a:lnTo>
                    <a:pt x="42" y="176"/>
                  </a:lnTo>
                  <a:lnTo>
                    <a:pt x="38" y="178"/>
                  </a:lnTo>
                  <a:lnTo>
                    <a:pt x="0" y="2"/>
                  </a:lnTo>
                  <a:lnTo>
                    <a:pt x="0" y="2"/>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07" name="Freeform 110"/>
            <p:cNvSpPr>
              <a:spLocks/>
            </p:cNvSpPr>
            <p:nvPr/>
          </p:nvSpPr>
          <p:spPr bwMode="auto">
            <a:xfrm>
              <a:off x="4013200" y="2359025"/>
              <a:ext cx="57150" cy="276225"/>
            </a:xfrm>
            <a:custGeom>
              <a:avLst/>
              <a:gdLst/>
              <a:ahLst/>
              <a:cxnLst>
                <a:cxn ang="0">
                  <a:pos x="0" y="172"/>
                </a:cxn>
                <a:cxn ang="0">
                  <a:pos x="30" y="0"/>
                </a:cxn>
                <a:cxn ang="0">
                  <a:pos x="36" y="0"/>
                </a:cxn>
                <a:cxn ang="0">
                  <a:pos x="6" y="174"/>
                </a:cxn>
                <a:cxn ang="0">
                  <a:pos x="0" y="172"/>
                </a:cxn>
                <a:cxn ang="0">
                  <a:pos x="0" y="172"/>
                </a:cxn>
              </a:cxnLst>
              <a:rect l="0" t="0" r="r" b="b"/>
              <a:pathLst>
                <a:path w="36" h="174">
                  <a:moveTo>
                    <a:pt x="0" y="172"/>
                  </a:moveTo>
                  <a:lnTo>
                    <a:pt x="30" y="0"/>
                  </a:lnTo>
                  <a:lnTo>
                    <a:pt x="36" y="0"/>
                  </a:lnTo>
                  <a:lnTo>
                    <a:pt x="6" y="174"/>
                  </a:lnTo>
                  <a:lnTo>
                    <a:pt x="0" y="172"/>
                  </a:lnTo>
                  <a:lnTo>
                    <a:pt x="0" y="172"/>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08" name="Freeform 112"/>
            <p:cNvSpPr>
              <a:spLocks/>
            </p:cNvSpPr>
            <p:nvPr/>
          </p:nvSpPr>
          <p:spPr bwMode="auto">
            <a:xfrm>
              <a:off x="3822700" y="2749550"/>
              <a:ext cx="95250" cy="85725"/>
            </a:xfrm>
            <a:custGeom>
              <a:avLst/>
              <a:gdLst/>
              <a:ahLst/>
              <a:cxnLst>
                <a:cxn ang="0">
                  <a:pos x="60" y="0"/>
                </a:cxn>
                <a:cxn ang="0">
                  <a:pos x="60" y="0"/>
                </a:cxn>
                <a:cxn ang="0">
                  <a:pos x="0" y="0"/>
                </a:cxn>
                <a:cxn ang="0">
                  <a:pos x="30" y="54"/>
                </a:cxn>
                <a:cxn ang="0">
                  <a:pos x="60" y="0"/>
                </a:cxn>
              </a:cxnLst>
              <a:rect l="0" t="0" r="r" b="b"/>
              <a:pathLst>
                <a:path w="60" h="54">
                  <a:moveTo>
                    <a:pt x="60" y="0"/>
                  </a:moveTo>
                  <a:lnTo>
                    <a:pt x="60" y="0"/>
                  </a:lnTo>
                  <a:lnTo>
                    <a:pt x="0" y="0"/>
                  </a:lnTo>
                  <a:lnTo>
                    <a:pt x="30" y="54"/>
                  </a:lnTo>
                  <a:lnTo>
                    <a:pt x="6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09" name="Freeform 113"/>
            <p:cNvSpPr>
              <a:spLocks/>
            </p:cNvSpPr>
            <p:nvPr/>
          </p:nvSpPr>
          <p:spPr bwMode="auto">
            <a:xfrm>
              <a:off x="3870325" y="2749550"/>
              <a:ext cx="60325" cy="187325"/>
            </a:xfrm>
            <a:custGeom>
              <a:avLst/>
              <a:gdLst/>
              <a:ahLst/>
              <a:cxnLst>
                <a:cxn ang="0">
                  <a:pos x="38" y="118"/>
                </a:cxn>
                <a:cxn ang="0">
                  <a:pos x="30" y="0"/>
                </a:cxn>
                <a:cxn ang="0">
                  <a:pos x="0" y="54"/>
                </a:cxn>
                <a:cxn ang="0">
                  <a:pos x="38" y="118"/>
                </a:cxn>
              </a:cxnLst>
              <a:rect l="0" t="0" r="r" b="b"/>
              <a:pathLst>
                <a:path w="38" h="118">
                  <a:moveTo>
                    <a:pt x="38" y="118"/>
                  </a:moveTo>
                  <a:lnTo>
                    <a:pt x="30" y="0"/>
                  </a:lnTo>
                  <a:lnTo>
                    <a:pt x="0" y="54"/>
                  </a:lnTo>
                  <a:lnTo>
                    <a:pt x="38" y="118"/>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0" name="Freeform 114"/>
            <p:cNvSpPr>
              <a:spLocks/>
            </p:cNvSpPr>
            <p:nvPr/>
          </p:nvSpPr>
          <p:spPr bwMode="auto">
            <a:xfrm>
              <a:off x="3810000" y="2749550"/>
              <a:ext cx="60325" cy="187325"/>
            </a:xfrm>
            <a:custGeom>
              <a:avLst/>
              <a:gdLst/>
              <a:ahLst/>
              <a:cxnLst>
                <a:cxn ang="0">
                  <a:pos x="8" y="0"/>
                </a:cxn>
                <a:cxn ang="0">
                  <a:pos x="6" y="0"/>
                </a:cxn>
                <a:cxn ang="0">
                  <a:pos x="0" y="118"/>
                </a:cxn>
                <a:cxn ang="0">
                  <a:pos x="0" y="118"/>
                </a:cxn>
                <a:cxn ang="0">
                  <a:pos x="38" y="54"/>
                </a:cxn>
                <a:cxn ang="0">
                  <a:pos x="8" y="0"/>
                </a:cxn>
              </a:cxnLst>
              <a:rect l="0" t="0" r="r" b="b"/>
              <a:pathLst>
                <a:path w="38" h="118">
                  <a:moveTo>
                    <a:pt x="8" y="0"/>
                  </a:moveTo>
                  <a:lnTo>
                    <a:pt x="6" y="0"/>
                  </a:lnTo>
                  <a:lnTo>
                    <a:pt x="0" y="118"/>
                  </a:lnTo>
                  <a:lnTo>
                    <a:pt x="0" y="118"/>
                  </a:lnTo>
                  <a:lnTo>
                    <a:pt x="38" y="54"/>
                  </a:lnTo>
                  <a:lnTo>
                    <a:pt x="8"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1" name="Freeform 115"/>
            <p:cNvSpPr>
              <a:spLocks/>
            </p:cNvSpPr>
            <p:nvPr/>
          </p:nvSpPr>
          <p:spPr bwMode="auto">
            <a:xfrm>
              <a:off x="3810000" y="2835275"/>
              <a:ext cx="120650" cy="101600"/>
            </a:xfrm>
            <a:custGeom>
              <a:avLst/>
              <a:gdLst/>
              <a:ahLst/>
              <a:cxnLst>
                <a:cxn ang="0">
                  <a:pos x="76" y="64"/>
                </a:cxn>
                <a:cxn ang="0">
                  <a:pos x="38" y="0"/>
                </a:cxn>
                <a:cxn ang="0">
                  <a:pos x="0" y="64"/>
                </a:cxn>
                <a:cxn ang="0">
                  <a:pos x="76" y="64"/>
                </a:cxn>
                <a:cxn ang="0">
                  <a:pos x="76" y="64"/>
                </a:cxn>
              </a:cxnLst>
              <a:rect l="0" t="0" r="r" b="b"/>
              <a:pathLst>
                <a:path w="76" h="64">
                  <a:moveTo>
                    <a:pt x="76" y="64"/>
                  </a:moveTo>
                  <a:lnTo>
                    <a:pt x="38" y="0"/>
                  </a:lnTo>
                  <a:lnTo>
                    <a:pt x="0" y="64"/>
                  </a:lnTo>
                  <a:lnTo>
                    <a:pt x="76" y="64"/>
                  </a:lnTo>
                  <a:lnTo>
                    <a:pt x="76" y="64"/>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2" name="Freeform 116"/>
            <p:cNvSpPr>
              <a:spLocks/>
            </p:cNvSpPr>
            <p:nvPr/>
          </p:nvSpPr>
          <p:spPr bwMode="auto">
            <a:xfrm>
              <a:off x="3870325" y="2940050"/>
              <a:ext cx="66675" cy="152400"/>
            </a:xfrm>
            <a:custGeom>
              <a:avLst/>
              <a:gdLst/>
              <a:ahLst/>
              <a:cxnLst>
                <a:cxn ang="0">
                  <a:pos x="42" y="96"/>
                </a:cxn>
                <a:cxn ang="0">
                  <a:pos x="38" y="0"/>
                </a:cxn>
                <a:cxn ang="0">
                  <a:pos x="0" y="44"/>
                </a:cxn>
                <a:cxn ang="0">
                  <a:pos x="42" y="96"/>
                </a:cxn>
              </a:cxnLst>
              <a:rect l="0" t="0" r="r" b="b"/>
              <a:pathLst>
                <a:path w="42" h="96">
                  <a:moveTo>
                    <a:pt x="42" y="96"/>
                  </a:moveTo>
                  <a:lnTo>
                    <a:pt x="38" y="0"/>
                  </a:lnTo>
                  <a:lnTo>
                    <a:pt x="0" y="44"/>
                  </a:lnTo>
                  <a:lnTo>
                    <a:pt x="42" y="96"/>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3" name="Freeform 117"/>
            <p:cNvSpPr>
              <a:spLocks/>
            </p:cNvSpPr>
            <p:nvPr/>
          </p:nvSpPr>
          <p:spPr bwMode="auto">
            <a:xfrm>
              <a:off x="3810000" y="2936875"/>
              <a:ext cx="120650" cy="73025"/>
            </a:xfrm>
            <a:custGeom>
              <a:avLst/>
              <a:gdLst/>
              <a:ahLst/>
              <a:cxnLst>
                <a:cxn ang="0">
                  <a:pos x="76" y="2"/>
                </a:cxn>
                <a:cxn ang="0">
                  <a:pos x="76" y="0"/>
                </a:cxn>
                <a:cxn ang="0">
                  <a:pos x="0" y="0"/>
                </a:cxn>
                <a:cxn ang="0">
                  <a:pos x="38" y="46"/>
                </a:cxn>
                <a:cxn ang="0">
                  <a:pos x="76" y="2"/>
                </a:cxn>
              </a:cxnLst>
              <a:rect l="0" t="0" r="r" b="b"/>
              <a:pathLst>
                <a:path w="76" h="46">
                  <a:moveTo>
                    <a:pt x="76" y="2"/>
                  </a:moveTo>
                  <a:lnTo>
                    <a:pt x="76" y="0"/>
                  </a:lnTo>
                  <a:lnTo>
                    <a:pt x="0" y="0"/>
                  </a:lnTo>
                  <a:lnTo>
                    <a:pt x="38" y="46"/>
                  </a:lnTo>
                  <a:lnTo>
                    <a:pt x="76" y="2"/>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4" name="Freeform 118"/>
            <p:cNvSpPr>
              <a:spLocks/>
            </p:cNvSpPr>
            <p:nvPr/>
          </p:nvSpPr>
          <p:spPr bwMode="auto">
            <a:xfrm>
              <a:off x="3803650" y="3009900"/>
              <a:ext cx="133350" cy="85725"/>
            </a:xfrm>
            <a:custGeom>
              <a:avLst/>
              <a:gdLst/>
              <a:ahLst/>
              <a:cxnLst>
                <a:cxn ang="0">
                  <a:pos x="84" y="52"/>
                </a:cxn>
                <a:cxn ang="0">
                  <a:pos x="42" y="0"/>
                </a:cxn>
                <a:cxn ang="0">
                  <a:pos x="0" y="54"/>
                </a:cxn>
                <a:cxn ang="0">
                  <a:pos x="84" y="54"/>
                </a:cxn>
                <a:cxn ang="0">
                  <a:pos x="84" y="52"/>
                </a:cxn>
              </a:cxnLst>
              <a:rect l="0" t="0" r="r" b="b"/>
              <a:pathLst>
                <a:path w="84" h="54">
                  <a:moveTo>
                    <a:pt x="84" y="52"/>
                  </a:moveTo>
                  <a:lnTo>
                    <a:pt x="42" y="0"/>
                  </a:lnTo>
                  <a:lnTo>
                    <a:pt x="0" y="54"/>
                  </a:lnTo>
                  <a:lnTo>
                    <a:pt x="84" y="54"/>
                  </a:lnTo>
                  <a:lnTo>
                    <a:pt x="84" y="52"/>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5" name="Freeform 119"/>
            <p:cNvSpPr>
              <a:spLocks/>
            </p:cNvSpPr>
            <p:nvPr/>
          </p:nvSpPr>
          <p:spPr bwMode="auto">
            <a:xfrm>
              <a:off x="3800475" y="2936875"/>
              <a:ext cx="69850" cy="158750"/>
            </a:xfrm>
            <a:custGeom>
              <a:avLst/>
              <a:gdLst/>
              <a:ahLst/>
              <a:cxnLst>
                <a:cxn ang="0">
                  <a:pos x="6" y="0"/>
                </a:cxn>
                <a:cxn ang="0">
                  <a:pos x="6" y="0"/>
                </a:cxn>
                <a:cxn ang="0">
                  <a:pos x="0" y="100"/>
                </a:cxn>
                <a:cxn ang="0">
                  <a:pos x="2" y="100"/>
                </a:cxn>
                <a:cxn ang="0">
                  <a:pos x="44" y="46"/>
                </a:cxn>
                <a:cxn ang="0">
                  <a:pos x="6" y="0"/>
                </a:cxn>
              </a:cxnLst>
              <a:rect l="0" t="0" r="r" b="b"/>
              <a:pathLst>
                <a:path w="44" h="100">
                  <a:moveTo>
                    <a:pt x="6" y="0"/>
                  </a:moveTo>
                  <a:lnTo>
                    <a:pt x="6" y="0"/>
                  </a:lnTo>
                  <a:lnTo>
                    <a:pt x="0" y="100"/>
                  </a:lnTo>
                  <a:lnTo>
                    <a:pt x="2" y="100"/>
                  </a:lnTo>
                  <a:lnTo>
                    <a:pt x="44" y="46"/>
                  </a:lnTo>
                  <a:lnTo>
                    <a:pt x="6"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6" name="Freeform 120"/>
            <p:cNvSpPr>
              <a:spLocks/>
            </p:cNvSpPr>
            <p:nvPr/>
          </p:nvSpPr>
          <p:spPr bwMode="auto">
            <a:xfrm>
              <a:off x="3870325" y="3095625"/>
              <a:ext cx="76200" cy="161925"/>
            </a:xfrm>
            <a:custGeom>
              <a:avLst/>
              <a:gdLst/>
              <a:ahLst/>
              <a:cxnLst>
                <a:cxn ang="0">
                  <a:pos x="48" y="102"/>
                </a:cxn>
                <a:cxn ang="0">
                  <a:pos x="42" y="0"/>
                </a:cxn>
                <a:cxn ang="0">
                  <a:pos x="0" y="48"/>
                </a:cxn>
                <a:cxn ang="0">
                  <a:pos x="48" y="102"/>
                </a:cxn>
              </a:cxnLst>
              <a:rect l="0" t="0" r="r" b="b"/>
              <a:pathLst>
                <a:path w="48" h="102">
                  <a:moveTo>
                    <a:pt x="48" y="102"/>
                  </a:moveTo>
                  <a:lnTo>
                    <a:pt x="42" y="0"/>
                  </a:lnTo>
                  <a:lnTo>
                    <a:pt x="0" y="48"/>
                  </a:lnTo>
                  <a:lnTo>
                    <a:pt x="48" y="102"/>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7" name="Freeform 121"/>
            <p:cNvSpPr>
              <a:spLocks/>
            </p:cNvSpPr>
            <p:nvPr/>
          </p:nvSpPr>
          <p:spPr bwMode="auto">
            <a:xfrm>
              <a:off x="3800475" y="3095625"/>
              <a:ext cx="136525" cy="76200"/>
            </a:xfrm>
            <a:custGeom>
              <a:avLst/>
              <a:gdLst/>
              <a:ahLst/>
              <a:cxnLst>
                <a:cxn ang="0">
                  <a:pos x="86" y="0"/>
                </a:cxn>
                <a:cxn ang="0">
                  <a:pos x="86" y="0"/>
                </a:cxn>
                <a:cxn ang="0">
                  <a:pos x="0" y="0"/>
                </a:cxn>
                <a:cxn ang="0">
                  <a:pos x="44" y="48"/>
                </a:cxn>
                <a:cxn ang="0">
                  <a:pos x="86" y="0"/>
                </a:cxn>
              </a:cxnLst>
              <a:rect l="0" t="0" r="r" b="b"/>
              <a:pathLst>
                <a:path w="86" h="48">
                  <a:moveTo>
                    <a:pt x="86" y="0"/>
                  </a:moveTo>
                  <a:lnTo>
                    <a:pt x="86" y="0"/>
                  </a:lnTo>
                  <a:lnTo>
                    <a:pt x="0" y="0"/>
                  </a:lnTo>
                  <a:lnTo>
                    <a:pt x="44" y="48"/>
                  </a:lnTo>
                  <a:lnTo>
                    <a:pt x="86"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8" name="Freeform 122"/>
            <p:cNvSpPr>
              <a:spLocks/>
            </p:cNvSpPr>
            <p:nvPr/>
          </p:nvSpPr>
          <p:spPr bwMode="auto">
            <a:xfrm>
              <a:off x="3790950" y="3095625"/>
              <a:ext cx="79375" cy="158750"/>
            </a:xfrm>
            <a:custGeom>
              <a:avLst/>
              <a:gdLst/>
              <a:ahLst/>
              <a:cxnLst>
                <a:cxn ang="0">
                  <a:pos x="6" y="0"/>
                </a:cxn>
                <a:cxn ang="0">
                  <a:pos x="6" y="0"/>
                </a:cxn>
                <a:cxn ang="0">
                  <a:pos x="0" y="100"/>
                </a:cxn>
                <a:cxn ang="0">
                  <a:pos x="50" y="48"/>
                </a:cxn>
                <a:cxn ang="0">
                  <a:pos x="6" y="0"/>
                </a:cxn>
              </a:cxnLst>
              <a:rect l="0" t="0" r="r" b="b"/>
              <a:pathLst>
                <a:path w="50" h="100">
                  <a:moveTo>
                    <a:pt x="6" y="0"/>
                  </a:moveTo>
                  <a:lnTo>
                    <a:pt x="6" y="0"/>
                  </a:lnTo>
                  <a:lnTo>
                    <a:pt x="0" y="100"/>
                  </a:lnTo>
                  <a:lnTo>
                    <a:pt x="50" y="48"/>
                  </a:lnTo>
                  <a:lnTo>
                    <a:pt x="6"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9" name="Freeform 123"/>
            <p:cNvSpPr>
              <a:spLocks/>
            </p:cNvSpPr>
            <p:nvPr/>
          </p:nvSpPr>
          <p:spPr bwMode="auto">
            <a:xfrm>
              <a:off x="3790950" y="3171825"/>
              <a:ext cx="155575" cy="85725"/>
            </a:xfrm>
            <a:custGeom>
              <a:avLst/>
              <a:gdLst/>
              <a:ahLst/>
              <a:cxnLst>
                <a:cxn ang="0">
                  <a:pos x="50" y="0"/>
                </a:cxn>
                <a:cxn ang="0">
                  <a:pos x="0" y="52"/>
                </a:cxn>
                <a:cxn ang="0">
                  <a:pos x="0" y="54"/>
                </a:cxn>
                <a:cxn ang="0">
                  <a:pos x="98" y="54"/>
                </a:cxn>
                <a:cxn ang="0">
                  <a:pos x="98" y="54"/>
                </a:cxn>
                <a:cxn ang="0">
                  <a:pos x="50" y="0"/>
                </a:cxn>
              </a:cxnLst>
              <a:rect l="0" t="0" r="r" b="b"/>
              <a:pathLst>
                <a:path w="98" h="54">
                  <a:moveTo>
                    <a:pt x="50" y="0"/>
                  </a:moveTo>
                  <a:lnTo>
                    <a:pt x="0" y="52"/>
                  </a:lnTo>
                  <a:lnTo>
                    <a:pt x="0" y="54"/>
                  </a:lnTo>
                  <a:lnTo>
                    <a:pt x="98" y="54"/>
                  </a:lnTo>
                  <a:lnTo>
                    <a:pt x="98" y="54"/>
                  </a:lnTo>
                  <a:lnTo>
                    <a:pt x="5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0" name="Freeform 124"/>
            <p:cNvSpPr>
              <a:spLocks/>
            </p:cNvSpPr>
            <p:nvPr/>
          </p:nvSpPr>
          <p:spPr bwMode="auto">
            <a:xfrm>
              <a:off x="3870325" y="3257550"/>
              <a:ext cx="85725" cy="174625"/>
            </a:xfrm>
            <a:custGeom>
              <a:avLst/>
              <a:gdLst/>
              <a:ahLst/>
              <a:cxnLst>
                <a:cxn ang="0">
                  <a:pos x="54" y="110"/>
                </a:cxn>
                <a:cxn ang="0">
                  <a:pos x="48" y="0"/>
                </a:cxn>
                <a:cxn ang="0">
                  <a:pos x="0" y="52"/>
                </a:cxn>
                <a:cxn ang="0">
                  <a:pos x="54" y="110"/>
                </a:cxn>
              </a:cxnLst>
              <a:rect l="0" t="0" r="r" b="b"/>
              <a:pathLst>
                <a:path w="54" h="110">
                  <a:moveTo>
                    <a:pt x="54" y="110"/>
                  </a:moveTo>
                  <a:lnTo>
                    <a:pt x="48" y="0"/>
                  </a:lnTo>
                  <a:lnTo>
                    <a:pt x="0" y="52"/>
                  </a:lnTo>
                  <a:lnTo>
                    <a:pt x="54" y="11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1" name="Freeform 125"/>
            <p:cNvSpPr>
              <a:spLocks/>
            </p:cNvSpPr>
            <p:nvPr/>
          </p:nvSpPr>
          <p:spPr bwMode="auto">
            <a:xfrm>
              <a:off x="3794125" y="3257550"/>
              <a:ext cx="152400" cy="82550"/>
            </a:xfrm>
            <a:custGeom>
              <a:avLst/>
              <a:gdLst/>
              <a:ahLst/>
              <a:cxnLst>
                <a:cxn ang="0">
                  <a:pos x="96" y="0"/>
                </a:cxn>
                <a:cxn ang="0">
                  <a:pos x="96" y="0"/>
                </a:cxn>
                <a:cxn ang="0">
                  <a:pos x="0" y="0"/>
                </a:cxn>
                <a:cxn ang="0">
                  <a:pos x="48" y="52"/>
                </a:cxn>
                <a:cxn ang="0">
                  <a:pos x="96" y="0"/>
                </a:cxn>
              </a:cxnLst>
              <a:rect l="0" t="0" r="r" b="b"/>
              <a:pathLst>
                <a:path w="96" h="52">
                  <a:moveTo>
                    <a:pt x="96" y="0"/>
                  </a:moveTo>
                  <a:lnTo>
                    <a:pt x="96" y="0"/>
                  </a:lnTo>
                  <a:lnTo>
                    <a:pt x="0" y="0"/>
                  </a:lnTo>
                  <a:lnTo>
                    <a:pt x="48" y="52"/>
                  </a:lnTo>
                  <a:lnTo>
                    <a:pt x="96"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2" name="Freeform 126"/>
            <p:cNvSpPr>
              <a:spLocks/>
            </p:cNvSpPr>
            <p:nvPr/>
          </p:nvSpPr>
          <p:spPr bwMode="auto">
            <a:xfrm>
              <a:off x="3781425" y="3340100"/>
              <a:ext cx="174625" cy="92075"/>
            </a:xfrm>
            <a:custGeom>
              <a:avLst/>
              <a:gdLst/>
              <a:ahLst/>
              <a:cxnLst>
                <a:cxn ang="0">
                  <a:pos x="56" y="0"/>
                </a:cxn>
                <a:cxn ang="0">
                  <a:pos x="0" y="58"/>
                </a:cxn>
                <a:cxn ang="0">
                  <a:pos x="0" y="58"/>
                </a:cxn>
                <a:cxn ang="0">
                  <a:pos x="110" y="58"/>
                </a:cxn>
                <a:cxn ang="0">
                  <a:pos x="110" y="58"/>
                </a:cxn>
                <a:cxn ang="0">
                  <a:pos x="56" y="0"/>
                </a:cxn>
              </a:cxnLst>
              <a:rect l="0" t="0" r="r" b="b"/>
              <a:pathLst>
                <a:path w="110" h="58">
                  <a:moveTo>
                    <a:pt x="56" y="0"/>
                  </a:moveTo>
                  <a:lnTo>
                    <a:pt x="0" y="58"/>
                  </a:lnTo>
                  <a:lnTo>
                    <a:pt x="0" y="58"/>
                  </a:lnTo>
                  <a:lnTo>
                    <a:pt x="110" y="58"/>
                  </a:lnTo>
                  <a:lnTo>
                    <a:pt x="110" y="58"/>
                  </a:lnTo>
                  <a:lnTo>
                    <a:pt x="56"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3" name="Freeform 127"/>
            <p:cNvSpPr>
              <a:spLocks/>
            </p:cNvSpPr>
            <p:nvPr/>
          </p:nvSpPr>
          <p:spPr bwMode="auto">
            <a:xfrm>
              <a:off x="3781425" y="3257550"/>
              <a:ext cx="88900" cy="174625"/>
            </a:xfrm>
            <a:custGeom>
              <a:avLst/>
              <a:gdLst/>
              <a:ahLst/>
              <a:cxnLst>
                <a:cxn ang="0">
                  <a:pos x="8" y="0"/>
                </a:cxn>
                <a:cxn ang="0">
                  <a:pos x="6" y="0"/>
                </a:cxn>
                <a:cxn ang="0">
                  <a:pos x="0" y="110"/>
                </a:cxn>
                <a:cxn ang="0">
                  <a:pos x="56" y="52"/>
                </a:cxn>
                <a:cxn ang="0">
                  <a:pos x="8" y="0"/>
                </a:cxn>
              </a:cxnLst>
              <a:rect l="0" t="0" r="r" b="b"/>
              <a:pathLst>
                <a:path w="56" h="110">
                  <a:moveTo>
                    <a:pt x="8" y="0"/>
                  </a:moveTo>
                  <a:lnTo>
                    <a:pt x="6" y="0"/>
                  </a:lnTo>
                  <a:lnTo>
                    <a:pt x="0" y="110"/>
                  </a:lnTo>
                  <a:lnTo>
                    <a:pt x="56" y="52"/>
                  </a:lnTo>
                  <a:lnTo>
                    <a:pt x="8"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4" name="Freeform 128"/>
            <p:cNvSpPr>
              <a:spLocks/>
            </p:cNvSpPr>
            <p:nvPr/>
          </p:nvSpPr>
          <p:spPr bwMode="auto">
            <a:xfrm>
              <a:off x="3867150" y="2635250"/>
              <a:ext cx="50800" cy="111125"/>
            </a:xfrm>
            <a:custGeom>
              <a:avLst/>
              <a:gdLst/>
              <a:ahLst/>
              <a:cxnLst>
                <a:cxn ang="0">
                  <a:pos x="32" y="70"/>
                </a:cxn>
                <a:cxn ang="0">
                  <a:pos x="32" y="0"/>
                </a:cxn>
                <a:cxn ang="0">
                  <a:pos x="30" y="0"/>
                </a:cxn>
                <a:cxn ang="0">
                  <a:pos x="0" y="36"/>
                </a:cxn>
                <a:cxn ang="0">
                  <a:pos x="32" y="70"/>
                </a:cxn>
              </a:cxnLst>
              <a:rect l="0" t="0" r="r" b="b"/>
              <a:pathLst>
                <a:path w="32" h="70">
                  <a:moveTo>
                    <a:pt x="32" y="70"/>
                  </a:moveTo>
                  <a:lnTo>
                    <a:pt x="32" y="0"/>
                  </a:lnTo>
                  <a:lnTo>
                    <a:pt x="30" y="0"/>
                  </a:lnTo>
                  <a:lnTo>
                    <a:pt x="0" y="36"/>
                  </a:lnTo>
                  <a:lnTo>
                    <a:pt x="32" y="7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5" name="Freeform 129"/>
            <p:cNvSpPr>
              <a:spLocks/>
            </p:cNvSpPr>
            <p:nvPr/>
          </p:nvSpPr>
          <p:spPr bwMode="auto">
            <a:xfrm>
              <a:off x="3816350" y="2635250"/>
              <a:ext cx="98425" cy="57150"/>
            </a:xfrm>
            <a:custGeom>
              <a:avLst/>
              <a:gdLst/>
              <a:ahLst/>
              <a:cxnLst>
                <a:cxn ang="0">
                  <a:pos x="62" y="0"/>
                </a:cxn>
                <a:cxn ang="0">
                  <a:pos x="0" y="0"/>
                </a:cxn>
                <a:cxn ang="0">
                  <a:pos x="0" y="0"/>
                </a:cxn>
                <a:cxn ang="0">
                  <a:pos x="32" y="36"/>
                </a:cxn>
                <a:cxn ang="0">
                  <a:pos x="62" y="0"/>
                </a:cxn>
              </a:cxnLst>
              <a:rect l="0" t="0" r="r" b="b"/>
              <a:pathLst>
                <a:path w="62" h="36">
                  <a:moveTo>
                    <a:pt x="62" y="0"/>
                  </a:moveTo>
                  <a:lnTo>
                    <a:pt x="0" y="0"/>
                  </a:lnTo>
                  <a:lnTo>
                    <a:pt x="0" y="0"/>
                  </a:lnTo>
                  <a:lnTo>
                    <a:pt x="32" y="36"/>
                  </a:lnTo>
                  <a:lnTo>
                    <a:pt x="62"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6" name="Freeform 130"/>
            <p:cNvSpPr>
              <a:spLocks/>
            </p:cNvSpPr>
            <p:nvPr/>
          </p:nvSpPr>
          <p:spPr bwMode="auto">
            <a:xfrm>
              <a:off x="3816350" y="2635250"/>
              <a:ext cx="50800" cy="114300"/>
            </a:xfrm>
            <a:custGeom>
              <a:avLst/>
              <a:gdLst/>
              <a:ahLst/>
              <a:cxnLst>
                <a:cxn ang="0">
                  <a:pos x="0" y="0"/>
                </a:cxn>
                <a:cxn ang="0">
                  <a:pos x="0" y="72"/>
                </a:cxn>
                <a:cxn ang="0">
                  <a:pos x="2" y="72"/>
                </a:cxn>
                <a:cxn ang="0">
                  <a:pos x="32" y="36"/>
                </a:cxn>
                <a:cxn ang="0">
                  <a:pos x="0" y="0"/>
                </a:cxn>
              </a:cxnLst>
              <a:rect l="0" t="0" r="r" b="b"/>
              <a:pathLst>
                <a:path w="32" h="72">
                  <a:moveTo>
                    <a:pt x="0" y="0"/>
                  </a:moveTo>
                  <a:lnTo>
                    <a:pt x="0" y="72"/>
                  </a:lnTo>
                  <a:lnTo>
                    <a:pt x="2" y="72"/>
                  </a:lnTo>
                  <a:lnTo>
                    <a:pt x="32" y="36"/>
                  </a:lnTo>
                  <a:lnTo>
                    <a:pt x="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7" name="Freeform 131"/>
            <p:cNvSpPr>
              <a:spLocks/>
            </p:cNvSpPr>
            <p:nvPr/>
          </p:nvSpPr>
          <p:spPr bwMode="auto">
            <a:xfrm>
              <a:off x="3819525" y="2692400"/>
              <a:ext cx="98425" cy="57150"/>
            </a:xfrm>
            <a:custGeom>
              <a:avLst/>
              <a:gdLst/>
              <a:ahLst/>
              <a:cxnLst>
                <a:cxn ang="0">
                  <a:pos x="62" y="34"/>
                </a:cxn>
                <a:cxn ang="0">
                  <a:pos x="30" y="0"/>
                </a:cxn>
                <a:cxn ang="0">
                  <a:pos x="0" y="36"/>
                </a:cxn>
                <a:cxn ang="0">
                  <a:pos x="62" y="36"/>
                </a:cxn>
                <a:cxn ang="0">
                  <a:pos x="62" y="34"/>
                </a:cxn>
              </a:cxnLst>
              <a:rect l="0" t="0" r="r" b="b"/>
              <a:pathLst>
                <a:path w="62" h="36">
                  <a:moveTo>
                    <a:pt x="62" y="34"/>
                  </a:moveTo>
                  <a:lnTo>
                    <a:pt x="30" y="0"/>
                  </a:lnTo>
                  <a:lnTo>
                    <a:pt x="0" y="36"/>
                  </a:lnTo>
                  <a:lnTo>
                    <a:pt x="62" y="36"/>
                  </a:lnTo>
                  <a:lnTo>
                    <a:pt x="62" y="34"/>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8" name="Freeform 132"/>
            <p:cNvSpPr>
              <a:spLocks/>
            </p:cNvSpPr>
            <p:nvPr/>
          </p:nvSpPr>
          <p:spPr bwMode="auto">
            <a:xfrm>
              <a:off x="3698875" y="2524125"/>
              <a:ext cx="60325" cy="107950"/>
            </a:xfrm>
            <a:custGeom>
              <a:avLst/>
              <a:gdLst/>
              <a:ahLst/>
              <a:cxnLst>
                <a:cxn ang="0">
                  <a:pos x="0" y="0"/>
                </a:cxn>
                <a:cxn ang="0">
                  <a:pos x="14" y="68"/>
                </a:cxn>
                <a:cxn ang="0">
                  <a:pos x="38" y="34"/>
                </a:cxn>
                <a:cxn ang="0">
                  <a:pos x="0" y="0"/>
                </a:cxn>
              </a:cxnLst>
              <a:rect l="0" t="0" r="r" b="b"/>
              <a:pathLst>
                <a:path w="38" h="68">
                  <a:moveTo>
                    <a:pt x="0" y="0"/>
                  </a:moveTo>
                  <a:lnTo>
                    <a:pt x="14" y="68"/>
                  </a:lnTo>
                  <a:lnTo>
                    <a:pt x="38" y="34"/>
                  </a:lnTo>
                  <a:lnTo>
                    <a:pt x="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9" name="Freeform 133"/>
            <p:cNvSpPr>
              <a:spLocks/>
            </p:cNvSpPr>
            <p:nvPr/>
          </p:nvSpPr>
          <p:spPr bwMode="auto">
            <a:xfrm>
              <a:off x="3721100" y="2578100"/>
              <a:ext cx="98425" cy="60325"/>
            </a:xfrm>
            <a:custGeom>
              <a:avLst/>
              <a:gdLst/>
              <a:ahLst/>
              <a:cxnLst>
                <a:cxn ang="0">
                  <a:pos x="62" y="38"/>
                </a:cxn>
                <a:cxn ang="0">
                  <a:pos x="24" y="0"/>
                </a:cxn>
                <a:cxn ang="0">
                  <a:pos x="0" y="34"/>
                </a:cxn>
                <a:cxn ang="0">
                  <a:pos x="0" y="38"/>
                </a:cxn>
                <a:cxn ang="0">
                  <a:pos x="62" y="38"/>
                </a:cxn>
              </a:cxnLst>
              <a:rect l="0" t="0" r="r" b="b"/>
              <a:pathLst>
                <a:path w="62" h="38">
                  <a:moveTo>
                    <a:pt x="62" y="38"/>
                  </a:moveTo>
                  <a:lnTo>
                    <a:pt x="24" y="0"/>
                  </a:lnTo>
                  <a:lnTo>
                    <a:pt x="0" y="34"/>
                  </a:lnTo>
                  <a:lnTo>
                    <a:pt x="0" y="38"/>
                  </a:lnTo>
                  <a:lnTo>
                    <a:pt x="62" y="38"/>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0" name="Freeform 134"/>
            <p:cNvSpPr>
              <a:spLocks/>
            </p:cNvSpPr>
            <p:nvPr/>
          </p:nvSpPr>
          <p:spPr bwMode="auto">
            <a:xfrm>
              <a:off x="3917950" y="2584450"/>
              <a:ext cx="98425" cy="50800"/>
            </a:xfrm>
            <a:custGeom>
              <a:avLst/>
              <a:gdLst/>
              <a:ahLst/>
              <a:cxnLst>
                <a:cxn ang="0">
                  <a:pos x="0" y="32"/>
                </a:cxn>
                <a:cxn ang="0">
                  <a:pos x="62" y="32"/>
                </a:cxn>
                <a:cxn ang="0">
                  <a:pos x="32" y="0"/>
                </a:cxn>
                <a:cxn ang="0">
                  <a:pos x="0" y="32"/>
                </a:cxn>
              </a:cxnLst>
              <a:rect l="0" t="0" r="r" b="b"/>
              <a:pathLst>
                <a:path w="62" h="32">
                  <a:moveTo>
                    <a:pt x="0" y="32"/>
                  </a:moveTo>
                  <a:lnTo>
                    <a:pt x="62" y="32"/>
                  </a:lnTo>
                  <a:lnTo>
                    <a:pt x="32" y="0"/>
                  </a:lnTo>
                  <a:lnTo>
                    <a:pt x="0" y="32"/>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1" name="Freeform 135"/>
            <p:cNvSpPr>
              <a:spLocks/>
            </p:cNvSpPr>
            <p:nvPr/>
          </p:nvSpPr>
          <p:spPr bwMode="auto">
            <a:xfrm>
              <a:off x="3968750" y="2520950"/>
              <a:ext cx="69850" cy="114300"/>
            </a:xfrm>
            <a:custGeom>
              <a:avLst/>
              <a:gdLst/>
              <a:ahLst/>
              <a:cxnLst>
                <a:cxn ang="0">
                  <a:pos x="44" y="0"/>
                </a:cxn>
                <a:cxn ang="0">
                  <a:pos x="0" y="40"/>
                </a:cxn>
                <a:cxn ang="0">
                  <a:pos x="30" y="72"/>
                </a:cxn>
                <a:cxn ang="0">
                  <a:pos x="30" y="72"/>
                </a:cxn>
                <a:cxn ang="0">
                  <a:pos x="44" y="0"/>
                </a:cxn>
              </a:cxnLst>
              <a:rect l="0" t="0" r="r" b="b"/>
              <a:pathLst>
                <a:path w="44" h="72">
                  <a:moveTo>
                    <a:pt x="44" y="0"/>
                  </a:moveTo>
                  <a:lnTo>
                    <a:pt x="0" y="40"/>
                  </a:lnTo>
                  <a:lnTo>
                    <a:pt x="30" y="72"/>
                  </a:lnTo>
                  <a:lnTo>
                    <a:pt x="30" y="72"/>
                  </a:lnTo>
                  <a:lnTo>
                    <a:pt x="44"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2" name="Freeform 136"/>
            <p:cNvSpPr>
              <a:spLocks/>
            </p:cNvSpPr>
            <p:nvPr/>
          </p:nvSpPr>
          <p:spPr bwMode="auto">
            <a:xfrm>
              <a:off x="3917950" y="2638425"/>
              <a:ext cx="50800" cy="111125"/>
            </a:xfrm>
            <a:custGeom>
              <a:avLst/>
              <a:gdLst/>
              <a:ahLst/>
              <a:cxnLst>
                <a:cxn ang="0">
                  <a:pos x="0" y="70"/>
                </a:cxn>
                <a:cxn ang="0">
                  <a:pos x="32" y="30"/>
                </a:cxn>
                <a:cxn ang="0">
                  <a:pos x="0" y="0"/>
                </a:cxn>
                <a:cxn ang="0">
                  <a:pos x="0" y="70"/>
                </a:cxn>
              </a:cxnLst>
              <a:rect l="0" t="0" r="r" b="b"/>
              <a:pathLst>
                <a:path w="32" h="70">
                  <a:moveTo>
                    <a:pt x="0" y="70"/>
                  </a:moveTo>
                  <a:lnTo>
                    <a:pt x="32" y="30"/>
                  </a:lnTo>
                  <a:lnTo>
                    <a:pt x="0" y="0"/>
                  </a:lnTo>
                  <a:lnTo>
                    <a:pt x="0" y="7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3" name="Freeform 137"/>
            <p:cNvSpPr>
              <a:spLocks/>
            </p:cNvSpPr>
            <p:nvPr/>
          </p:nvSpPr>
          <p:spPr bwMode="auto">
            <a:xfrm>
              <a:off x="3917950" y="2635250"/>
              <a:ext cx="98425" cy="50800"/>
            </a:xfrm>
            <a:custGeom>
              <a:avLst/>
              <a:gdLst/>
              <a:ahLst/>
              <a:cxnLst>
                <a:cxn ang="0">
                  <a:pos x="0" y="0"/>
                </a:cxn>
                <a:cxn ang="0">
                  <a:pos x="0" y="2"/>
                </a:cxn>
                <a:cxn ang="0">
                  <a:pos x="32" y="32"/>
                </a:cxn>
                <a:cxn ang="0">
                  <a:pos x="62" y="0"/>
                </a:cxn>
                <a:cxn ang="0">
                  <a:pos x="0" y="0"/>
                </a:cxn>
              </a:cxnLst>
              <a:rect l="0" t="0" r="r" b="b"/>
              <a:pathLst>
                <a:path w="62" h="32">
                  <a:moveTo>
                    <a:pt x="0" y="0"/>
                  </a:moveTo>
                  <a:lnTo>
                    <a:pt x="0" y="2"/>
                  </a:lnTo>
                  <a:lnTo>
                    <a:pt x="32" y="32"/>
                  </a:lnTo>
                  <a:lnTo>
                    <a:pt x="62" y="0"/>
                  </a:lnTo>
                  <a:lnTo>
                    <a:pt x="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4" name="Freeform 138"/>
            <p:cNvSpPr>
              <a:spLocks/>
            </p:cNvSpPr>
            <p:nvPr/>
          </p:nvSpPr>
          <p:spPr bwMode="auto">
            <a:xfrm>
              <a:off x="3771900" y="2635250"/>
              <a:ext cx="47625" cy="114300"/>
            </a:xfrm>
            <a:custGeom>
              <a:avLst/>
              <a:gdLst/>
              <a:ahLst/>
              <a:cxnLst>
                <a:cxn ang="0">
                  <a:pos x="0" y="34"/>
                </a:cxn>
                <a:cxn ang="0">
                  <a:pos x="30" y="72"/>
                </a:cxn>
                <a:cxn ang="0">
                  <a:pos x="30" y="0"/>
                </a:cxn>
                <a:cxn ang="0">
                  <a:pos x="30" y="0"/>
                </a:cxn>
                <a:cxn ang="0">
                  <a:pos x="0" y="34"/>
                </a:cxn>
              </a:cxnLst>
              <a:rect l="0" t="0" r="r" b="b"/>
              <a:pathLst>
                <a:path w="30" h="72">
                  <a:moveTo>
                    <a:pt x="0" y="34"/>
                  </a:moveTo>
                  <a:lnTo>
                    <a:pt x="30" y="72"/>
                  </a:lnTo>
                  <a:lnTo>
                    <a:pt x="30" y="0"/>
                  </a:lnTo>
                  <a:lnTo>
                    <a:pt x="30" y="0"/>
                  </a:lnTo>
                  <a:lnTo>
                    <a:pt x="0" y="34"/>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5" name="Freeform 139"/>
            <p:cNvSpPr>
              <a:spLocks/>
            </p:cNvSpPr>
            <p:nvPr/>
          </p:nvSpPr>
          <p:spPr bwMode="auto">
            <a:xfrm>
              <a:off x="3721100" y="2635250"/>
              <a:ext cx="98425" cy="53975"/>
            </a:xfrm>
            <a:custGeom>
              <a:avLst/>
              <a:gdLst/>
              <a:ahLst/>
              <a:cxnLst>
                <a:cxn ang="0">
                  <a:pos x="0" y="0"/>
                </a:cxn>
                <a:cxn ang="0">
                  <a:pos x="32" y="34"/>
                </a:cxn>
                <a:cxn ang="0">
                  <a:pos x="62" y="0"/>
                </a:cxn>
                <a:cxn ang="0">
                  <a:pos x="0" y="0"/>
                </a:cxn>
              </a:cxnLst>
              <a:rect l="0" t="0" r="r" b="b"/>
              <a:pathLst>
                <a:path w="62" h="34">
                  <a:moveTo>
                    <a:pt x="0" y="0"/>
                  </a:moveTo>
                  <a:lnTo>
                    <a:pt x="32" y="34"/>
                  </a:lnTo>
                  <a:lnTo>
                    <a:pt x="62" y="0"/>
                  </a:lnTo>
                  <a:lnTo>
                    <a:pt x="0" y="0"/>
                  </a:lnTo>
                  <a:close/>
                </a:path>
              </a:pathLst>
            </a:custGeom>
            <a:grpFill/>
            <a:ln w="12700">
              <a:solidFill>
                <a:schemeClr val="bg2">
                  <a:lumMod val="90000"/>
                </a:schemeClr>
              </a:solidFill>
              <a:prstDash val="solid"/>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13" name="组合 204"/>
            <p:cNvGrpSpPr/>
            <p:nvPr/>
          </p:nvGrpSpPr>
          <p:grpSpPr>
            <a:xfrm>
              <a:off x="3552825" y="2355850"/>
              <a:ext cx="625475" cy="225425"/>
              <a:chOff x="3552825" y="2355850"/>
              <a:chExt cx="625475" cy="225425"/>
            </a:xfrm>
            <a:grpFill/>
          </p:grpSpPr>
          <p:grpSp>
            <p:nvGrpSpPr>
              <p:cNvPr id="14" name="组合 203"/>
              <p:cNvGrpSpPr/>
              <p:nvPr/>
            </p:nvGrpSpPr>
            <p:grpSpPr>
              <a:xfrm>
                <a:off x="3552825" y="2498725"/>
                <a:ext cx="625475" cy="82550"/>
                <a:chOff x="3552825" y="2498725"/>
                <a:chExt cx="625475" cy="82550"/>
              </a:xfrm>
              <a:grpFill/>
            </p:grpSpPr>
            <p:grpSp>
              <p:nvGrpSpPr>
                <p:cNvPr id="15" name="组合 202"/>
                <p:cNvGrpSpPr/>
                <p:nvPr/>
              </p:nvGrpSpPr>
              <p:grpSpPr>
                <a:xfrm>
                  <a:off x="4137025" y="2498725"/>
                  <a:ext cx="41275" cy="82550"/>
                  <a:chOff x="4137025" y="2498725"/>
                  <a:chExt cx="41275" cy="82550"/>
                </a:xfrm>
                <a:grpFill/>
              </p:grpSpPr>
              <p:sp>
                <p:nvSpPr>
                  <p:cNvPr id="865" name="Freeform 100"/>
                  <p:cNvSpPr>
                    <a:spLocks/>
                  </p:cNvSpPr>
                  <p:nvPr/>
                </p:nvSpPr>
                <p:spPr bwMode="auto">
                  <a:xfrm>
                    <a:off x="4137025" y="2565400"/>
                    <a:ext cx="41275" cy="15875"/>
                  </a:xfrm>
                  <a:custGeom>
                    <a:avLst/>
                    <a:gdLst/>
                    <a:ahLst/>
                    <a:cxnLst>
                      <a:cxn ang="0">
                        <a:pos x="26" y="4"/>
                      </a:cxn>
                      <a:cxn ang="0">
                        <a:pos x="26"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6" y="4"/>
                      </a:cxn>
                      <a:cxn ang="0">
                        <a:pos x="26" y="4"/>
                      </a:cxn>
                    </a:cxnLst>
                    <a:rect l="0" t="0" r="r" b="b"/>
                    <a:pathLst>
                      <a:path w="26" h="10">
                        <a:moveTo>
                          <a:pt x="26" y="4"/>
                        </a:moveTo>
                        <a:lnTo>
                          <a:pt x="26"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6" name="Freeform 101"/>
                  <p:cNvSpPr>
                    <a:spLocks/>
                  </p:cNvSpPr>
                  <p:nvPr/>
                </p:nvSpPr>
                <p:spPr bwMode="auto">
                  <a:xfrm>
                    <a:off x="4137025" y="2549525"/>
                    <a:ext cx="41275" cy="15875"/>
                  </a:xfrm>
                  <a:custGeom>
                    <a:avLst/>
                    <a:gdLst/>
                    <a:ahLst/>
                    <a:cxnLst>
                      <a:cxn ang="0">
                        <a:pos x="26" y="4"/>
                      </a:cxn>
                      <a:cxn ang="0">
                        <a:pos x="26"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6" y="4"/>
                      </a:cxn>
                      <a:cxn ang="0">
                        <a:pos x="26" y="4"/>
                      </a:cxn>
                    </a:cxnLst>
                    <a:rect l="0" t="0" r="r" b="b"/>
                    <a:pathLst>
                      <a:path w="26" h="10">
                        <a:moveTo>
                          <a:pt x="26" y="4"/>
                        </a:moveTo>
                        <a:lnTo>
                          <a:pt x="26"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7" name="Freeform 102"/>
                  <p:cNvSpPr>
                    <a:spLocks/>
                  </p:cNvSpPr>
                  <p:nvPr/>
                </p:nvSpPr>
                <p:spPr bwMode="auto">
                  <a:xfrm>
                    <a:off x="4137025" y="2533650"/>
                    <a:ext cx="41275" cy="12700"/>
                  </a:xfrm>
                  <a:custGeom>
                    <a:avLst/>
                    <a:gdLst/>
                    <a:ahLst/>
                    <a:cxnLst>
                      <a:cxn ang="0">
                        <a:pos x="26" y="4"/>
                      </a:cxn>
                      <a:cxn ang="0">
                        <a:pos x="26" y="4"/>
                      </a:cxn>
                      <a:cxn ang="0">
                        <a:pos x="24" y="2"/>
                      </a:cxn>
                      <a:cxn ang="0">
                        <a:pos x="16" y="0"/>
                      </a:cxn>
                      <a:cxn ang="0">
                        <a:pos x="16" y="0"/>
                      </a:cxn>
                      <a:cxn ang="0">
                        <a:pos x="14" y="0"/>
                      </a:cxn>
                      <a:cxn ang="0">
                        <a:pos x="14" y="0"/>
                      </a:cxn>
                      <a:cxn ang="0">
                        <a:pos x="10" y="0"/>
                      </a:cxn>
                      <a:cxn ang="0">
                        <a:pos x="10" y="0"/>
                      </a:cxn>
                      <a:cxn ang="0">
                        <a:pos x="4" y="2"/>
                      </a:cxn>
                      <a:cxn ang="0">
                        <a:pos x="0" y="4"/>
                      </a:cxn>
                      <a:cxn ang="0">
                        <a:pos x="0" y="4"/>
                      </a:cxn>
                      <a:cxn ang="0">
                        <a:pos x="4" y="6"/>
                      </a:cxn>
                      <a:cxn ang="0">
                        <a:pos x="10" y="6"/>
                      </a:cxn>
                      <a:cxn ang="0">
                        <a:pos x="10" y="6"/>
                      </a:cxn>
                      <a:cxn ang="0">
                        <a:pos x="14" y="8"/>
                      </a:cxn>
                      <a:cxn ang="0">
                        <a:pos x="14" y="8"/>
                      </a:cxn>
                      <a:cxn ang="0">
                        <a:pos x="16" y="6"/>
                      </a:cxn>
                      <a:cxn ang="0">
                        <a:pos x="16" y="6"/>
                      </a:cxn>
                      <a:cxn ang="0">
                        <a:pos x="24" y="6"/>
                      </a:cxn>
                      <a:cxn ang="0">
                        <a:pos x="26" y="4"/>
                      </a:cxn>
                      <a:cxn ang="0">
                        <a:pos x="26" y="4"/>
                      </a:cxn>
                    </a:cxnLst>
                    <a:rect l="0" t="0" r="r" b="b"/>
                    <a:pathLst>
                      <a:path w="26" h="8">
                        <a:moveTo>
                          <a:pt x="26" y="4"/>
                        </a:moveTo>
                        <a:lnTo>
                          <a:pt x="26" y="4"/>
                        </a:lnTo>
                        <a:lnTo>
                          <a:pt x="24" y="2"/>
                        </a:lnTo>
                        <a:lnTo>
                          <a:pt x="16" y="0"/>
                        </a:lnTo>
                        <a:lnTo>
                          <a:pt x="16" y="0"/>
                        </a:lnTo>
                        <a:lnTo>
                          <a:pt x="14" y="0"/>
                        </a:lnTo>
                        <a:lnTo>
                          <a:pt x="14" y="0"/>
                        </a:lnTo>
                        <a:lnTo>
                          <a:pt x="10" y="0"/>
                        </a:lnTo>
                        <a:lnTo>
                          <a:pt x="10" y="0"/>
                        </a:lnTo>
                        <a:lnTo>
                          <a:pt x="4" y="2"/>
                        </a:lnTo>
                        <a:lnTo>
                          <a:pt x="0" y="4"/>
                        </a:lnTo>
                        <a:lnTo>
                          <a:pt x="0" y="4"/>
                        </a:lnTo>
                        <a:lnTo>
                          <a:pt x="4" y="6"/>
                        </a:lnTo>
                        <a:lnTo>
                          <a:pt x="10" y="6"/>
                        </a:lnTo>
                        <a:lnTo>
                          <a:pt x="10" y="6"/>
                        </a:lnTo>
                        <a:lnTo>
                          <a:pt x="14" y="8"/>
                        </a:lnTo>
                        <a:lnTo>
                          <a:pt x="14" y="8"/>
                        </a:lnTo>
                        <a:lnTo>
                          <a:pt x="16" y="6"/>
                        </a:lnTo>
                        <a:lnTo>
                          <a:pt x="16" y="6"/>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8" name="Freeform 103"/>
                  <p:cNvSpPr>
                    <a:spLocks/>
                  </p:cNvSpPr>
                  <p:nvPr/>
                </p:nvSpPr>
                <p:spPr bwMode="auto">
                  <a:xfrm>
                    <a:off x="4137025" y="2514600"/>
                    <a:ext cx="41275" cy="15875"/>
                  </a:xfrm>
                  <a:custGeom>
                    <a:avLst/>
                    <a:gdLst/>
                    <a:ahLst/>
                    <a:cxnLst>
                      <a:cxn ang="0">
                        <a:pos x="26" y="6"/>
                      </a:cxn>
                      <a:cxn ang="0">
                        <a:pos x="26" y="6"/>
                      </a:cxn>
                      <a:cxn ang="0">
                        <a:pos x="24" y="4"/>
                      </a:cxn>
                      <a:cxn ang="0">
                        <a:pos x="16" y="2"/>
                      </a:cxn>
                      <a:cxn ang="0">
                        <a:pos x="16" y="2"/>
                      </a:cxn>
                      <a:cxn ang="0">
                        <a:pos x="14" y="0"/>
                      </a:cxn>
                      <a:cxn ang="0">
                        <a:pos x="14" y="0"/>
                      </a:cxn>
                      <a:cxn ang="0">
                        <a:pos x="10" y="2"/>
                      </a:cxn>
                      <a:cxn ang="0">
                        <a:pos x="10" y="2"/>
                      </a:cxn>
                      <a:cxn ang="0">
                        <a:pos x="4" y="4"/>
                      </a:cxn>
                      <a:cxn ang="0">
                        <a:pos x="0" y="6"/>
                      </a:cxn>
                      <a:cxn ang="0">
                        <a:pos x="0" y="6"/>
                      </a:cxn>
                      <a:cxn ang="0">
                        <a:pos x="4" y="8"/>
                      </a:cxn>
                      <a:cxn ang="0">
                        <a:pos x="10" y="8"/>
                      </a:cxn>
                      <a:cxn ang="0">
                        <a:pos x="10" y="8"/>
                      </a:cxn>
                      <a:cxn ang="0">
                        <a:pos x="14" y="10"/>
                      </a:cxn>
                      <a:cxn ang="0">
                        <a:pos x="14" y="10"/>
                      </a:cxn>
                      <a:cxn ang="0">
                        <a:pos x="16" y="8"/>
                      </a:cxn>
                      <a:cxn ang="0">
                        <a:pos x="16" y="8"/>
                      </a:cxn>
                      <a:cxn ang="0">
                        <a:pos x="24" y="8"/>
                      </a:cxn>
                      <a:cxn ang="0">
                        <a:pos x="26" y="6"/>
                      </a:cxn>
                      <a:cxn ang="0">
                        <a:pos x="26" y="6"/>
                      </a:cxn>
                    </a:cxnLst>
                    <a:rect l="0" t="0" r="r" b="b"/>
                    <a:pathLst>
                      <a:path w="26" h="10">
                        <a:moveTo>
                          <a:pt x="26" y="6"/>
                        </a:moveTo>
                        <a:lnTo>
                          <a:pt x="26" y="6"/>
                        </a:lnTo>
                        <a:lnTo>
                          <a:pt x="24" y="4"/>
                        </a:lnTo>
                        <a:lnTo>
                          <a:pt x="16" y="2"/>
                        </a:lnTo>
                        <a:lnTo>
                          <a:pt x="16" y="2"/>
                        </a:lnTo>
                        <a:lnTo>
                          <a:pt x="14" y="0"/>
                        </a:lnTo>
                        <a:lnTo>
                          <a:pt x="14" y="0"/>
                        </a:lnTo>
                        <a:lnTo>
                          <a:pt x="10" y="2"/>
                        </a:lnTo>
                        <a:lnTo>
                          <a:pt x="10" y="2"/>
                        </a:lnTo>
                        <a:lnTo>
                          <a:pt x="4" y="4"/>
                        </a:lnTo>
                        <a:lnTo>
                          <a:pt x="0" y="6"/>
                        </a:lnTo>
                        <a:lnTo>
                          <a:pt x="0" y="6"/>
                        </a:lnTo>
                        <a:lnTo>
                          <a:pt x="4" y="8"/>
                        </a:lnTo>
                        <a:lnTo>
                          <a:pt x="10" y="8"/>
                        </a:lnTo>
                        <a:lnTo>
                          <a:pt x="10" y="8"/>
                        </a:lnTo>
                        <a:lnTo>
                          <a:pt x="14" y="10"/>
                        </a:lnTo>
                        <a:lnTo>
                          <a:pt x="14" y="10"/>
                        </a:lnTo>
                        <a:lnTo>
                          <a:pt x="16" y="8"/>
                        </a:lnTo>
                        <a:lnTo>
                          <a:pt x="16" y="8"/>
                        </a:lnTo>
                        <a:lnTo>
                          <a:pt x="24" y="8"/>
                        </a:lnTo>
                        <a:lnTo>
                          <a:pt x="26" y="6"/>
                        </a:lnTo>
                        <a:lnTo>
                          <a:pt x="26"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9" name="Freeform 104"/>
                  <p:cNvSpPr>
                    <a:spLocks/>
                  </p:cNvSpPr>
                  <p:nvPr/>
                </p:nvSpPr>
                <p:spPr bwMode="auto">
                  <a:xfrm>
                    <a:off x="4137025" y="2498725"/>
                    <a:ext cx="41275" cy="15875"/>
                  </a:xfrm>
                  <a:custGeom>
                    <a:avLst/>
                    <a:gdLst/>
                    <a:ahLst/>
                    <a:cxnLst>
                      <a:cxn ang="0">
                        <a:pos x="26" y="6"/>
                      </a:cxn>
                      <a:cxn ang="0">
                        <a:pos x="26" y="6"/>
                      </a:cxn>
                      <a:cxn ang="0">
                        <a:pos x="24" y="4"/>
                      </a:cxn>
                      <a:cxn ang="0">
                        <a:pos x="16" y="2"/>
                      </a:cxn>
                      <a:cxn ang="0">
                        <a:pos x="16" y="2"/>
                      </a:cxn>
                      <a:cxn ang="0">
                        <a:pos x="14" y="0"/>
                      </a:cxn>
                      <a:cxn ang="0">
                        <a:pos x="14" y="0"/>
                      </a:cxn>
                      <a:cxn ang="0">
                        <a:pos x="10" y="2"/>
                      </a:cxn>
                      <a:cxn ang="0">
                        <a:pos x="10" y="2"/>
                      </a:cxn>
                      <a:cxn ang="0">
                        <a:pos x="4" y="4"/>
                      </a:cxn>
                      <a:cxn ang="0">
                        <a:pos x="0" y="6"/>
                      </a:cxn>
                      <a:cxn ang="0">
                        <a:pos x="0" y="6"/>
                      </a:cxn>
                      <a:cxn ang="0">
                        <a:pos x="4" y="8"/>
                      </a:cxn>
                      <a:cxn ang="0">
                        <a:pos x="10" y="8"/>
                      </a:cxn>
                      <a:cxn ang="0">
                        <a:pos x="10" y="8"/>
                      </a:cxn>
                      <a:cxn ang="0">
                        <a:pos x="14" y="10"/>
                      </a:cxn>
                      <a:cxn ang="0">
                        <a:pos x="14" y="10"/>
                      </a:cxn>
                      <a:cxn ang="0">
                        <a:pos x="16" y="8"/>
                      </a:cxn>
                      <a:cxn ang="0">
                        <a:pos x="16" y="8"/>
                      </a:cxn>
                      <a:cxn ang="0">
                        <a:pos x="24" y="8"/>
                      </a:cxn>
                      <a:cxn ang="0">
                        <a:pos x="26" y="6"/>
                      </a:cxn>
                      <a:cxn ang="0">
                        <a:pos x="26" y="6"/>
                      </a:cxn>
                    </a:cxnLst>
                    <a:rect l="0" t="0" r="r" b="b"/>
                    <a:pathLst>
                      <a:path w="26" h="10">
                        <a:moveTo>
                          <a:pt x="26" y="6"/>
                        </a:moveTo>
                        <a:lnTo>
                          <a:pt x="26" y="6"/>
                        </a:lnTo>
                        <a:lnTo>
                          <a:pt x="24" y="4"/>
                        </a:lnTo>
                        <a:lnTo>
                          <a:pt x="16" y="2"/>
                        </a:lnTo>
                        <a:lnTo>
                          <a:pt x="16" y="2"/>
                        </a:lnTo>
                        <a:lnTo>
                          <a:pt x="14" y="0"/>
                        </a:lnTo>
                        <a:lnTo>
                          <a:pt x="14" y="0"/>
                        </a:lnTo>
                        <a:lnTo>
                          <a:pt x="10" y="2"/>
                        </a:lnTo>
                        <a:lnTo>
                          <a:pt x="10" y="2"/>
                        </a:lnTo>
                        <a:lnTo>
                          <a:pt x="4" y="4"/>
                        </a:lnTo>
                        <a:lnTo>
                          <a:pt x="0" y="6"/>
                        </a:lnTo>
                        <a:lnTo>
                          <a:pt x="0" y="6"/>
                        </a:lnTo>
                        <a:lnTo>
                          <a:pt x="4" y="8"/>
                        </a:lnTo>
                        <a:lnTo>
                          <a:pt x="10" y="8"/>
                        </a:lnTo>
                        <a:lnTo>
                          <a:pt x="10" y="8"/>
                        </a:lnTo>
                        <a:lnTo>
                          <a:pt x="14" y="10"/>
                        </a:lnTo>
                        <a:lnTo>
                          <a:pt x="14" y="10"/>
                        </a:lnTo>
                        <a:lnTo>
                          <a:pt x="16" y="8"/>
                        </a:lnTo>
                        <a:lnTo>
                          <a:pt x="16" y="8"/>
                        </a:lnTo>
                        <a:lnTo>
                          <a:pt x="24" y="8"/>
                        </a:lnTo>
                        <a:lnTo>
                          <a:pt x="26" y="6"/>
                        </a:lnTo>
                        <a:lnTo>
                          <a:pt x="26"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855" name="Freeform 140"/>
                <p:cNvSpPr>
                  <a:spLocks/>
                </p:cNvSpPr>
                <p:nvPr/>
              </p:nvSpPr>
              <p:spPr bwMode="auto">
                <a:xfrm>
                  <a:off x="3552825" y="2565400"/>
                  <a:ext cx="44450" cy="15875"/>
                </a:xfrm>
                <a:custGeom>
                  <a:avLst/>
                  <a:gdLst/>
                  <a:ahLst/>
                  <a:cxnLst>
                    <a:cxn ang="0">
                      <a:pos x="28" y="4"/>
                    </a:cxn>
                    <a:cxn ang="0">
                      <a:pos x="28" y="4"/>
                    </a:cxn>
                    <a:cxn ang="0">
                      <a:pos x="24" y="2"/>
                    </a:cxn>
                    <a:cxn ang="0">
                      <a:pos x="18" y="2"/>
                    </a:cxn>
                    <a:cxn ang="0">
                      <a:pos x="18" y="2"/>
                    </a:cxn>
                    <a:cxn ang="0">
                      <a:pos x="14" y="0"/>
                    </a:cxn>
                    <a:cxn ang="0">
                      <a:pos x="14" y="0"/>
                    </a:cxn>
                    <a:cxn ang="0">
                      <a:pos x="12" y="2"/>
                    </a:cxn>
                    <a:cxn ang="0">
                      <a:pos x="12" y="2"/>
                    </a:cxn>
                    <a:cxn ang="0">
                      <a:pos x="4" y="2"/>
                    </a:cxn>
                    <a:cxn ang="0">
                      <a:pos x="0" y="4"/>
                    </a:cxn>
                    <a:cxn ang="0">
                      <a:pos x="0" y="4"/>
                    </a:cxn>
                    <a:cxn ang="0">
                      <a:pos x="4" y="6"/>
                    </a:cxn>
                    <a:cxn ang="0">
                      <a:pos x="12" y="8"/>
                    </a:cxn>
                    <a:cxn ang="0">
                      <a:pos x="12" y="8"/>
                    </a:cxn>
                    <a:cxn ang="0">
                      <a:pos x="14" y="10"/>
                    </a:cxn>
                    <a:cxn ang="0">
                      <a:pos x="14" y="10"/>
                    </a:cxn>
                    <a:cxn ang="0">
                      <a:pos x="18" y="8"/>
                    </a:cxn>
                    <a:cxn ang="0">
                      <a:pos x="18" y="8"/>
                    </a:cxn>
                    <a:cxn ang="0">
                      <a:pos x="24" y="6"/>
                    </a:cxn>
                    <a:cxn ang="0">
                      <a:pos x="28" y="4"/>
                    </a:cxn>
                    <a:cxn ang="0">
                      <a:pos x="28" y="4"/>
                    </a:cxn>
                  </a:cxnLst>
                  <a:rect l="0" t="0" r="r" b="b"/>
                  <a:pathLst>
                    <a:path w="28" h="10">
                      <a:moveTo>
                        <a:pt x="28" y="4"/>
                      </a:moveTo>
                      <a:lnTo>
                        <a:pt x="28" y="4"/>
                      </a:lnTo>
                      <a:lnTo>
                        <a:pt x="24" y="2"/>
                      </a:lnTo>
                      <a:lnTo>
                        <a:pt x="18" y="2"/>
                      </a:lnTo>
                      <a:lnTo>
                        <a:pt x="18" y="2"/>
                      </a:lnTo>
                      <a:lnTo>
                        <a:pt x="14" y="0"/>
                      </a:lnTo>
                      <a:lnTo>
                        <a:pt x="14" y="0"/>
                      </a:lnTo>
                      <a:lnTo>
                        <a:pt x="12" y="2"/>
                      </a:lnTo>
                      <a:lnTo>
                        <a:pt x="12" y="2"/>
                      </a:lnTo>
                      <a:lnTo>
                        <a:pt x="4" y="2"/>
                      </a:lnTo>
                      <a:lnTo>
                        <a:pt x="0" y="4"/>
                      </a:lnTo>
                      <a:lnTo>
                        <a:pt x="0" y="4"/>
                      </a:lnTo>
                      <a:lnTo>
                        <a:pt x="4" y="6"/>
                      </a:lnTo>
                      <a:lnTo>
                        <a:pt x="12" y="8"/>
                      </a:lnTo>
                      <a:lnTo>
                        <a:pt x="12" y="8"/>
                      </a:lnTo>
                      <a:lnTo>
                        <a:pt x="14" y="10"/>
                      </a:lnTo>
                      <a:lnTo>
                        <a:pt x="14" y="10"/>
                      </a:lnTo>
                      <a:lnTo>
                        <a:pt x="18" y="8"/>
                      </a:lnTo>
                      <a:lnTo>
                        <a:pt x="18"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6" name="Freeform 141"/>
                <p:cNvSpPr>
                  <a:spLocks/>
                </p:cNvSpPr>
                <p:nvPr/>
              </p:nvSpPr>
              <p:spPr bwMode="auto">
                <a:xfrm>
                  <a:off x="3552825" y="2549525"/>
                  <a:ext cx="44450" cy="15875"/>
                </a:xfrm>
                <a:custGeom>
                  <a:avLst/>
                  <a:gdLst/>
                  <a:ahLst/>
                  <a:cxnLst>
                    <a:cxn ang="0">
                      <a:pos x="28" y="4"/>
                    </a:cxn>
                    <a:cxn ang="0">
                      <a:pos x="28" y="4"/>
                    </a:cxn>
                    <a:cxn ang="0">
                      <a:pos x="24" y="2"/>
                    </a:cxn>
                    <a:cxn ang="0">
                      <a:pos x="18" y="2"/>
                    </a:cxn>
                    <a:cxn ang="0">
                      <a:pos x="18" y="2"/>
                    </a:cxn>
                    <a:cxn ang="0">
                      <a:pos x="14" y="0"/>
                    </a:cxn>
                    <a:cxn ang="0">
                      <a:pos x="14" y="0"/>
                    </a:cxn>
                    <a:cxn ang="0">
                      <a:pos x="12" y="2"/>
                    </a:cxn>
                    <a:cxn ang="0">
                      <a:pos x="12" y="2"/>
                    </a:cxn>
                    <a:cxn ang="0">
                      <a:pos x="4" y="2"/>
                    </a:cxn>
                    <a:cxn ang="0">
                      <a:pos x="0" y="4"/>
                    </a:cxn>
                    <a:cxn ang="0">
                      <a:pos x="0" y="4"/>
                    </a:cxn>
                    <a:cxn ang="0">
                      <a:pos x="4" y="6"/>
                    </a:cxn>
                    <a:cxn ang="0">
                      <a:pos x="12" y="8"/>
                    </a:cxn>
                    <a:cxn ang="0">
                      <a:pos x="12" y="8"/>
                    </a:cxn>
                    <a:cxn ang="0">
                      <a:pos x="14" y="10"/>
                    </a:cxn>
                    <a:cxn ang="0">
                      <a:pos x="14" y="10"/>
                    </a:cxn>
                    <a:cxn ang="0">
                      <a:pos x="18" y="8"/>
                    </a:cxn>
                    <a:cxn ang="0">
                      <a:pos x="18" y="8"/>
                    </a:cxn>
                    <a:cxn ang="0">
                      <a:pos x="24" y="6"/>
                    </a:cxn>
                    <a:cxn ang="0">
                      <a:pos x="28" y="4"/>
                    </a:cxn>
                    <a:cxn ang="0">
                      <a:pos x="28" y="4"/>
                    </a:cxn>
                  </a:cxnLst>
                  <a:rect l="0" t="0" r="r" b="b"/>
                  <a:pathLst>
                    <a:path w="28" h="10">
                      <a:moveTo>
                        <a:pt x="28" y="4"/>
                      </a:moveTo>
                      <a:lnTo>
                        <a:pt x="28" y="4"/>
                      </a:lnTo>
                      <a:lnTo>
                        <a:pt x="24" y="2"/>
                      </a:lnTo>
                      <a:lnTo>
                        <a:pt x="18" y="2"/>
                      </a:lnTo>
                      <a:lnTo>
                        <a:pt x="18" y="2"/>
                      </a:lnTo>
                      <a:lnTo>
                        <a:pt x="14" y="0"/>
                      </a:lnTo>
                      <a:lnTo>
                        <a:pt x="14" y="0"/>
                      </a:lnTo>
                      <a:lnTo>
                        <a:pt x="12" y="2"/>
                      </a:lnTo>
                      <a:lnTo>
                        <a:pt x="12" y="2"/>
                      </a:lnTo>
                      <a:lnTo>
                        <a:pt x="4" y="2"/>
                      </a:lnTo>
                      <a:lnTo>
                        <a:pt x="0" y="4"/>
                      </a:lnTo>
                      <a:lnTo>
                        <a:pt x="0" y="4"/>
                      </a:lnTo>
                      <a:lnTo>
                        <a:pt x="4" y="6"/>
                      </a:lnTo>
                      <a:lnTo>
                        <a:pt x="12" y="8"/>
                      </a:lnTo>
                      <a:lnTo>
                        <a:pt x="12" y="8"/>
                      </a:lnTo>
                      <a:lnTo>
                        <a:pt x="14" y="10"/>
                      </a:lnTo>
                      <a:lnTo>
                        <a:pt x="14" y="10"/>
                      </a:lnTo>
                      <a:lnTo>
                        <a:pt x="18" y="8"/>
                      </a:lnTo>
                      <a:lnTo>
                        <a:pt x="18"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7" name="Freeform 142"/>
                <p:cNvSpPr>
                  <a:spLocks/>
                </p:cNvSpPr>
                <p:nvPr/>
              </p:nvSpPr>
              <p:spPr bwMode="auto">
                <a:xfrm>
                  <a:off x="3552825" y="2533650"/>
                  <a:ext cx="44450" cy="12700"/>
                </a:xfrm>
                <a:custGeom>
                  <a:avLst/>
                  <a:gdLst/>
                  <a:ahLst/>
                  <a:cxnLst>
                    <a:cxn ang="0">
                      <a:pos x="28" y="4"/>
                    </a:cxn>
                    <a:cxn ang="0">
                      <a:pos x="28" y="4"/>
                    </a:cxn>
                    <a:cxn ang="0">
                      <a:pos x="24" y="2"/>
                    </a:cxn>
                    <a:cxn ang="0">
                      <a:pos x="18" y="0"/>
                    </a:cxn>
                    <a:cxn ang="0">
                      <a:pos x="18" y="0"/>
                    </a:cxn>
                    <a:cxn ang="0">
                      <a:pos x="14" y="0"/>
                    </a:cxn>
                    <a:cxn ang="0">
                      <a:pos x="14" y="0"/>
                    </a:cxn>
                    <a:cxn ang="0">
                      <a:pos x="12" y="0"/>
                    </a:cxn>
                    <a:cxn ang="0">
                      <a:pos x="12" y="0"/>
                    </a:cxn>
                    <a:cxn ang="0">
                      <a:pos x="4" y="2"/>
                    </a:cxn>
                    <a:cxn ang="0">
                      <a:pos x="0" y="4"/>
                    </a:cxn>
                    <a:cxn ang="0">
                      <a:pos x="0" y="4"/>
                    </a:cxn>
                    <a:cxn ang="0">
                      <a:pos x="4" y="6"/>
                    </a:cxn>
                    <a:cxn ang="0">
                      <a:pos x="12" y="6"/>
                    </a:cxn>
                    <a:cxn ang="0">
                      <a:pos x="12" y="6"/>
                    </a:cxn>
                    <a:cxn ang="0">
                      <a:pos x="14" y="8"/>
                    </a:cxn>
                    <a:cxn ang="0">
                      <a:pos x="14" y="8"/>
                    </a:cxn>
                    <a:cxn ang="0">
                      <a:pos x="18" y="6"/>
                    </a:cxn>
                    <a:cxn ang="0">
                      <a:pos x="18" y="6"/>
                    </a:cxn>
                    <a:cxn ang="0">
                      <a:pos x="24" y="6"/>
                    </a:cxn>
                    <a:cxn ang="0">
                      <a:pos x="28" y="4"/>
                    </a:cxn>
                    <a:cxn ang="0">
                      <a:pos x="28" y="4"/>
                    </a:cxn>
                  </a:cxnLst>
                  <a:rect l="0" t="0" r="r" b="b"/>
                  <a:pathLst>
                    <a:path w="28" h="8">
                      <a:moveTo>
                        <a:pt x="28" y="4"/>
                      </a:moveTo>
                      <a:lnTo>
                        <a:pt x="28" y="4"/>
                      </a:lnTo>
                      <a:lnTo>
                        <a:pt x="24" y="2"/>
                      </a:lnTo>
                      <a:lnTo>
                        <a:pt x="18" y="0"/>
                      </a:lnTo>
                      <a:lnTo>
                        <a:pt x="18" y="0"/>
                      </a:lnTo>
                      <a:lnTo>
                        <a:pt x="14" y="0"/>
                      </a:lnTo>
                      <a:lnTo>
                        <a:pt x="14" y="0"/>
                      </a:lnTo>
                      <a:lnTo>
                        <a:pt x="12" y="0"/>
                      </a:lnTo>
                      <a:lnTo>
                        <a:pt x="12" y="0"/>
                      </a:lnTo>
                      <a:lnTo>
                        <a:pt x="4" y="2"/>
                      </a:lnTo>
                      <a:lnTo>
                        <a:pt x="0" y="4"/>
                      </a:lnTo>
                      <a:lnTo>
                        <a:pt x="0" y="4"/>
                      </a:lnTo>
                      <a:lnTo>
                        <a:pt x="4" y="6"/>
                      </a:lnTo>
                      <a:lnTo>
                        <a:pt x="12" y="6"/>
                      </a:lnTo>
                      <a:lnTo>
                        <a:pt x="12" y="6"/>
                      </a:lnTo>
                      <a:lnTo>
                        <a:pt x="14" y="8"/>
                      </a:lnTo>
                      <a:lnTo>
                        <a:pt x="14" y="8"/>
                      </a:lnTo>
                      <a:lnTo>
                        <a:pt x="18" y="6"/>
                      </a:lnTo>
                      <a:lnTo>
                        <a:pt x="18" y="6"/>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8" name="Freeform 143"/>
                <p:cNvSpPr>
                  <a:spLocks/>
                </p:cNvSpPr>
                <p:nvPr/>
              </p:nvSpPr>
              <p:spPr bwMode="auto">
                <a:xfrm>
                  <a:off x="3552825" y="2514600"/>
                  <a:ext cx="44450" cy="15875"/>
                </a:xfrm>
                <a:custGeom>
                  <a:avLst/>
                  <a:gdLst/>
                  <a:ahLst/>
                  <a:cxnLst>
                    <a:cxn ang="0">
                      <a:pos x="28" y="6"/>
                    </a:cxn>
                    <a:cxn ang="0">
                      <a:pos x="28" y="6"/>
                    </a:cxn>
                    <a:cxn ang="0">
                      <a:pos x="24" y="4"/>
                    </a:cxn>
                    <a:cxn ang="0">
                      <a:pos x="18" y="2"/>
                    </a:cxn>
                    <a:cxn ang="0">
                      <a:pos x="18" y="2"/>
                    </a:cxn>
                    <a:cxn ang="0">
                      <a:pos x="14" y="0"/>
                    </a:cxn>
                    <a:cxn ang="0">
                      <a:pos x="14" y="0"/>
                    </a:cxn>
                    <a:cxn ang="0">
                      <a:pos x="12" y="2"/>
                    </a:cxn>
                    <a:cxn ang="0">
                      <a:pos x="12" y="2"/>
                    </a:cxn>
                    <a:cxn ang="0">
                      <a:pos x="4" y="4"/>
                    </a:cxn>
                    <a:cxn ang="0">
                      <a:pos x="0" y="6"/>
                    </a:cxn>
                    <a:cxn ang="0">
                      <a:pos x="0" y="6"/>
                    </a:cxn>
                    <a:cxn ang="0">
                      <a:pos x="4" y="8"/>
                    </a:cxn>
                    <a:cxn ang="0">
                      <a:pos x="12" y="8"/>
                    </a:cxn>
                    <a:cxn ang="0">
                      <a:pos x="12" y="8"/>
                    </a:cxn>
                    <a:cxn ang="0">
                      <a:pos x="14" y="10"/>
                    </a:cxn>
                    <a:cxn ang="0">
                      <a:pos x="14" y="10"/>
                    </a:cxn>
                    <a:cxn ang="0">
                      <a:pos x="18" y="8"/>
                    </a:cxn>
                    <a:cxn ang="0">
                      <a:pos x="18" y="8"/>
                    </a:cxn>
                    <a:cxn ang="0">
                      <a:pos x="24" y="8"/>
                    </a:cxn>
                    <a:cxn ang="0">
                      <a:pos x="28" y="6"/>
                    </a:cxn>
                    <a:cxn ang="0">
                      <a:pos x="28" y="6"/>
                    </a:cxn>
                  </a:cxnLst>
                  <a:rect l="0" t="0" r="r" b="b"/>
                  <a:pathLst>
                    <a:path w="28" h="10">
                      <a:moveTo>
                        <a:pt x="28" y="6"/>
                      </a:moveTo>
                      <a:lnTo>
                        <a:pt x="28" y="6"/>
                      </a:lnTo>
                      <a:lnTo>
                        <a:pt x="24" y="4"/>
                      </a:lnTo>
                      <a:lnTo>
                        <a:pt x="18" y="2"/>
                      </a:lnTo>
                      <a:lnTo>
                        <a:pt x="18" y="2"/>
                      </a:lnTo>
                      <a:lnTo>
                        <a:pt x="14" y="0"/>
                      </a:lnTo>
                      <a:lnTo>
                        <a:pt x="14" y="0"/>
                      </a:lnTo>
                      <a:lnTo>
                        <a:pt x="12" y="2"/>
                      </a:lnTo>
                      <a:lnTo>
                        <a:pt x="12" y="2"/>
                      </a:lnTo>
                      <a:lnTo>
                        <a:pt x="4" y="4"/>
                      </a:lnTo>
                      <a:lnTo>
                        <a:pt x="0" y="6"/>
                      </a:lnTo>
                      <a:lnTo>
                        <a:pt x="0" y="6"/>
                      </a:lnTo>
                      <a:lnTo>
                        <a:pt x="4" y="8"/>
                      </a:lnTo>
                      <a:lnTo>
                        <a:pt x="12" y="8"/>
                      </a:lnTo>
                      <a:lnTo>
                        <a:pt x="12" y="8"/>
                      </a:lnTo>
                      <a:lnTo>
                        <a:pt x="14" y="10"/>
                      </a:lnTo>
                      <a:lnTo>
                        <a:pt x="14" y="10"/>
                      </a:lnTo>
                      <a:lnTo>
                        <a:pt x="18" y="8"/>
                      </a:lnTo>
                      <a:lnTo>
                        <a:pt x="18" y="8"/>
                      </a:lnTo>
                      <a:lnTo>
                        <a:pt x="24" y="8"/>
                      </a:lnTo>
                      <a:lnTo>
                        <a:pt x="28" y="6"/>
                      </a:lnTo>
                      <a:lnTo>
                        <a:pt x="28"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9" name="Freeform 144"/>
                <p:cNvSpPr>
                  <a:spLocks/>
                </p:cNvSpPr>
                <p:nvPr/>
              </p:nvSpPr>
              <p:spPr bwMode="auto">
                <a:xfrm>
                  <a:off x="3552825" y="2498725"/>
                  <a:ext cx="44450" cy="15875"/>
                </a:xfrm>
                <a:custGeom>
                  <a:avLst/>
                  <a:gdLst/>
                  <a:ahLst/>
                  <a:cxnLst>
                    <a:cxn ang="0">
                      <a:pos x="28" y="6"/>
                    </a:cxn>
                    <a:cxn ang="0">
                      <a:pos x="28" y="6"/>
                    </a:cxn>
                    <a:cxn ang="0">
                      <a:pos x="24" y="4"/>
                    </a:cxn>
                    <a:cxn ang="0">
                      <a:pos x="18" y="2"/>
                    </a:cxn>
                    <a:cxn ang="0">
                      <a:pos x="18" y="2"/>
                    </a:cxn>
                    <a:cxn ang="0">
                      <a:pos x="14" y="0"/>
                    </a:cxn>
                    <a:cxn ang="0">
                      <a:pos x="14" y="0"/>
                    </a:cxn>
                    <a:cxn ang="0">
                      <a:pos x="12" y="2"/>
                    </a:cxn>
                    <a:cxn ang="0">
                      <a:pos x="12" y="2"/>
                    </a:cxn>
                    <a:cxn ang="0">
                      <a:pos x="4" y="4"/>
                    </a:cxn>
                    <a:cxn ang="0">
                      <a:pos x="0" y="6"/>
                    </a:cxn>
                    <a:cxn ang="0">
                      <a:pos x="0" y="6"/>
                    </a:cxn>
                    <a:cxn ang="0">
                      <a:pos x="4" y="8"/>
                    </a:cxn>
                    <a:cxn ang="0">
                      <a:pos x="12" y="8"/>
                    </a:cxn>
                    <a:cxn ang="0">
                      <a:pos x="12" y="8"/>
                    </a:cxn>
                    <a:cxn ang="0">
                      <a:pos x="14" y="10"/>
                    </a:cxn>
                    <a:cxn ang="0">
                      <a:pos x="14" y="10"/>
                    </a:cxn>
                    <a:cxn ang="0">
                      <a:pos x="18" y="8"/>
                    </a:cxn>
                    <a:cxn ang="0">
                      <a:pos x="18" y="8"/>
                    </a:cxn>
                    <a:cxn ang="0">
                      <a:pos x="24" y="8"/>
                    </a:cxn>
                    <a:cxn ang="0">
                      <a:pos x="28" y="6"/>
                    </a:cxn>
                    <a:cxn ang="0">
                      <a:pos x="28" y="6"/>
                    </a:cxn>
                  </a:cxnLst>
                  <a:rect l="0" t="0" r="r" b="b"/>
                  <a:pathLst>
                    <a:path w="28" h="10">
                      <a:moveTo>
                        <a:pt x="28" y="6"/>
                      </a:moveTo>
                      <a:lnTo>
                        <a:pt x="28" y="6"/>
                      </a:lnTo>
                      <a:lnTo>
                        <a:pt x="24" y="4"/>
                      </a:lnTo>
                      <a:lnTo>
                        <a:pt x="18" y="2"/>
                      </a:lnTo>
                      <a:lnTo>
                        <a:pt x="18" y="2"/>
                      </a:lnTo>
                      <a:lnTo>
                        <a:pt x="14" y="0"/>
                      </a:lnTo>
                      <a:lnTo>
                        <a:pt x="14" y="0"/>
                      </a:lnTo>
                      <a:lnTo>
                        <a:pt x="12" y="2"/>
                      </a:lnTo>
                      <a:lnTo>
                        <a:pt x="12" y="2"/>
                      </a:lnTo>
                      <a:lnTo>
                        <a:pt x="4" y="4"/>
                      </a:lnTo>
                      <a:lnTo>
                        <a:pt x="0" y="6"/>
                      </a:lnTo>
                      <a:lnTo>
                        <a:pt x="0" y="6"/>
                      </a:lnTo>
                      <a:lnTo>
                        <a:pt x="4" y="8"/>
                      </a:lnTo>
                      <a:lnTo>
                        <a:pt x="12" y="8"/>
                      </a:lnTo>
                      <a:lnTo>
                        <a:pt x="12" y="8"/>
                      </a:lnTo>
                      <a:lnTo>
                        <a:pt x="14" y="10"/>
                      </a:lnTo>
                      <a:lnTo>
                        <a:pt x="14" y="10"/>
                      </a:lnTo>
                      <a:lnTo>
                        <a:pt x="18" y="8"/>
                      </a:lnTo>
                      <a:lnTo>
                        <a:pt x="18" y="8"/>
                      </a:lnTo>
                      <a:lnTo>
                        <a:pt x="24" y="8"/>
                      </a:lnTo>
                      <a:lnTo>
                        <a:pt x="28" y="6"/>
                      </a:lnTo>
                      <a:lnTo>
                        <a:pt x="28"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0" name="Freeform 149"/>
                <p:cNvSpPr>
                  <a:spLocks/>
                </p:cNvSpPr>
                <p:nvPr/>
              </p:nvSpPr>
              <p:spPr bwMode="auto">
                <a:xfrm>
                  <a:off x="3848100" y="2565400"/>
                  <a:ext cx="44450" cy="15875"/>
                </a:xfrm>
                <a:custGeom>
                  <a:avLst/>
                  <a:gdLst/>
                  <a:ahLst/>
                  <a:cxnLst>
                    <a:cxn ang="0">
                      <a:pos x="28" y="4"/>
                    </a:cxn>
                    <a:cxn ang="0">
                      <a:pos x="28"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8" y="4"/>
                    </a:cxn>
                    <a:cxn ang="0">
                      <a:pos x="28" y="4"/>
                    </a:cxn>
                  </a:cxnLst>
                  <a:rect l="0" t="0" r="r" b="b"/>
                  <a:pathLst>
                    <a:path w="28" h="10">
                      <a:moveTo>
                        <a:pt x="28" y="4"/>
                      </a:moveTo>
                      <a:lnTo>
                        <a:pt x="28"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1" name="Freeform 150"/>
                <p:cNvSpPr>
                  <a:spLocks/>
                </p:cNvSpPr>
                <p:nvPr/>
              </p:nvSpPr>
              <p:spPr bwMode="auto">
                <a:xfrm>
                  <a:off x="3848100" y="2549525"/>
                  <a:ext cx="44450" cy="15875"/>
                </a:xfrm>
                <a:custGeom>
                  <a:avLst/>
                  <a:gdLst/>
                  <a:ahLst/>
                  <a:cxnLst>
                    <a:cxn ang="0">
                      <a:pos x="28" y="4"/>
                    </a:cxn>
                    <a:cxn ang="0">
                      <a:pos x="28"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8" y="4"/>
                    </a:cxn>
                    <a:cxn ang="0">
                      <a:pos x="28" y="4"/>
                    </a:cxn>
                  </a:cxnLst>
                  <a:rect l="0" t="0" r="r" b="b"/>
                  <a:pathLst>
                    <a:path w="28" h="10">
                      <a:moveTo>
                        <a:pt x="28" y="4"/>
                      </a:moveTo>
                      <a:lnTo>
                        <a:pt x="28"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2" name="Freeform 151"/>
                <p:cNvSpPr>
                  <a:spLocks/>
                </p:cNvSpPr>
                <p:nvPr/>
              </p:nvSpPr>
              <p:spPr bwMode="auto">
                <a:xfrm>
                  <a:off x="3848100" y="2533650"/>
                  <a:ext cx="44450" cy="12700"/>
                </a:xfrm>
                <a:custGeom>
                  <a:avLst/>
                  <a:gdLst/>
                  <a:ahLst/>
                  <a:cxnLst>
                    <a:cxn ang="0">
                      <a:pos x="28" y="4"/>
                    </a:cxn>
                    <a:cxn ang="0">
                      <a:pos x="28" y="4"/>
                    </a:cxn>
                    <a:cxn ang="0">
                      <a:pos x="24" y="2"/>
                    </a:cxn>
                    <a:cxn ang="0">
                      <a:pos x="16" y="0"/>
                    </a:cxn>
                    <a:cxn ang="0">
                      <a:pos x="16" y="0"/>
                    </a:cxn>
                    <a:cxn ang="0">
                      <a:pos x="14" y="0"/>
                    </a:cxn>
                    <a:cxn ang="0">
                      <a:pos x="14" y="0"/>
                    </a:cxn>
                    <a:cxn ang="0">
                      <a:pos x="10" y="0"/>
                    </a:cxn>
                    <a:cxn ang="0">
                      <a:pos x="10" y="0"/>
                    </a:cxn>
                    <a:cxn ang="0">
                      <a:pos x="4" y="2"/>
                    </a:cxn>
                    <a:cxn ang="0">
                      <a:pos x="0" y="4"/>
                    </a:cxn>
                    <a:cxn ang="0">
                      <a:pos x="0" y="4"/>
                    </a:cxn>
                    <a:cxn ang="0">
                      <a:pos x="4" y="6"/>
                    </a:cxn>
                    <a:cxn ang="0">
                      <a:pos x="10" y="6"/>
                    </a:cxn>
                    <a:cxn ang="0">
                      <a:pos x="10" y="6"/>
                    </a:cxn>
                    <a:cxn ang="0">
                      <a:pos x="14" y="8"/>
                    </a:cxn>
                    <a:cxn ang="0">
                      <a:pos x="14" y="8"/>
                    </a:cxn>
                    <a:cxn ang="0">
                      <a:pos x="16" y="6"/>
                    </a:cxn>
                    <a:cxn ang="0">
                      <a:pos x="16" y="6"/>
                    </a:cxn>
                    <a:cxn ang="0">
                      <a:pos x="24" y="6"/>
                    </a:cxn>
                    <a:cxn ang="0">
                      <a:pos x="28" y="4"/>
                    </a:cxn>
                    <a:cxn ang="0">
                      <a:pos x="28" y="4"/>
                    </a:cxn>
                  </a:cxnLst>
                  <a:rect l="0" t="0" r="r" b="b"/>
                  <a:pathLst>
                    <a:path w="28" h="8">
                      <a:moveTo>
                        <a:pt x="28" y="4"/>
                      </a:moveTo>
                      <a:lnTo>
                        <a:pt x="28" y="4"/>
                      </a:lnTo>
                      <a:lnTo>
                        <a:pt x="24" y="2"/>
                      </a:lnTo>
                      <a:lnTo>
                        <a:pt x="16" y="0"/>
                      </a:lnTo>
                      <a:lnTo>
                        <a:pt x="16" y="0"/>
                      </a:lnTo>
                      <a:lnTo>
                        <a:pt x="14" y="0"/>
                      </a:lnTo>
                      <a:lnTo>
                        <a:pt x="14" y="0"/>
                      </a:lnTo>
                      <a:lnTo>
                        <a:pt x="10" y="0"/>
                      </a:lnTo>
                      <a:lnTo>
                        <a:pt x="10" y="0"/>
                      </a:lnTo>
                      <a:lnTo>
                        <a:pt x="4" y="2"/>
                      </a:lnTo>
                      <a:lnTo>
                        <a:pt x="0" y="4"/>
                      </a:lnTo>
                      <a:lnTo>
                        <a:pt x="0" y="4"/>
                      </a:lnTo>
                      <a:lnTo>
                        <a:pt x="4" y="6"/>
                      </a:lnTo>
                      <a:lnTo>
                        <a:pt x="10" y="6"/>
                      </a:lnTo>
                      <a:lnTo>
                        <a:pt x="10" y="6"/>
                      </a:lnTo>
                      <a:lnTo>
                        <a:pt x="14" y="8"/>
                      </a:lnTo>
                      <a:lnTo>
                        <a:pt x="14" y="8"/>
                      </a:lnTo>
                      <a:lnTo>
                        <a:pt x="16" y="6"/>
                      </a:lnTo>
                      <a:lnTo>
                        <a:pt x="16" y="6"/>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3" name="Freeform 152"/>
                <p:cNvSpPr>
                  <a:spLocks/>
                </p:cNvSpPr>
                <p:nvPr/>
              </p:nvSpPr>
              <p:spPr bwMode="auto">
                <a:xfrm>
                  <a:off x="3848100" y="2514600"/>
                  <a:ext cx="44450" cy="15875"/>
                </a:xfrm>
                <a:custGeom>
                  <a:avLst/>
                  <a:gdLst/>
                  <a:ahLst/>
                  <a:cxnLst>
                    <a:cxn ang="0">
                      <a:pos x="28" y="6"/>
                    </a:cxn>
                    <a:cxn ang="0">
                      <a:pos x="28" y="6"/>
                    </a:cxn>
                    <a:cxn ang="0">
                      <a:pos x="24" y="4"/>
                    </a:cxn>
                    <a:cxn ang="0">
                      <a:pos x="16" y="2"/>
                    </a:cxn>
                    <a:cxn ang="0">
                      <a:pos x="16" y="2"/>
                    </a:cxn>
                    <a:cxn ang="0">
                      <a:pos x="14" y="0"/>
                    </a:cxn>
                    <a:cxn ang="0">
                      <a:pos x="14" y="0"/>
                    </a:cxn>
                    <a:cxn ang="0">
                      <a:pos x="10" y="2"/>
                    </a:cxn>
                    <a:cxn ang="0">
                      <a:pos x="10" y="2"/>
                    </a:cxn>
                    <a:cxn ang="0">
                      <a:pos x="4" y="4"/>
                    </a:cxn>
                    <a:cxn ang="0">
                      <a:pos x="0" y="6"/>
                    </a:cxn>
                    <a:cxn ang="0">
                      <a:pos x="0" y="6"/>
                    </a:cxn>
                    <a:cxn ang="0">
                      <a:pos x="4" y="8"/>
                    </a:cxn>
                    <a:cxn ang="0">
                      <a:pos x="10" y="8"/>
                    </a:cxn>
                    <a:cxn ang="0">
                      <a:pos x="10" y="8"/>
                    </a:cxn>
                    <a:cxn ang="0">
                      <a:pos x="14" y="10"/>
                    </a:cxn>
                    <a:cxn ang="0">
                      <a:pos x="14" y="10"/>
                    </a:cxn>
                    <a:cxn ang="0">
                      <a:pos x="16" y="8"/>
                    </a:cxn>
                    <a:cxn ang="0">
                      <a:pos x="16" y="8"/>
                    </a:cxn>
                    <a:cxn ang="0">
                      <a:pos x="24" y="8"/>
                    </a:cxn>
                    <a:cxn ang="0">
                      <a:pos x="28" y="6"/>
                    </a:cxn>
                    <a:cxn ang="0">
                      <a:pos x="28" y="6"/>
                    </a:cxn>
                  </a:cxnLst>
                  <a:rect l="0" t="0" r="r" b="b"/>
                  <a:pathLst>
                    <a:path w="28" h="10">
                      <a:moveTo>
                        <a:pt x="28" y="6"/>
                      </a:moveTo>
                      <a:lnTo>
                        <a:pt x="28" y="6"/>
                      </a:lnTo>
                      <a:lnTo>
                        <a:pt x="24" y="4"/>
                      </a:lnTo>
                      <a:lnTo>
                        <a:pt x="16" y="2"/>
                      </a:lnTo>
                      <a:lnTo>
                        <a:pt x="16" y="2"/>
                      </a:lnTo>
                      <a:lnTo>
                        <a:pt x="14" y="0"/>
                      </a:lnTo>
                      <a:lnTo>
                        <a:pt x="14" y="0"/>
                      </a:lnTo>
                      <a:lnTo>
                        <a:pt x="10" y="2"/>
                      </a:lnTo>
                      <a:lnTo>
                        <a:pt x="10" y="2"/>
                      </a:lnTo>
                      <a:lnTo>
                        <a:pt x="4" y="4"/>
                      </a:lnTo>
                      <a:lnTo>
                        <a:pt x="0" y="6"/>
                      </a:lnTo>
                      <a:lnTo>
                        <a:pt x="0" y="6"/>
                      </a:lnTo>
                      <a:lnTo>
                        <a:pt x="4" y="8"/>
                      </a:lnTo>
                      <a:lnTo>
                        <a:pt x="10" y="8"/>
                      </a:lnTo>
                      <a:lnTo>
                        <a:pt x="10" y="8"/>
                      </a:lnTo>
                      <a:lnTo>
                        <a:pt x="14" y="10"/>
                      </a:lnTo>
                      <a:lnTo>
                        <a:pt x="14" y="10"/>
                      </a:lnTo>
                      <a:lnTo>
                        <a:pt x="16" y="8"/>
                      </a:lnTo>
                      <a:lnTo>
                        <a:pt x="16" y="8"/>
                      </a:lnTo>
                      <a:lnTo>
                        <a:pt x="24" y="8"/>
                      </a:lnTo>
                      <a:lnTo>
                        <a:pt x="28" y="6"/>
                      </a:lnTo>
                      <a:lnTo>
                        <a:pt x="28"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4" name="Freeform 153"/>
                <p:cNvSpPr>
                  <a:spLocks/>
                </p:cNvSpPr>
                <p:nvPr/>
              </p:nvSpPr>
              <p:spPr bwMode="auto">
                <a:xfrm>
                  <a:off x="3848100" y="2498725"/>
                  <a:ext cx="44450" cy="15875"/>
                </a:xfrm>
                <a:custGeom>
                  <a:avLst/>
                  <a:gdLst/>
                  <a:ahLst/>
                  <a:cxnLst>
                    <a:cxn ang="0">
                      <a:pos x="28" y="6"/>
                    </a:cxn>
                    <a:cxn ang="0">
                      <a:pos x="28" y="6"/>
                    </a:cxn>
                    <a:cxn ang="0">
                      <a:pos x="24" y="4"/>
                    </a:cxn>
                    <a:cxn ang="0">
                      <a:pos x="16" y="2"/>
                    </a:cxn>
                    <a:cxn ang="0">
                      <a:pos x="16" y="2"/>
                    </a:cxn>
                    <a:cxn ang="0">
                      <a:pos x="14" y="0"/>
                    </a:cxn>
                    <a:cxn ang="0">
                      <a:pos x="14" y="0"/>
                    </a:cxn>
                    <a:cxn ang="0">
                      <a:pos x="10" y="2"/>
                    </a:cxn>
                    <a:cxn ang="0">
                      <a:pos x="10" y="2"/>
                    </a:cxn>
                    <a:cxn ang="0">
                      <a:pos x="4" y="4"/>
                    </a:cxn>
                    <a:cxn ang="0">
                      <a:pos x="0" y="6"/>
                    </a:cxn>
                    <a:cxn ang="0">
                      <a:pos x="0" y="6"/>
                    </a:cxn>
                    <a:cxn ang="0">
                      <a:pos x="4" y="8"/>
                    </a:cxn>
                    <a:cxn ang="0">
                      <a:pos x="10" y="8"/>
                    </a:cxn>
                    <a:cxn ang="0">
                      <a:pos x="10" y="8"/>
                    </a:cxn>
                    <a:cxn ang="0">
                      <a:pos x="14" y="10"/>
                    </a:cxn>
                    <a:cxn ang="0">
                      <a:pos x="14" y="10"/>
                    </a:cxn>
                    <a:cxn ang="0">
                      <a:pos x="16" y="8"/>
                    </a:cxn>
                    <a:cxn ang="0">
                      <a:pos x="16" y="8"/>
                    </a:cxn>
                    <a:cxn ang="0">
                      <a:pos x="24" y="8"/>
                    </a:cxn>
                    <a:cxn ang="0">
                      <a:pos x="28" y="6"/>
                    </a:cxn>
                    <a:cxn ang="0">
                      <a:pos x="28" y="6"/>
                    </a:cxn>
                  </a:cxnLst>
                  <a:rect l="0" t="0" r="r" b="b"/>
                  <a:pathLst>
                    <a:path w="28" h="10">
                      <a:moveTo>
                        <a:pt x="28" y="6"/>
                      </a:moveTo>
                      <a:lnTo>
                        <a:pt x="28" y="6"/>
                      </a:lnTo>
                      <a:lnTo>
                        <a:pt x="24" y="4"/>
                      </a:lnTo>
                      <a:lnTo>
                        <a:pt x="16" y="2"/>
                      </a:lnTo>
                      <a:lnTo>
                        <a:pt x="16" y="2"/>
                      </a:lnTo>
                      <a:lnTo>
                        <a:pt x="14" y="0"/>
                      </a:lnTo>
                      <a:lnTo>
                        <a:pt x="14" y="0"/>
                      </a:lnTo>
                      <a:lnTo>
                        <a:pt x="10" y="2"/>
                      </a:lnTo>
                      <a:lnTo>
                        <a:pt x="10" y="2"/>
                      </a:lnTo>
                      <a:lnTo>
                        <a:pt x="4" y="4"/>
                      </a:lnTo>
                      <a:lnTo>
                        <a:pt x="0" y="6"/>
                      </a:lnTo>
                      <a:lnTo>
                        <a:pt x="0" y="6"/>
                      </a:lnTo>
                      <a:lnTo>
                        <a:pt x="4" y="8"/>
                      </a:lnTo>
                      <a:lnTo>
                        <a:pt x="10" y="8"/>
                      </a:lnTo>
                      <a:lnTo>
                        <a:pt x="10" y="8"/>
                      </a:lnTo>
                      <a:lnTo>
                        <a:pt x="14" y="10"/>
                      </a:lnTo>
                      <a:lnTo>
                        <a:pt x="14" y="10"/>
                      </a:lnTo>
                      <a:lnTo>
                        <a:pt x="16" y="8"/>
                      </a:lnTo>
                      <a:lnTo>
                        <a:pt x="16" y="8"/>
                      </a:lnTo>
                      <a:lnTo>
                        <a:pt x="24" y="8"/>
                      </a:lnTo>
                      <a:lnTo>
                        <a:pt x="28" y="6"/>
                      </a:lnTo>
                      <a:lnTo>
                        <a:pt x="28"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6" name="组合 201"/>
              <p:cNvGrpSpPr/>
              <p:nvPr/>
            </p:nvGrpSpPr>
            <p:grpSpPr>
              <a:xfrm>
                <a:off x="3552825" y="2355850"/>
                <a:ext cx="625475" cy="142875"/>
                <a:chOff x="3552825" y="2355850"/>
                <a:chExt cx="625475" cy="142875"/>
              </a:xfrm>
              <a:grpFill/>
            </p:grpSpPr>
            <p:sp>
              <p:nvSpPr>
                <p:cNvPr id="840" name="Freeform 105"/>
                <p:cNvSpPr>
                  <a:spLocks/>
                </p:cNvSpPr>
                <p:nvPr/>
              </p:nvSpPr>
              <p:spPr bwMode="auto">
                <a:xfrm>
                  <a:off x="4137025" y="2482850"/>
                  <a:ext cx="41275" cy="15875"/>
                </a:xfrm>
                <a:custGeom>
                  <a:avLst/>
                  <a:gdLst/>
                  <a:ahLst/>
                  <a:cxnLst>
                    <a:cxn ang="0">
                      <a:pos x="26" y="4"/>
                    </a:cxn>
                    <a:cxn ang="0">
                      <a:pos x="26"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6" y="4"/>
                    </a:cxn>
                    <a:cxn ang="0">
                      <a:pos x="26" y="4"/>
                    </a:cxn>
                  </a:cxnLst>
                  <a:rect l="0" t="0" r="r" b="b"/>
                  <a:pathLst>
                    <a:path w="26" h="10">
                      <a:moveTo>
                        <a:pt x="26" y="4"/>
                      </a:moveTo>
                      <a:lnTo>
                        <a:pt x="26"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1" name="Freeform 106"/>
                <p:cNvSpPr>
                  <a:spLocks/>
                </p:cNvSpPr>
                <p:nvPr/>
              </p:nvSpPr>
              <p:spPr bwMode="auto">
                <a:xfrm>
                  <a:off x="4137025" y="2466975"/>
                  <a:ext cx="41275" cy="15875"/>
                </a:xfrm>
                <a:custGeom>
                  <a:avLst/>
                  <a:gdLst/>
                  <a:ahLst/>
                  <a:cxnLst>
                    <a:cxn ang="0">
                      <a:pos x="26" y="4"/>
                    </a:cxn>
                    <a:cxn ang="0">
                      <a:pos x="26"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6" y="4"/>
                    </a:cxn>
                    <a:cxn ang="0">
                      <a:pos x="26" y="4"/>
                    </a:cxn>
                  </a:cxnLst>
                  <a:rect l="0" t="0" r="r" b="b"/>
                  <a:pathLst>
                    <a:path w="26" h="10">
                      <a:moveTo>
                        <a:pt x="26" y="4"/>
                      </a:moveTo>
                      <a:lnTo>
                        <a:pt x="26"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2" name="Freeform 107"/>
                <p:cNvSpPr>
                  <a:spLocks/>
                </p:cNvSpPr>
                <p:nvPr/>
              </p:nvSpPr>
              <p:spPr bwMode="auto">
                <a:xfrm>
                  <a:off x="4137025" y="2451100"/>
                  <a:ext cx="41275" cy="12700"/>
                </a:xfrm>
                <a:custGeom>
                  <a:avLst/>
                  <a:gdLst/>
                  <a:ahLst/>
                  <a:cxnLst>
                    <a:cxn ang="0">
                      <a:pos x="26" y="4"/>
                    </a:cxn>
                    <a:cxn ang="0">
                      <a:pos x="26"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8"/>
                    </a:cxn>
                    <a:cxn ang="0">
                      <a:pos x="14" y="8"/>
                    </a:cxn>
                    <a:cxn ang="0">
                      <a:pos x="16" y="8"/>
                    </a:cxn>
                    <a:cxn ang="0">
                      <a:pos x="16" y="8"/>
                    </a:cxn>
                    <a:cxn ang="0">
                      <a:pos x="24" y="6"/>
                    </a:cxn>
                    <a:cxn ang="0">
                      <a:pos x="26" y="4"/>
                    </a:cxn>
                    <a:cxn ang="0">
                      <a:pos x="26" y="4"/>
                    </a:cxn>
                  </a:cxnLst>
                  <a:rect l="0" t="0" r="r" b="b"/>
                  <a:pathLst>
                    <a:path w="26" h="8">
                      <a:moveTo>
                        <a:pt x="26" y="4"/>
                      </a:moveTo>
                      <a:lnTo>
                        <a:pt x="26"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8"/>
                      </a:lnTo>
                      <a:lnTo>
                        <a:pt x="14" y="8"/>
                      </a:lnTo>
                      <a:lnTo>
                        <a:pt x="16" y="8"/>
                      </a:lnTo>
                      <a:lnTo>
                        <a:pt x="16" y="8"/>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3" name="Freeform 108"/>
                <p:cNvSpPr>
                  <a:spLocks/>
                </p:cNvSpPr>
                <p:nvPr/>
              </p:nvSpPr>
              <p:spPr bwMode="auto">
                <a:xfrm>
                  <a:off x="4137025" y="2435225"/>
                  <a:ext cx="41275" cy="12700"/>
                </a:xfrm>
                <a:custGeom>
                  <a:avLst/>
                  <a:gdLst/>
                  <a:ahLst/>
                  <a:cxnLst>
                    <a:cxn ang="0">
                      <a:pos x="26" y="4"/>
                    </a:cxn>
                    <a:cxn ang="0">
                      <a:pos x="26" y="4"/>
                    </a:cxn>
                    <a:cxn ang="0">
                      <a:pos x="24" y="2"/>
                    </a:cxn>
                    <a:cxn ang="0">
                      <a:pos x="16" y="0"/>
                    </a:cxn>
                    <a:cxn ang="0">
                      <a:pos x="16" y="0"/>
                    </a:cxn>
                    <a:cxn ang="0">
                      <a:pos x="14" y="0"/>
                    </a:cxn>
                    <a:cxn ang="0">
                      <a:pos x="14" y="0"/>
                    </a:cxn>
                    <a:cxn ang="0">
                      <a:pos x="10" y="0"/>
                    </a:cxn>
                    <a:cxn ang="0">
                      <a:pos x="10" y="0"/>
                    </a:cxn>
                    <a:cxn ang="0">
                      <a:pos x="4" y="2"/>
                    </a:cxn>
                    <a:cxn ang="0">
                      <a:pos x="0" y="4"/>
                    </a:cxn>
                    <a:cxn ang="0">
                      <a:pos x="0" y="4"/>
                    </a:cxn>
                    <a:cxn ang="0">
                      <a:pos x="4" y="6"/>
                    </a:cxn>
                    <a:cxn ang="0">
                      <a:pos x="10" y="6"/>
                    </a:cxn>
                    <a:cxn ang="0">
                      <a:pos x="10" y="6"/>
                    </a:cxn>
                    <a:cxn ang="0">
                      <a:pos x="14" y="8"/>
                    </a:cxn>
                    <a:cxn ang="0">
                      <a:pos x="14" y="8"/>
                    </a:cxn>
                    <a:cxn ang="0">
                      <a:pos x="16" y="6"/>
                    </a:cxn>
                    <a:cxn ang="0">
                      <a:pos x="16" y="6"/>
                    </a:cxn>
                    <a:cxn ang="0">
                      <a:pos x="24" y="6"/>
                    </a:cxn>
                    <a:cxn ang="0">
                      <a:pos x="26" y="4"/>
                    </a:cxn>
                    <a:cxn ang="0">
                      <a:pos x="26" y="4"/>
                    </a:cxn>
                  </a:cxnLst>
                  <a:rect l="0" t="0" r="r" b="b"/>
                  <a:pathLst>
                    <a:path w="26" h="8">
                      <a:moveTo>
                        <a:pt x="26" y="4"/>
                      </a:moveTo>
                      <a:lnTo>
                        <a:pt x="26" y="4"/>
                      </a:lnTo>
                      <a:lnTo>
                        <a:pt x="24" y="2"/>
                      </a:lnTo>
                      <a:lnTo>
                        <a:pt x="16" y="0"/>
                      </a:lnTo>
                      <a:lnTo>
                        <a:pt x="16" y="0"/>
                      </a:lnTo>
                      <a:lnTo>
                        <a:pt x="14" y="0"/>
                      </a:lnTo>
                      <a:lnTo>
                        <a:pt x="14" y="0"/>
                      </a:lnTo>
                      <a:lnTo>
                        <a:pt x="10" y="0"/>
                      </a:lnTo>
                      <a:lnTo>
                        <a:pt x="10" y="0"/>
                      </a:lnTo>
                      <a:lnTo>
                        <a:pt x="4" y="2"/>
                      </a:lnTo>
                      <a:lnTo>
                        <a:pt x="0" y="4"/>
                      </a:lnTo>
                      <a:lnTo>
                        <a:pt x="0" y="4"/>
                      </a:lnTo>
                      <a:lnTo>
                        <a:pt x="4" y="6"/>
                      </a:lnTo>
                      <a:lnTo>
                        <a:pt x="10" y="6"/>
                      </a:lnTo>
                      <a:lnTo>
                        <a:pt x="10" y="6"/>
                      </a:lnTo>
                      <a:lnTo>
                        <a:pt x="14" y="8"/>
                      </a:lnTo>
                      <a:lnTo>
                        <a:pt x="14" y="8"/>
                      </a:lnTo>
                      <a:lnTo>
                        <a:pt x="16" y="6"/>
                      </a:lnTo>
                      <a:lnTo>
                        <a:pt x="16" y="6"/>
                      </a:lnTo>
                      <a:lnTo>
                        <a:pt x="24" y="6"/>
                      </a:lnTo>
                      <a:lnTo>
                        <a:pt x="26" y="4"/>
                      </a:lnTo>
                      <a:lnTo>
                        <a:pt x="26"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4" name="Freeform 111"/>
                <p:cNvSpPr>
                  <a:spLocks/>
                </p:cNvSpPr>
                <p:nvPr/>
              </p:nvSpPr>
              <p:spPr bwMode="auto">
                <a:xfrm>
                  <a:off x="3568700" y="2419350"/>
                  <a:ext cx="600075" cy="9525"/>
                </a:xfrm>
                <a:custGeom>
                  <a:avLst/>
                  <a:gdLst/>
                  <a:ahLst/>
                  <a:cxnLst>
                    <a:cxn ang="0">
                      <a:pos x="0" y="6"/>
                    </a:cxn>
                    <a:cxn ang="0">
                      <a:pos x="0" y="0"/>
                    </a:cxn>
                    <a:cxn ang="0">
                      <a:pos x="378" y="0"/>
                    </a:cxn>
                    <a:cxn ang="0">
                      <a:pos x="378" y="6"/>
                    </a:cxn>
                    <a:cxn ang="0">
                      <a:pos x="0" y="6"/>
                    </a:cxn>
                    <a:cxn ang="0">
                      <a:pos x="0" y="6"/>
                    </a:cxn>
                  </a:cxnLst>
                  <a:rect l="0" t="0" r="r" b="b"/>
                  <a:pathLst>
                    <a:path w="378" h="6">
                      <a:moveTo>
                        <a:pt x="0" y="6"/>
                      </a:moveTo>
                      <a:lnTo>
                        <a:pt x="0" y="0"/>
                      </a:lnTo>
                      <a:lnTo>
                        <a:pt x="378" y="0"/>
                      </a:lnTo>
                      <a:lnTo>
                        <a:pt x="378" y="6"/>
                      </a:lnTo>
                      <a:lnTo>
                        <a:pt x="0" y="6"/>
                      </a:lnTo>
                      <a:lnTo>
                        <a:pt x="0" y="6"/>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5" name="Freeform 145"/>
                <p:cNvSpPr>
                  <a:spLocks/>
                </p:cNvSpPr>
                <p:nvPr/>
              </p:nvSpPr>
              <p:spPr bwMode="auto">
                <a:xfrm>
                  <a:off x="3552825" y="2482850"/>
                  <a:ext cx="44450" cy="15875"/>
                </a:xfrm>
                <a:custGeom>
                  <a:avLst/>
                  <a:gdLst/>
                  <a:ahLst/>
                  <a:cxnLst>
                    <a:cxn ang="0">
                      <a:pos x="28" y="4"/>
                    </a:cxn>
                    <a:cxn ang="0">
                      <a:pos x="28" y="4"/>
                    </a:cxn>
                    <a:cxn ang="0">
                      <a:pos x="24" y="2"/>
                    </a:cxn>
                    <a:cxn ang="0">
                      <a:pos x="18" y="2"/>
                    </a:cxn>
                    <a:cxn ang="0">
                      <a:pos x="18" y="2"/>
                    </a:cxn>
                    <a:cxn ang="0">
                      <a:pos x="14" y="0"/>
                    </a:cxn>
                    <a:cxn ang="0">
                      <a:pos x="14" y="0"/>
                    </a:cxn>
                    <a:cxn ang="0">
                      <a:pos x="12" y="2"/>
                    </a:cxn>
                    <a:cxn ang="0">
                      <a:pos x="12" y="2"/>
                    </a:cxn>
                    <a:cxn ang="0">
                      <a:pos x="4" y="2"/>
                    </a:cxn>
                    <a:cxn ang="0">
                      <a:pos x="0" y="4"/>
                    </a:cxn>
                    <a:cxn ang="0">
                      <a:pos x="0" y="4"/>
                    </a:cxn>
                    <a:cxn ang="0">
                      <a:pos x="4" y="6"/>
                    </a:cxn>
                    <a:cxn ang="0">
                      <a:pos x="12" y="8"/>
                    </a:cxn>
                    <a:cxn ang="0">
                      <a:pos x="12" y="8"/>
                    </a:cxn>
                    <a:cxn ang="0">
                      <a:pos x="14" y="10"/>
                    </a:cxn>
                    <a:cxn ang="0">
                      <a:pos x="14" y="10"/>
                    </a:cxn>
                    <a:cxn ang="0">
                      <a:pos x="18" y="8"/>
                    </a:cxn>
                    <a:cxn ang="0">
                      <a:pos x="18" y="8"/>
                    </a:cxn>
                    <a:cxn ang="0">
                      <a:pos x="24" y="6"/>
                    </a:cxn>
                    <a:cxn ang="0">
                      <a:pos x="28" y="4"/>
                    </a:cxn>
                    <a:cxn ang="0">
                      <a:pos x="28" y="4"/>
                    </a:cxn>
                  </a:cxnLst>
                  <a:rect l="0" t="0" r="r" b="b"/>
                  <a:pathLst>
                    <a:path w="28" h="10">
                      <a:moveTo>
                        <a:pt x="28" y="4"/>
                      </a:moveTo>
                      <a:lnTo>
                        <a:pt x="28" y="4"/>
                      </a:lnTo>
                      <a:lnTo>
                        <a:pt x="24" y="2"/>
                      </a:lnTo>
                      <a:lnTo>
                        <a:pt x="18" y="2"/>
                      </a:lnTo>
                      <a:lnTo>
                        <a:pt x="18" y="2"/>
                      </a:lnTo>
                      <a:lnTo>
                        <a:pt x="14" y="0"/>
                      </a:lnTo>
                      <a:lnTo>
                        <a:pt x="14" y="0"/>
                      </a:lnTo>
                      <a:lnTo>
                        <a:pt x="12" y="2"/>
                      </a:lnTo>
                      <a:lnTo>
                        <a:pt x="12" y="2"/>
                      </a:lnTo>
                      <a:lnTo>
                        <a:pt x="4" y="2"/>
                      </a:lnTo>
                      <a:lnTo>
                        <a:pt x="0" y="4"/>
                      </a:lnTo>
                      <a:lnTo>
                        <a:pt x="0" y="4"/>
                      </a:lnTo>
                      <a:lnTo>
                        <a:pt x="4" y="6"/>
                      </a:lnTo>
                      <a:lnTo>
                        <a:pt x="12" y="8"/>
                      </a:lnTo>
                      <a:lnTo>
                        <a:pt x="12" y="8"/>
                      </a:lnTo>
                      <a:lnTo>
                        <a:pt x="14" y="10"/>
                      </a:lnTo>
                      <a:lnTo>
                        <a:pt x="14" y="10"/>
                      </a:lnTo>
                      <a:lnTo>
                        <a:pt x="18" y="8"/>
                      </a:lnTo>
                      <a:lnTo>
                        <a:pt x="18"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6" name="Freeform 146"/>
                <p:cNvSpPr>
                  <a:spLocks/>
                </p:cNvSpPr>
                <p:nvPr/>
              </p:nvSpPr>
              <p:spPr bwMode="auto">
                <a:xfrm>
                  <a:off x="3552825" y="2466975"/>
                  <a:ext cx="44450" cy="15875"/>
                </a:xfrm>
                <a:custGeom>
                  <a:avLst/>
                  <a:gdLst/>
                  <a:ahLst/>
                  <a:cxnLst>
                    <a:cxn ang="0">
                      <a:pos x="28" y="4"/>
                    </a:cxn>
                    <a:cxn ang="0">
                      <a:pos x="28" y="4"/>
                    </a:cxn>
                    <a:cxn ang="0">
                      <a:pos x="24" y="2"/>
                    </a:cxn>
                    <a:cxn ang="0">
                      <a:pos x="18" y="2"/>
                    </a:cxn>
                    <a:cxn ang="0">
                      <a:pos x="18" y="2"/>
                    </a:cxn>
                    <a:cxn ang="0">
                      <a:pos x="14" y="0"/>
                    </a:cxn>
                    <a:cxn ang="0">
                      <a:pos x="14" y="0"/>
                    </a:cxn>
                    <a:cxn ang="0">
                      <a:pos x="12" y="2"/>
                    </a:cxn>
                    <a:cxn ang="0">
                      <a:pos x="12" y="2"/>
                    </a:cxn>
                    <a:cxn ang="0">
                      <a:pos x="4" y="2"/>
                    </a:cxn>
                    <a:cxn ang="0">
                      <a:pos x="0" y="4"/>
                    </a:cxn>
                    <a:cxn ang="0">
                      <a:pos x="0" y="4"/>
                    </a:cxn>
                    <a:cxn ang="0">
                      <a:pos x="4" y="6"/>
                    </a:cxn>
                    <a:cxn ang="0">
                      <a:pos x="12" y="8"/>
                    </a:cxn>
                    <a:cxn ang="0">
                      <a:pos x="12" y="8"/>
                    </a:cxn>
                    <a:cxn ang="0">
                      <a:pos x="14" y="10"/>
                    </a:cxn>
                    <a:cxn ang="0">
                      <a:pos x="14" y="10"/>
                    </a:cxn>
                    <a:cxn ang="0">
                      <a:pos x="18" y="8"/>
                    </a:cxn>
                    <a:cxn ang="0">
                      <a:pos x="18" y="8"/>
                    </a:cxn>
                    <a:cxn ang="0">
                      <a:pos x="24" y="6"/>
                    </a:cxn>
                    <a:cxn ang="0">
                      <a:pos x="28" y="4"/>
                    </a:cxn>
                    <a:cxn ang="0">
                      <a:pos x="28" y="4"/>
                    </a:cxn>
                  </a:cxnLst>
                  <a:rect l="0" t="0" r="r" b="b"/>
                  <a:pathLst>
                    <a:path w="28" h="10">
                      <a:moveTo>
                        <a:pt x="28" y="4"/>
                      </a:moveTo>
                      <a:lnTo>
                        <a:pt x="28" y="4"/>
                      </a:lnTo>
                      <a:lnTo>
                        <a:pt x="24" y="2"/>
                      </a:lnTo>
                      <a:lnTo>
                        <a:pt x="18" y="2"/>
                      </a:lnTo>
                      <a:lnTo>
                        <a:pt x="18" y="2"/>
                      </a:lnTo>
                      <a:lnTo>
                        <a:pt x="14" y="0"/>
                      </a:lnTo>
                      <a:lnTo>
                        <a:pt x="14" y="0"/>
                      </a:lnTo>
                      <a:lnTo>
                        <a:pt x="12" y="2"/>
                      </a:lnTo>
                      <a:lnTo>
                        <a:pt x="12" y="2"/>
                      </a:lnTo>
                      <a:lnTo>
                        <a:pt x="4" y="2"/>
                      </a:lnTo>
                      <a:lnTo>
                        <a:pt x="0" y="4"/>
                      </a:lnTo>
                      <a:lnTo>
                        <a:pt x="0" y="4"/>
                      </a:lnTo>
                      <a:lnTo>
                        <a:pt x="4" y="6"/>
                      </a:lnTo>
                      <a:lnTo>
                        <a:pt x="12" y="8"/>
                      </a:lnTo>
                      <a:lnTo>
                        <a:pt x="12" y="8"/>
                      </a:lnTo>
                      <a:lnTo>
                        <a:pt x="14" y="10"/>
                      </a:lnTo>
                      <a:lnTo>
                        <a:pt x="14" y="10"/>
                      </a:lnTo>
                      <a:lnTo>
                        <a:pt x="18" y="8"/>
                      </a:lnTo>
                      <a:lnTo>
                        <a:pt x="18"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7" name="Freeform 147"/>
                <p:cNvSpPr>
                  <a:spLocks/>
                </p:cNvSpPr>
                <p:nvPr/>
              </p:nvSpPr>
              <p:spPr bwMode="auto">
                <a:xfrm>
                  <a:off x="3552825" y="2451100"/>
                  <a:ext cx="44450" cy="12700"/>
                </a:xfrm>
                <a:custGeom>
                  <a:avLst/>
                  <a:gdLst/>
                  <a:ahLst/>
                  <a:cxnLst>
                    <a:cxn ang="0">
                      <a:pos x="28" y="4"/>
                    </a:cxn>
                    <a:cxn ang="0">
                      <a:pos x="28" y="4"/>
                    </a:cxn>
                    <a:cxn ang="0">
                      <a:pos x="24" y="2"/>
                    </a:cxn>
                    <a:cxn ang="0">
                      <a:pos x="18" y="2"/>
                    </a:cxn>
                    <a:cxn ang="0">
                      <a:pos x="18" y="2"/>
                    </a:cxn>
                    <a:cxn ang="0">
                      <a:pos x="14" y="0"/>
                    </a:cxn>
                    <a:cxn ang="0">
                      <a:pos x="14" y="0"/>
                    </a:cxn>
                    <a:cxn ang="0">
                      <a:pos x="12" y="2"/>
                    </a:cxn>
                    <a:cxn ang="0">
                      <a:pos x="12" y="2"/>
                    </a:cxn>
                    <a:cxn ang="0">
                      <a:pos x="4" y="2"/>
                    </a:cxn>
                    <a:cxn ang="0">
                      <a:pos x="0" y="4"/>
                    </a:cxn>
                    <a:cxn ang="0">
                      <a:pos x="0" y="4"/>
                    </a:cxn>
                    <a:cxn ang="0">
                      <a:pos x="4" y="6"/>
                    </a:cxn>
                    <a:cxn ang="0">
                      <a:pos x="12" y="8"/>
                    </a:cxn>
                    <a:cxn ang="0">
                      <a:pos x="12" y="8"/>
                    </a:cxn>
                    <a:cxn ang="0">
                      <a:pos x="14" y="8"/>
                    </a:cxn>
                    <a:cxn ang="0">
                      <a:pos x="14" y="8"/>
                    </a:cxn>
                    <a:cxn ang="0">
                      <a:pos x="18" y="8"/>
                    </a:cxn>
                    <a:cxn ang="0">
                      <a:pos x="18" y="8"/>
                    </a:cxn>
                    <a:cxn ang="0">
                      <a:pos x="24" y="6"/>
                    </a:cxn>
                    <a:cxn ang="0">
                      <a:pos x="28" y="4"/>
                    </a:cxn>
                    <a:cxn ang="0">
                      <a:pos x="28" y="4"/>
                    </a:cxn>
                  </a:cxnLst>
                  <a:rect l="0" t="0" r="r" b="b"/>
                  <a:pathLst>
                    <a:path w="28" h="8">
                      <a:moveTo>
                        <a:pt x="28" y="4"/>
                      </a:moveTo>
                      <a:lnTo>
                        <a:pt x="28" y="4"/>
                      </a:lnTo>
                      <a:lnTo>
                        <a:pt x="24" y="2"/>
                      </a:lnTo>
                      <a:lnTo>
                        <a:pt x="18" y="2"/>
                      </a:lnTo>
                      <a:lnTo>
                        <a:pt x="18" y="2"/>
                      </a:lnTo>
                      <a:lnTo>
                        <a:pt x="14" y="0"/>
                      </a:lnTo>
                      <a:lnTo>
                        <a:pt x="14" y="0"/>
                      </a:lnTo>
                      <a:lnTo>
                        <a:pt x="12" y="2"/>
                      </a:lnTo>
                      <a:lnTo>
                        <a:pt x="12" y="2"/>
                      </a:lnTo>
                      <a:lnTo>
                        <a:pt x="4" y="2"/>
                      </a:lnTo>
                      <a:lnTo>
                        <a:pt x="0" y="4"/>
                      </a:lnTo>
                      <a:lnTo>
                        <a:pt x="0" y="4"/>
                      </a:lnTo>
                      <a:lnTo>
                        <a:pt x="4" y="6"/>
                      </a:lnTo>
                      <a:lnTo>
                        <a:pt x="12" y="8"/>
                      </a:lnTo>
                      <a:lnTo>
                        <a:pt x="12" y="8"/>
                      </a:lnTo>
                      <a:lnTo>
                        <a:pt x="14" y="8"/>
                      </a:lnTo>
                      <a:lnTo>
                        <a:pt x="14" y="8"/>
                      </a:lnTo>
                      <a:lnTo>
                        <a:pt x="18" y="8"/>
                      </a:lnTo>
                      <a:lnTo>
                        <a:pt x="18"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8" name="Freeform 148"/>
                <p:cNvSpPr>
                  <a:spLocks/>
                </p:cNvSpPr>
                <p:nvPr/>
              </p:nvSpPr>
              <p:spPr bwMode="auto">
                <a:xfrm>
                  <a:off x="3552825" y="2435225"/>
                  <a:ext cx="44450" cy="12700"/>
                </a:xfrm>
                <a:custGeom>
                  <a:avLst/>
                  <a:gdLst/>
                  <a:ahLst/>
                  <a:cxnLst>
                    <a:cxn ang="0">
                      <a:pos x="28" y="4"/>
                    </a:cxn>
                    <a:cxn ang="0">
                      <a:pos x="28" y="4"/>
                    </a:cxn>
                    <a:cxn ang="0">
                      <a:pos x="24" y="2"/>
                    </a:cxn>
                    <a:cxn ang="0">
                      <a:pos x="18" y="0"/>
                    </a:cxn>
                    <a:cxn ang="0">
                      <a:pos x="18" y="0"/>
                    </a:cxn>
                    <a:cxn ang="0">
                      <a:pos x="14" y="0"/>
                    </a:cxn>
                    <a:cxn ang="0">
                      <a:pos x="14" y="0"/>
                    </a:cxn>
                    <a:cxn ang="0">
                      <a:pos x="12" y="0"/>
                    </a:cxn>
                    <a:cxn ang="0">
                      <a:pos x="12" y="0"/>
                    </a:cxn>
                    <a:cxn ang="0">
                      <a:pos x="4" y="2"/>
                    </a:cxn>
                    <a:cxn ang="0">
                      <a:pos x="0" y="4"/>
                    </a:cxn>
                    <a:cxn ang="0">
                      <a:pos x="0" y="4"/>
                    </a:cxn>
                    <a:cxn ang="0">
                      <a:pos x="4" y="6"/>
                    </a:cxn>
                    <a:cxn ang="0">
                      <a:pos x="12" y="6"/>
                    </a:cxn>
                    <a:cxn ang="0">
                      <a:pos x="12" y="6"/>
                    </a:cxn>
                    <a:cxn ang="0">
                      <a:pos x="14" y="8"/>
                    </a:cxn>
                    <a:cxn ang="0">
                      <a:pos x="14" y="8"/>
                    </a:cxn>
                    <a:cxn ang="0">
                      <a:pos x="18" y="6"/>
                    </a:cxn>
                    <a:cxn ang="0">
                      <a:pos x="18" y="6"/>
                    </a:cxn>
                    <a:cxn ang="0">
                      <a:pos x="24" y="6"/>
                    </a:cxn>
                    <a:cxn ang="0">
                      <a:pos x="28" y="4"/>
                    </a:cxn>
                    <a:cxn ang="0">
                      <a:pos x="28" y="4"/>
                    </a:cxn>
                  </a:cxnLst>
                  <a:rect l="0" t="0" r="r" b="b"/>
                  <a:pathLst>
                    <a:path w="28" h="8">
                      <a:moveTo>
                        <a:pt x="28" y="4"/>
                      </a:moveTo>
                      <a:lnTo>
                        <a:pt x="28" y="4"/>
                      </a:lnTo>
                      <a:lnTo>
                        <a:pt x="24" y="2"/>
                      </a:lnTo>
                      <a:lnTo>
                        <a:pt x="18" y="0"/>
                      </a:lnTo>
                      <a:lnTo>
                        <a:pt x="18" y="0"/>
                      </a:lnTo>
                      <a:lnTo>
                        <a:pt x="14" y="0"/>
                      </a:lnTo>
                      <a:lnTo>
                        <a:pt x="14" y="0"/>
                      </a:lnTo>
                      <a:lnTo>
                        <a:pt x="12" y="0"/>
                      </a:lnTo>
                      <a:lnTo>
                        <a:pt x="12" y="0"/>
                      </a:lnTo>
                      <a:lnTo>
                        <a:pt x="4" y="2"/>
                      </a:lnTo>
                      <a:lnTo>
                        <a:pt x="0" y="4"/>
                      </a:lnTo>
                      <a:lnTo>
                        <a:pt x="0" y="4"/>
                      </a:lnTo>
                      <a:lnTo>
                        <a:pt x="4" y="6"/>
                      </a:lnTo>
                      <a:lnTo>
                        <a:pt x="12" y="6"/>
                      </a:lnTo>
                      <a:lnTo>
                        <a:pt x="12" y="6"/>
                      </a:lnTo>
                      <a:lnTo>
                        <a:pt x="14" y="8"/>
                      </a:lnTo>
                      <a:lnTo>
                        <a:pt x="14" y="8"/>
                      </a:lnTo>
                      <a:lnTo>
                        <a:pt x="18" y="6"/>
                      </a:lnTo>
                      <a:lnTo>
                        <a:pt x="18" y="6"/>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9" name="Freeform 154"/>
                <p:cNvSpPr>
                  <a:spLocks/>
                </p:cNvSpPr>
                <p:nvPr/>
              </p:nvSpPr>
              <p:spPr bwMode="auto">
                <a:xfrm>
                  <a:off x="3848100" y="2482850"/>
                  <a:ext cx="44450" cy="15875"/>
                </a:xfrm>
                <a:custGeom>
                  <a:avLst/>
                  <a:gdLst/>
                  <a:ahLst/>
                  <a:cxnLst>
                    <a:cxn ang="0">
                      <a:pos x="28" y="4"/>
                    </a:cxn>
                    <a:cxn ang="0">
                      <a:pos x="28"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8" y="4"/>
                    </a:cxn>
                    <a:cxn ang="0">
                      <a:pos x="28" y="4"/>
                    </a:cxn>
                  </a:cxnLst>
                  <a:rect l="0" t="0" r="r" b="b"/>
                  <a:pathLst>
                    <a:path w="28" h="10">
                      <a:moveTo>
                        <a:pt x="28" y="4"/>
                      </a:moveTo>
                      <a:lnTo>
                        <a:pt x="28"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0" name="Freeform 155"/>
                <p:cNvSpPr>
                  <a:spLocks/>
                </p:cNvSpPr>
                <p:nvPr/>
              </p:nvSpPr>
              <p:spPr bwMode="auto">
                <a:xfrm>
                  <a:off x="3848100" y="2466975"/>
                  <a:ext cx="44450" cy="15875"/>
                </a:xfrm>
                <a:custGeom>
                  <a:avLst/>
                  <a:gdLst/>
                  <a:ahLst/>
                  <a:cxnLst>
                    <a:cxn ang="0">
                      <a:pos x="28" y="4"/>
                    </a:cxn>
                    <a:cxn ang="0">
                      <a:pos x="28"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10"/>
                    </a:cxn>
                    <a:cxn ang="0">
                      <a:pos x="14" y="10"/>
                    </a:cxn>
                    <a:cxn ang="0">
                      <a:pos x="16" y="8"/>
                    </a:cxn>
                    <a:cxn ang="0">
                      <a:pos x="16" y="8"/>
                    </a:cxn>
                    <a:cxn ang="0">
                      <a:pos x="24" y="6"/>
                    </a:cxn>
                    <a:cxn ang="0">
                      <a:pos x="28" y="4"/>
                    </a:cxn>
                    <a:cxn ang="0">
                      <a:pos x="28" y="4"/>
                    </a:cxn>
                  </a:cxnLst>
                  <a:rect l="0" t="0" r="r" b="b"/>
                  <a:pathLst>
                    <a:path w="28" h="10">
                      <a:moveTo>
                        <a:pt x="28" y="4"/>
                      </a:moveTo>
                      <a:lnTo>
                        <a:pt x="28"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10"/>
                      </a:lnTo>
                      <a:lnTo>
                        <a:pt x="14" y="10"/>
                      </a:lnTo>
                      <a:lnTo>
                        <a:pt x="16" y="8"/>
                      </a:lnTo>
                      <a:lnTo>
                        <a:pt x="16"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1" name="Freeform 156"/>
                <p:cNvSpPr>
                  <a:spLocks/>
                </p:cNvSpPr>
                <p:nvPr/>
              </p:nvSpPr>
              <p:spPr bwMode="auto">
                <a:xfrm>
                  <a:off x="3848100" y="2451100"/>
                  <a:ext cx="44450" cy="12700"/>
                </a:xfrm>
                <a:custGeom>
                  <a:avLst/>
                  <a:gdLst/>
                  <a:ahLst/>
                  <a:cxnLst>
                    <a:cxn ang="0">
                      <a:pos x="28" y="4"/>
                    </a:cxn>
                    <a:cxn ang="0">
                      <a:pos x="28" y="4"/>
                    </a:cxn>
                    <a:cxn ang="0">
                      <a:pos x="24" y="2"/>
                    </a:cxn>
                    <a:cxn ang="0">
                      <a:pos x="16" y="2"/>
                    </a:cxn>
                    <a:cxn ang="0">
                      <a:pos x="16" y="2"/>
                    </a:cxn>
                    <a:cxn ang="0">
                      <a:pos x="14" y="0"/>
                    </a:cxn>
                    <a:cxn ang="0">
                      <a:pos x="14" y="0"/>
                    </a:cxn>
                    <a:cxn ang="0">
                      <a:pos x="10" y="2"/>
                    </a:cxn>
                    <a:cxn ang="0">
                      <a:pos x="10" y="2"/>
                    </a:cxn>
                    <a:cxn ang="0">
                      <a:pos x="4" y="2"/>
                    </a:cxn>
                    <a:cxn ang="0">
                      <a:pos x="0" y="4"/>
                    </a:cxn>
                    <a:cxn ang="0">
                      <a:pos x="0" y="4"/>
                    </a:cxn>
                    <a:cxn ang="0">
                      <a:pos x="4" y="6"/>
                    </a:cxn>
                    <a:cxn ang="0">
                      <a:pos x="10" y="8"/>
                    </a:cxn>
                    <a:cxn ang="0">
                      <a:pos x="10" y="8"/>
                    </a:cxn>
                    <a:cxn ang="0">
                      <a:pos x="14" y="8"/>
                    </a:cxn>
                    <a:cxn ang="0">
                      <a:pos x="14" y="8"/>
                    </a:cxn>
                    <a:cxn ang="0">
                      <a:pos x="16" y="8"/>
                    </a:cxn>
                    <a:cxn ang="0">
                      <a:pos x="16" y="8"/>
                    </a:cxn>
                    <a:cxn ang="0">
                      <a:pos x="24" y="6"/>
                    </a:cxn>
                    <a:cxn ang="0">
                      <a:pos x="28" y="4"/>
                    </a:cxn>
                    <a:cxn ang="0">
                      <a:pos x="28" y="4"/>
                    </a:cxn>
                  </a:cxnLst>
                  <a:rect l="0" t="0" r="r" b="b"/>
                  <a:pathLst>
                    <a:path w="28" h="8">
                      <a:moveTo>
                        <a:pt x="28" y="4"/>
                      </a:moveTo>
                      <a:lnTo>
                        <a:pt x="28" y="4"/>
                      </a:lnTo>
                      <a:lnTo>
                        <a:pt x="24" y="2"/>
                      </a:lnTo>
                      <a:lnTo>
                        <a:pt x="16" y="2"/>
                      </a:lnTo>
                      <a:lnTo>
                        <a:pt x="16" y="2"/>
                      </a:lnTo>
                      <a:lnTo>
                        <a:pt x="14" y="0"/>
                      </a:lnTo>
                      <a:lnTo>
                        <a:pt x="14" y="0"/>
                      </a:lnTo>
                      <a:lnTo>
                        <a:pt x="10" y="2"/>
                      </a:lnTo>
                      <a:lnTo>
                        <a:pt x="10" y="2"/>
                      </a:lnTo>
                      <a:lnTo>
                        <a:pt x="4" y="2"/>
                      </a:lnTo>
                      <a:lnTo>
                        <a:pt x="0" y="4"/>
                      </a:lnTo>
                      <a:lnTo>
                        <a:pt x="0" y="4"/>
                      </a:lnTo>
                      <a:lnTo>
                        <a:pt x="4" y="6"/>
                      </a:lnTo>
                      <a:lnTo>
                        <a:pt x="10" y="8"/>
                      </a:lnTo>
                      <a:lnTo>
                        <a:pt x="10" y="8"/>
                      </a:lnTo>
                      <a:lnTo>
                        <a:pt x="14" y="8"/>
                      </a:lnTo>
                      <a:lnTo>
                        <a:pt x="14" y="8"/>
                      </a:lnTo>
                      <a:lnTo>
                        <a:pt x="16" y="8"/>
                      </a:lnTo>
                      <a:lnTo>
                        <a:pt x="16" y="8"/>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2" name="Freeform 157"/>
                <p:cNvSpPr>
                  <a:spLocks/>
                </p:cNvSpPr>
                <p:nvPr/>
              </p:nvSpPr>
              <p:spPr bwMode="auto">
                <a:xfrm>
                  <a:off x="3848100" y="2435225"/>
                  <a:ext cx="44450" cy="12700"/>
                </a:xfrm>
                <a:custGeom>
                  <a:avLst/>
                  <a:gdLst/>
                  <a:ahLst/>
                  <a:cxnLst>
                    <a:cxn ang="0">
                      <a:pos x="28" y="4"/>
                    </a:cxn>
                    <a:cxn ang="0">
                      <a:pos x="28" y="4"/>
                    </a:cxn>
                    <a:cxn ang="0">
                      <a:pos x="24" y="2"/>
                    </a:cxn>
                    <a:cxn ang="0">
                      <a:pos x="16" y="0"/>
                    </a:cxn>
                    <a:cxn ang="0">
                      <a:pos x="16" y="0"/>
                    </a:cxn>
                    <a:cxn ang="0">
                      <a:pos x="14" y="0"/>
                    </a:cxn>
                    <a:cxn ang="0">
                      <a:pos x="14" y="0"/>
                    </a:cxn>
                    <a:cxn ang="0">
                      <a:pos x="10" y="0"/>
                    </a:cxn>
                    <a:cxn ang="0">
                      <a:pos x="10" y="0"/>
                    </a:cxn>
                    <a:cxn ang="0">
                      <a:pos x="4" y="2"/>
                    </a:cxn>
                    <a:cxn ang="0">
                      <a:pos x="0" y="4"/>
                    </a:cxn>
                    <a:cxn ang="0">
                      <a:pos x="0" y="4"/>
                    </a:cxn>
                    <a:cxn ang="0">
                      <a:pos x="4" y="6"/>
                    </a:cxn>
                    <a:cxn ang="0">
                      <a:pos x="10" y="6"/>
                    </a:cxn>
                    <a:cxn ang="0">
                      <a:pos x="10" y="6"/>
                    </a:cxn>
                    <a:cxn ang="0">
                      <a:pos x="14" y="8"/>
                    </a:cxn>
                    <a:cxn ang="0">
                      <a:pos x="14" y="8"/>
                    </a:cxn>
                    <a:cxn ang="0">
                      <a:pos x="16" y="6"/>
                    </a:cxn>
                    <a:cxn ang="0">
                      <a:pos x="16" y="6"/>
                    </a:cxn>
                    <a:cxn ang="0">
                      <a:pos x="24" y="6"/>
                    </a:cxn>
                    <a:cxn ang="0">
                      <a:pos x="28" y="4"/>
                    </a:cxn>
                    <a:cxn ang="0">
                      <a:pos x="28" y="4"/>
                    </a:cxn>
                  </a:cxnLst>
                  <a:rect l="0" t="0" r="r" b="b"/>
                  <a:pathLst>
                    <a:path w="28" h="8">
                      <a:moveTo>
                        <a:pt x="28" y="4"/>
                      </a:moveTo>
                      <a:lnTo>
                        <a:pt x="28" y="4"/>
                      </a:lnTo>
                      <a:lnTo>
                        <a:pt x="24" y="2"/>
                      </a:lnTo>
                      <a:lnTo>
                        <a:pt x="16" y="0"/>
                      </a:lnTo>
                      <a:lnTo>
                        <a:pt x="16" y="0"/>
                      </a:lnTo>
                      <a:lnTo>
                        <a:pt x="14" y="0"/>
                      </a:lnTo>
                      <a:lnTo>
                        <a:pt x="14" y="0"/>
                      </a:lnTo>
                      <a:lnTo>
                        <a:pt x="10" y="0"/>
                      </a:lnTo>
                      <a:lnTo>
                        <a:pt x="10" y="0"/>
                      </a:lnTo>
                      <a:lnTo>
                        <a:pt x="4" y="2"/>
                      </a:lnTo>
                      <a:lnTo>
                        <a:pt x="0" y="4"/>
                      </a:lnTo>
                      <a:lnTo>
                        <a:pt x="0" y="4"/>
                      </a:lnTo>
                      <a:lnTo>
                        <a:pt x="4" y="6"/>
                      </a:lnTo>
                      <a:lnTo>
                        <a:pt x="10" y="6"/>
                      </a:lnTo>
                      <a:lnTo>
                        <a:pt x="10" y="6"/>
                      </a:lnTo>
                      <a:lnTo>
                        <a:pt x="14" y="8"/>
                      </a:lnTo>
                      <a:lnTo>
                        <a:pt x="14" y="8"/>
                      </a:lnTo>
                      <a:lnTo>
                        <a:pt x="16" y="6"/>
                      </a:lnTo>
                      <a:lnTo>
                        <a:pt x="16" y="6"/>
                      </a:lnTo>
                      <a:lnTo>
                        <a:pt x="24" y="6"/>
                      </a:lnTo>
                      <a:lnTo>
                        <a:pt x="28" y="4"/>
                      </a:lnTo>
                      <a:lnTo>
                        <a:pt x="28" y="4"/>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3" name="Freeform 158"/>
                <p:cNvSpPr>
                  <a:spLocks/>
                </p:cNvSpPr>
                <p:nvPr/>
              </p:nvSpPr>
              <p:spPr bwMode="auto">
                <a:xfrm>
                  <a:off x="3571875" y="2355850"/>
                  <a:ext cx="593725" cy="69850"/>
                </a:xfrm>
                <a:custGeom>
                  <a:avLst/>
                  <a:gdLst/>
                  <a:ahLst/>
                  <a:cxnLst>
                    <a:cxn ang="0">
                      <a:pos x="0" y="42"/>
                    </a:cxn>
                    <a:cxn ang="0">
                      <a:pos x="4" y="40"/>
                    </a:cxn>
                    <a:cxn ang="0">
                      <a:pos x="18" y="34"/>
                    </a:cxn>
                    <a:cxn ang="0">
                      <a:pos x="18" y="34"/>
                    </a:cxn>
                    <a:cxn ang="0">
                      <a:pos x="36" y="22"/>
                    </a:cxn>
                    <a:cxn ang="0">
                      <a:pos x="56" y="0"/>
                    </a:cxn>
                    <a:cxn ang="0">
                      <a:pos x="56" y="0"/>
                    </a:cxn>
                    <a:cxn ang="0">
                      <a:pos x="56" y="0"/>
                    </a:cxn>
                    <a:cxn ang="0">
                      <a:pos x="120" y="10"/>
                    </a:cxn>
                    <a:cxn ang="0">
                      <a:pos x="180" y="12"/>
                    </a:cxn>
                    <a:cxn ang="0">
                      <a:pos x="180" y="12"/>
                    </a:cxn>
                    <a:cxn ang="0">
                      <a:pos x="274" y="6"/>
                    </a:cxn>
                    <a:cxn ang="0">
                      <a:pos x="274" y="6"/>
                    </a:cxn>
                    <a:cxn ang="0">
                      <a:pos x="312" y="0"/>
                    </a:cxn>
                    <a:cxn ang="0">
                      <a:pos x="312" y="0"/>
                    </a:cxn>
                    <a:cxn ang="0">
                      <a:pos x="318" y="6"/>
                    </a:cxn>
                    <a:cxn ang="0">
                      <a:pos x="332" y="20"/>
                    </a:cxn>
                    <a:cxn ang="0">
                      <a:pos x="340" y="26"/>
                    </a:cxn>
                    <a:cxn ang="0">
                      <a:pos x="362" y="38"/>
                    </a:cxn>
                    <a:cxn ang="0">
                      <a:pos x="374" y="40"/>
                    </a:cxn>
                    <a:cxn ang="0">
                      <a:pos x="374" y="42"/>
                    </a:cxn>
                    <a:cxn ang="0">
                      <a:pos x="352" y="36"/>
                    </a:cxn>
                    <a:cxn ang="0">
                      <a:pos x="332" y="24"/>
                    </a:cxn>
                    <a:cxn ang="0">
                      <a:pos x="312" y="4"/>
                    </a:cxn>
                    <a:cxn ang="0">
                      <a:pos x="312" y="4"/>
                    </a:cxn>
                    <a:cxn ang="0">
                      <a:pos x="230" y="14"/>
                    </a:cxn>
                    <a:cxn ang="0">
                      <a:pos x="180" y="16"/>
                    </a:cxn>
                    <a:cxn ang="0">
                      <a:pos x="150" y="14"/>
                    </a:cxn>
                    <a:cxn ang="0">
                      <a:pos x="88" y="8"/>
                    </a:cxn>
                    <a:cxn ang="0">
                      <a:pos x="56" y="2"/>
                    </a:cxn>
                    <a:cxn ang="0">
                      <a:pos x="46" y="14"/>
                    </a:cxn>
                    <a:cxn ang="0">
                      <a:pos x="28" y="32"/>
                    </a:cxn>
                    <a:cxn ang="0">
                      <a:pos x="6" y="42"/>
                    </a:cxn>
                    <a:cxn ang="0">
                      <a:pos x="0" y="44"/>
                    </a:cxn>
                    <a:cxn ang="0">
                      <a:pos x="0" y="42"/>
                    </a:cxn>
                  </a:cxnLst>
                  <a:rect l="0" t="0" r="r" b="b"/>
                  <a:pathLst>
                    <a:path w="374" h="44">
                      <a:moveTo>
                        <a:pt x="0" y="42"/>
                      </a:moveTo>
                      <a:lnTo>
                        <a:pt x="0" y="42"/>
                      </a:lnTo>
                      <a:lnTo>
                        <a:pt x="4" y="40"/>
                      </a:lnTo>
                      <a:lnTo>
                        <a:pt x="4" y="40"/>
                      </a:lnTo>
                      <a:lnTo>
                        <a:pt x="4" y="40"/>
                      </a:lnTo>
                      <a:lnTo>
                        <a:pt x="18" y="34"/>
                      </a:lnTo>
                      <a:lnTo>
                        <a:pt x="18" y="34"/>
                      </a:lnTo>
                      <a:lnTo>
                        <a:pt x="18" y="34"/>
                      </a:lnTo>
                      <a:lnTo>
                        <a:pt x="26" y="30"/>
                      </a:lnTo>
                      <a:lnTo>
                        <a:pt x="36" y="22"/>
                      </a:lnTo>
                      <a:lnTo>
                        <a:pt x="46" y="12"/>
                      </a:lnTo>
                      <a:lnTo>
                        <a:pt x="56" y="0"/>
                      </a:lnTo>
                      <a:lnTo>
                        <a:pt x="56" y="0"/>
                      </a:lnTo>
                      <a:lnTo>
                        <a:pt x="56" y="0"/>
                      </a:lnTo>
                      <a:lnTo>
                        <a:pt x="56" y="0"/>
                      </a:lnTo>
                      <a:lnTo>
                        <a:pt x="56" y="0"/>
                      </a:lnTo>
                      <a:lnTo>
                        <a:pt x="88" y="6"/>
                      </a:lnTo>
                      <a:lnTo>
                        <a:pt x="120" y="10"/>
                      </a:lnTo>
                      <a:lnTo>
                        <a:pt x="150" y="12"/>
                      </a:lnTo>
                      <a:lnTo>
                        <a:pt x="180" y="12"/>
                      </a:lnTo>
                      <a:lnTo>
                        <a:pt x="180" y="12"/>
                      </a:lnTo>
                      <a:lnTo>
                        <a:pt x="180" y="12"/>
                      </a:lnTo>
                      <a:lnTo>
                        <a:pt x="232" y="12"/>
                      </a:lnTo>
                      <a:lnTo>
                        <a:pt x="274" y="6"/>
                      </a:lnTo>
                      <a:lnTo>
                        <a:pt x="274" y="6"/>
                      </a:lnTo>
                      <a:lnTo>
                        <a:pt x="274" y="6"/>
                      </a:lnTo>
                      <a:lnTo>
                        <a:pt x="312" y="0"/>
                      </a:lnTo>
                      <a:lnTo>
                        <a:pt x="312" y="0"/>
                      </a:lnTo>
                      <a:lnTo>
                        <a:pt x="312" y="0"/>
                      </a:lnTo>
                      <a:lnTo>
                        <a:pt x="312" y="0"/>
                      </a:lnTo>
                      <a:lnTo>
                        <a:pt x="312" y="0"/>
                      </a:lnTo>
                      <a:lnTo>
                        <a:pt x="318" y="6"/>
                      </a:lnTo>
                      <a:lnTo>
                        <a:pt x="332" y="20"/>
                      </a:lnTo>
                      <a:lnTo>
                        <a:pt x="332" y="20"/>
                      </a:lnTo>
                      <a:lnTo>
                        <a:pt x="332" y="20"/>
                      </a:lnTo>
                      <a:lnTo>
                        <a:pt x="340" y="26"/>
                      </a:lnTo>
                      <a:lnTo>
                        <a:pt x="350" y="32"/>
                      </a:lnTo>
                      <a:lnTo>
                        <a:pt x="362" y="38"/>
                      </a:lnTo>
                      <a:lnTo>
                        <a:pt x="374" y="40"/>
                      </a:lnTo>
                      <a:lnTo>
                        <a:pt x="374" y="40"/>
                      </a:lnTo>
                      <a:lnTo>
                        <a:pt x="374" y="42"/>
                      </a:lnTo>
                      <a:lnTo>
                        <a:pt x="374" y="42"/>
                      </a:lnTo>
                      <a:lnTo>
                        <a:pt x="362" y="40"/>
                      </a:lnTo>
                      <a:lnTo>
                        <a:pt x="352" y="36"/>
                      </a:lnTo>
                      <a:lnTo>
                        <a:pt x="342" y="30"/>
                      </a:lnTo>
                      <a:lnTo>
                        <a:pt x="332" y="24"/>
                      </a:lnTo>
                      <a:lnTo>
                        <a:pt x="318" y="10"/>
                      </a:lnTo>
                      <a:lnTo>
                        <a:pt x="312" y="4"/>
                      </a:lnTo>
                      <a:lnTo>
                        <a:pt x="312" y="4"/>
                      </a:lnTo>
                      <a:lnTo>
                        <a:pt x="312" y="4"/>
                      </a:lnTo>
                      <a:lnTo>
                        <a:pt x="270" y="10"/>
                      </a:lnTo>
                      <a:lnTo>
                        <a:pt x="230" y="14"/>
                      </a:lnTo>
                      <a:lnTo>
                        <a:pt x="180" y="16"/>
                      </a:lnTo>
                      <a:lnTo>
                        <a:pt x="180" y="16"/>
                      </a:lnTo>
                      <a:lnTo>
                        <a:pt x="180" y="16"/>
                      </a:lnTo>
                      <a:lnTo>
                        <a:pt x="150" y="14"/>
                      </a:lnTo>
                      <a:lnTo>
                        <a:pt x="120" y="12"/>
                      </a:lnTo>
                      <a:lnTo>
                        <a:pt x="88" y="8"/>
                      </a:lnTo>
                      <a:lnTo>
                        <a:pt x="56" y="2"/>
                      </a:lnTo>
                      <a:lnTo>
                        <a:pt x="56" y="2"/>
                      </a:lnTo>
                      <a:lnTo>
                        <a:pt x="56" y="2"/>
                      </a:lnTo>
                      <a:lnTo>
                        <a:pt x="46" y="14"/>
                      </a:lnTo>
                      <a:lnTo>
                        <a:pt x="36" y="24"/>
                      </a:lnTo>
                      <a:lnTo>
                        <a:pt x="28" y="32"/>
                      </a:lnTo>
                      <a:lnTo>
                        <a:pt x="18" y="38"/>
                      </a:lnTo>
                      <a:lnTo>
                        <a:pt x="6" y="42"/>
                      </a:lnTo>
                      <a:lnTo>
                        <a:pt x="0" y="44"/>
                      </a:lnTo>
                      <a:lnTo>
                        <a:pt x="0" y="44"/>
                      </a:lnTo>
                      <a:lnTo>
                        <a:pt x="0" y="42"/>
                      </a:lnTo>
                      <a:lnTo>
                        <a:pt x="0" y="42"/>
                      </a:lnTo>
                      <a:close/>
                    </a:path>
                  </a:pathLst>
                </a:custGeom>
                <a:grpFill/>
                <a:ln w="9525">
                  <a:solidFill>
                    <a:schemeClr val="bg2">
                      <a:lumMod val="90000"/>
                    </a:schemeClr>
                  </a:solidFill>
                  <a:round/>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837" name="Rectangle 159"/>
            <p:cNvSpPr>
              <a:spLocks noChangeArrowheads="1"/>
            </p:cNvSpPr>
            <p:nvPr/>
          </p:nvSpPr>
          <p:spPr bwMode="auto">
            <a:xfrm>
              <a:off x="3746500" y="3432175"/>
              <a:ext cx="247650" cy="69850"/>
            </a:xfrm>
            <a:prstGeom prst="rect">
              <a:avLst/>
            </a:prstGeom>
            <a:grpFill/>
            <a:ln w="9525">
              <a:solidFill>
                <a:schemeClr val="bg2">
                  <a:lumMod val="90000"/>
                </a:schemeClr>
              </a:solidFill>
              <a:miter lim="800000"/>
              <a:headEnd/>
              <a:tailEnd/>
            </a:ln>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872" name="直接箭头连接符 871"/>
          <p:cNvCxnSpPr/>
          <p:nvPr/>
        </p:nvCxnSpPr>
        <p:spPr>
          <a:xfrm>
            <a:off x="5487713" y="2126939"/>
            <a:ext cx="0" cy="1529993"/>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873" name="Picture 67" descr="详细资料">
            <a:hlinkClick r:id="rId19"/>
          </p:cNvPr>
          <p:cNvPicPr>
            <a:picLocks noChangeAspect="1" noChangeArrowheads="1"/>
          </p:cNvPicPr>
          <p:nvPr/>
        </p:nvPicPr>
        <p:blipFill>
          <a:blip r:embed="rId20" cstate="print"/>
          <a:srcRect/>
          <a:stretch>
            <a:fillRect/>
          </a:stretch>
        </p:blipFill>
        <p:spPr bwMode="auto">
          <a:xfrm>
            <a:off x="4820752" y="3820521"/>
            <a:ext cx="306316" cy="315840"/>
          </a:xfrm>
          <a:prstGeom prst="rect">
            <a:avLst/>
          </a:prstGeom>
          <a:noFill/>
        </p:spPr>
      </p:pic>
      <p:sp>
        <p:nvSpPr>
          <p:cNvPr id="876" name="Line 191"/>
          <p:cNvSpPr>
            <a:spLocks noChangeShapeType="1"/>
          </p:cNvSpPr>
          <p:nvPr/>
        </p:nvSpPr>
        <p:spPr bwMode="auto">
          <a:xfrm>
            <a:off x="5757807" y="4930502"/>
            <a:ext cx="0" cy="251942"/>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lIns="79182" tIns="39591" rIns="79182" bIns="39591">
            <a:spAutoFit/>
          </a:bodyPr>
          <a:lstStyle/>
          <a:p>
            <a:pPr>
              <a:defRPr/>
            </a:pPr>
            <a:endParaRPr lang="zh-CN" altLang="en-US" sz="3199"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78" name="圆角矩形 695"/>
          <p:cNvSpPr>
            <a:spLocks noChangeArrowheads="1"/>
          </p:cNvSpPr>
          <p:nvPr/>
        </p:nvSpPr>
        <p:spPr bwMode="auto">
          <a:xfrm>
            <a:off x="6792452" y="4172704"/>
            <a:ext cx="176774" cy="107276"/>
          </a:xfrm>
          <a:prstGeom prst="roundRect">
            <a:avLst>
              <a:gd name="adj" fmla="val 16667"/>
            </a:avLst>
          </a:prstGeom>
          <a:blipFill dpi="0" rotWithShape="1">
            <a:blip r:embed="rId21" cstate="print"/>
            <a:srcRect/>
            <a:stretch>
              <a:fillRect/>
            </a:stretch>
          </a:blipFill>
          <a:ln w="9525">
            <a:noFill/>
            <a:round/>
            <a:headEnd/>
            <a:tailEnd/>
          </a:ln>
        </p:spPr>
        <p:txBody>
          <a:bodyPr/>
          <a:lstStyle/>
          <a:p>
            <a:pPr>
              <a:buClr>
                <a:srgbClr val="CC9900"/>
              </a:buClr>
              <a:buFont typeface="Wingdings" pitchFamily="2" charset="2"/>
              <a:buChar char="n"/>
            </a:pPr>
            <a:endParaRPr lang="zh-CN" altLang="en-US" sz="210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79" name="Line 191"/>
          <p:cNvSpPr>
            <a:spLocks noChangeShapeType="1"/>
          </p:cNvSpPr>
          <p:nvPr/>
        </p:nvSpPr>
        <p:spPr bwMode="auto">
          <a:xfrm flipV="1">
            <a:off x="6409854" y="4216053"/>
            <a:ext cx="395908" cy="0"/>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wrap="square" lIns="79182" tIns="39591" rIns="79182" bIns="39591">
            <a:spAutoFit/>
          </a:bodyPr>
          <a:lstStyle/>
          <a:p>
            <a:pPr>
              <a:defRPr/>
            </a:pPr>
            <a:endParaRPr lang="zh-CN" altLang="en-US" sz="3199"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80" name="圆角矩形 695"/>
          <p:cNvSpPr>
            <a:spLocks noChangeArrowheads="1"/>
          </p:cNvSpPr>
          <p:nvPr/>
        </p:nvSpPr>
        <p:spPr bwMode="auto">
          <a:xfrm>
            <a:off x="5678384" y="4680349"/>
            <a:ext cx="195556" cy="274667"/>
          </a:xfrm>
          <a:prstGeom prst="roundRect">
            <a:avLst>
              <a:gd name="adj" fmla="val 16667"/>
            </a:avLst>
          </a:prstGeom>
          <a:blipFill dpi="0" rotWithShape="1">
            <a:blip r:embed="rId21" cstate="print"/>
            <a:srcRect/>
            <a:stretch>
              <a:fillRect/>
            </a:stretch>
          </a:blipFill>
          <a:ln w="9525">
            <a:noFill/>
            <a:round/>
            <a:headEnd/>
            <a:tailEnd/>
          </a:ln>
        </p:spPr>
        <p:txBody>
          <a:bodyPr/>
          <a:lstStyle/>
          <a:p>
            <a:pPr>
              <a:buClr>
                <a:srgbClr val="CC9900"/>
              </a:buClr>
              <a:buFont typeface="Wingdings" pitchFamily="2" charset="2"/>
              <a:buChar char="n"/>
            </a:pPr>
            <a:endParaRPr lang="zh-CN" altLang="en-US" sz="2100">
              <a:solidFill>
                <a:schemeClr val="bg1"/>
              </a:solidFill>
              <a:latin typeface="微软雅黑" panose="020B0503020204020204" pitchFamily="34" charset="-122"/>
              <a:ea typeface="微软雅黑" panose="020B0503020204020204" pitchFamily="34" charset="-122"/>
              <a:cs typeface="Arial" pitchFamily="34" charset="0"/>
            </a:endParaRPr>
          </a:p>
        </p:txBody>
      </p:sp>
      <p:pic>
        <p:nvPicPr>
          <p:cNvPr id="881" name="Picture 2"/>
          <p:cNvPicPr>
            <a:picLocks noChangeAspect="1" noChangeArrowheads="1"/>
          </p:cNvPicPr>
          <p:nvPr/>
        </p:nvPicPr>
        <p:blipFill>
          <a:blip r:embed="rId22" cstate="print">
            <a:clrChange>
              <a:clrFrom>
                <a:srgbClr val="FFFFFF"/>
              </a:clrFrom>
              <a:clrTo>
                <a:srgbClr val="FFFFFF">
                  <a:alpha val="0"/>
                </a:srgbClr>
              </a:clrTo>
            </a:clrChange>
          </a:blip>
          <a:srcRect/>
          <a:stretch>
            <a:fillRect/>
          </a:stretch>
        </p:blipFill>
        <p:spPr bwMode="auto">
          <a:xfrm>
            <a:off x="5626183" y="5142888"/>
            <a:ext cx="220084" cy="301651"/>
          </a:xfrm>
          <a:prstGeom prst="rect">
            <a:avLst/>
          </a:prstGeom>
          <a:noFill/>
          <a:ln w="9525">
            <a:noFill/>
            <a:miter lim="800000"/>
            <a:headEnd/>
            <a:tailEnd/>
          </a:ln>
        </p:spPr>
      </p:pic>
      <p:pic>
        <p:nvPicPr>
          <p:cNvPr id="882" name="Picture 2"/>
          <p:cNvPicPr>
            <a:picLocks noChangeAspect="1" noChangeArrowheads="1"/>
          </p:cNvPicPr>
          <p:nvPr/>
        </p:nvPicPr>
        <p:blipFill>
          <a:blip r:embed="rId22" cstate="print">
            <a:clrChange>
              <a:clrFrom>
                <a:srgbClr val="FFFFFF"/>
              </a:clrFrom>
              <a:clrTo>
                <a:srgbClr val="FFFFFF">
                  <a:alpha val="0"/>
                </a:srgbClr>
              </a:clrTo>
            </a:clrChange>
          </a:blip>
          <a:srcRect/>
          <a:stretch>
            <a:fillRect/>
          </a:stretch>
        </p:blipFill>
        <p:spPr bwMode="auto">
          <a:xfrm>
            <a:off x="5310873" y="3710123"/>
            <a:ext cx="220084" cy="301651"/>
          </a:xfrm>
          <a:prstGeom prst="rect">
            <a:avLst/>
          </a:prstGeom>
          <a:noFill/>
          <a:ln w="9525">
            <a:noFill/>
            <a:miter lim="800000"/>
            <a:headEnd/>
            <a:tailEnd/>
          </a:ln>
        </p:spPr>
      </p:pic>
      <p:sp>
        <p:nvSpPr>
          <p:cNvPr id="883" name="Line 191"/>
          <p:cNvSpPr>
            <a:spLocks noChangeShapeType="1"/>
          </p:cNvSpPr>
          <p:nvPr/>
        </p:nvSpPr>
        <p:spPr bwMode="auto">
          <a:xfrm flipV="1">
            <a:off x="4909203" y="3866057"/>
            <a:ext cx="395908" cy="0"/>
          </a:xfrm>
          <a:prstGeom prst="line">
            <a:avLst/>
          </a:prstGeom>
          <a:noFill/>
          <a:ln w="15875">
            <a:solidFill>
              <a:srgbClr val="00B050"/>
            </a:solidFill>
            <a:round/>
            <a:headEnd/>
            <a:tailEnd/>
          </a:ln>
          <a:effectLst>
            <a:outerShdw blurRad="50800" dist="38100" dir="2700000" algn="tl" rotWithShape="0">
              <a:prstClr val="black">
                <a:alpha val="40000"/>
              </a:prstClr>
            </a:outerShdw>
          </a:effectLst>
        </p:spPr>
        <p:txBody>
          <a:bodyPr wrap="square" lIns="79182" tIns="39591" rIns="79182" bIns="39591">
            <a:spAutoFit/>
          </a:bodyPr>
          <a:lstStyle/>
          <a:p>
            <a:pPr>
              <a:defRPr/>
            </a:pPr>
            <a:endParaRPr lang="zh-CN" altLang="en-US" sz="3199"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84" name="TextBox 28"/>
          <p:cNvSpPr txBox="1">
            <a:spLocks noChangeArrowheads="1"/>
          </p:cNvSpPr>
          <p:nvPr>
            <p:custDataLst>
              <p:tags r:id="rId2"/>
            </p:custDataLst>
          </p:nvPr>
        </p:nvSpPr>
        <p:spPr bwMode="auto">
          <a:xfrm>
            <a:off x="6170372" y="3932940"/>
            <a:ext cx="192869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线路监测</a:t>
            </a:r>
          </a:p>
        </p:txBody>
      </p:sp>
      <p:sp>
        <p:nvSpPr>
          <p:cNvPr id="885" name="圆角矩形 695"/>
          <p:cNvSpPr>
            <a:spLocks noChangeArrowheads="1"/>
          </p:cNvSpPr>
          <p:nvPr/>
        </p:nvSpPr>
        <p:spPr bwMode="auto">
          <a:xfrm>
            <a:off x="5862703" y="4254587"/>
            <a:ext cx="176774" cy="107276"/>
          </a:xfrm>
          <a:prstGeom prst="roundRect">
            <a:avLst>
              <a:gd name="adj" fmla="val 16667"/>
            </a:avLst>
          </a:prstGeom>
          <a:blipFill dpi="0" rotWithShape="1">
            <a:blip r:embed="rId21" cstate="print"/>
            <a:srcRect/>
            <a:stretch>
              <a:fillRect/>
            </a:stretch>
          </a:blipFill>
          <a:ln w="9525">
            <a:noFill/>
            <a:round/>
            <a:headEnd/>
            <a:tailEnd/>
          </a:ln>
        </p:spPr>
        <p:txBody>
          <a:bodyPr/>
          <a:lstStyle/>
          <a:p>
            <a:pPr>
              <a:buClr>
                <a:srgbClr val="CC9900"/>
              </a:buClr>
              <a:buFont typeface="Wingdings" pitchFamily="2" charset="2"/>
              <a:buChar char="n"/>
            </a:pPr>
            <a:endParaRPr lang="zh-CN" altLang="en-US" sz="210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86" name="TextBox 28"/>
          <p:cNvSpPr txBox="1">
            <a:spLocks noChangeArrowheads="1"/>
          </p:cNvSpPr>
          <p:nvPr>
            <p:custDataLst>
              <p:tags r:id="rId3"/>
            </p:custDataLst>
          </p:nvPr>
        </p:nvSpPr>
        <p:spPr bwMode="auto">
          <a:xfrm>
            <a:off x="5170437" y="4333209"/>
            <a:ext cx="1544161" cy="236295"/>
          </a:xfrm>
          <a:prstGeom prst="rect">
            <a:avLst/>
          </a:prstGeom>
          <a:noFill/>
          <a:ln w="9525">
            <a:noFill/>
            <a:miter lim="800000"/>
            <a:headEnd/>
            <a:tailEnd/>
          </a:ln>
        </p:spPr>
        <p:txBody>
          <a:bodyPr wrap="square" lIns="81609" tIns="40805" rIns="81609" bIns="40805">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cs typeface="Arial" pitchFamily="34" charset="0"/>
              </a:rPr>
              <a:t>传感器</a:t>
            </a:r>
          </a:p>
        </p:txBody>
      </p:sp>
      <p:sp>
        <p:nvSpPr>
          <p:cNvPr id="887" name="Freeform 4"/>
          <p:cNvSpPr>
            <a:spLocks/>
          </p:cNvSpPr>
          <p:nvPr/>
        </p:nvSpPr>
        <p:spPr bwMode="auto">
          <a:xfrm rot="20488791" flipV="1">
            <a:off x="6156806" y="4525501"/>
            <a:ext cx="539875" cy="135465"/>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889" name="TextBox 28"/>
          <p:cNvSpPr txBox="1">
            <a:spLocks noChangeArrowheads="1"/>
          </p:cNvSpPr>
          <p:nvPr>
            <p:custDataLst>
              <p:tags r:id="rId4"/>
            </p:custDataLst>
          </p:nvPr>
        </p:nvSpPr>
        <p:spPr bwMode="auto">
          <a:xfrm>
            <a:off x="5500879" y="4745781"/>
            <a:ext cx="1679314"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数据采集器</a:t>
            </a:r>
          </a:p>
        </p:txBody>
      </p:sp>
      <p:sp>
        <p:nvSpPr>
          <p:cNvPr id="890" name="TextBox 28"/>
          <p:cNvSpPr txBox="1">
            <a:spLocks noChangeArrowheads="1"/>
          </p:cNvSpPr>
          <p:nvPr>
            <p:custDataLst>
              <p:tags r:id="rId5"/>
            </p:custDataLst>
          </p:nvPr>
        </p:nvSpPr>
        <p:spPr bwMode="auto">
          <a:xfrm>
            <a:off x="5728774" y="5156793"/>
            <a:ext cx="1290424"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无线专网终端</a:t>
            </a:r>
          </a:p>
        </p:txBody>
      </p:sp>
      <p:sp>
        <p:nvSpPr>
          <p:cNvPr id="891" name="TextBox 28"/>
          <p:cNvSpPr txBox="1">
            <a:spLocks noChangeArrowheads="1"/>
          </p:cNvSpPr>
          <p:nvPr>
            <p:custDataLst>
              <p:tags r:id="rId6"/>
            </p:custDataLst>
          </p:nvPr>
        </p:nvSpPr>
        <p:spPr bwMode="auto">
          <a:xfrm>
            <a:off x="3578684" y="3644975"/>
            <a:ext cx="192869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摄像机</a:t>
            </a:r>
          </a:p>
        </p:txBody>
      </p:sp>
      <p:sp>
        <p:nvSpPr>
          <p:cNvPr id="892" name="TextBox 28"/>
          <p:cNvSpPr txBox="1">
            <a:spLocks noChangeArrowheads="1"/>
          </p:cNvSpPr>
          <p:nvPr>
            <p:custDataLst>
              <p:tags r:id="rId7"/>
            </p:custDataLst>
          </p:nvPr>
        </p:nvSpPr>
        <p:spPr bwMode="auto">
          <a:xfrm>
            <a:off x="1096147" y="4875859"/>
            <a:ext cx="192869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指挥中心</a:t>
            </a:r>
          </a:p>
        </p:txBody>
      </p:sp>
      <p:sp>
        <p:nvSpPr>
          <p:cNvPr id="893" name="TextBox 28"/>
          <p:cNvSpPr txBox="1">
            <a:spLocks noChangeArrowheads="1"/>
          </p:cNvSpPr>
          <p:nvPr>
            <p:custDataLst>
              <p:tags r:id="rId8"/>
            </p:custDataLst>
          </p:nvPr>
        </p:nvSpPr>
        <p:spPr bwMode="auto">
          <a:xfrm>
            <a:off x="651316" y="1486200"/>
            <a:ext cx="595093"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基站</a:t>
            </a:r>
          </a:p>
        </p:txBody>
      </p:sp>
      <p:sp>
        <p:nvSpPr>
          <p:cNvPr id="895" name="TextBox 28"/>
          <p:cNvSpPr txBox="1">
            <a:spLocks noChangeArrowheads="1"/>
          </p:cNvSpPr>
          <p:nvPr>
            <p:custDataLst>
              <p:tags r:id="rId9"/>
            </p:custDataLst>
          </p:nvPr>
        </p:nvSpPr>
        <p:spPr bwMode="auto">
          <a:xfrm>
            <a:off x="843013" y="2658032"/>
            <a:ext cx="192869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子站</a:t>
            </a:r>
          </a:p>
        </p:txBody>
      </p:sp>
      <p:sp>
        <p:nvSpPr>
          <p:cNvPr id="896" name="TextBox 28"/>
          <p:cNvSpPr txBox="1">
            <a:spLocks noChangeArrowheads="1"/>
          </p:cNvSpPr>
          <p:nvPr>
            <p:custDataLst>
              <p:tags r:id="rId10"/>
            </p:custDataLst>
          </p:nvPr>
        </p:nvSpPr>
        <p:spPr bwMode="auto">
          <a:xfrm>
            <a:off x="3323798" y="1002231"/>
            <a:ext cx="817624"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输电线路</a:t>
            </a:r>
          </a:p>
        </p:txBody>
      </p:sp>
      <p:sp>
        <p:nvSpPr>
          <p:cNvPr id="899" name="TextBox 28"/>
          <p:cNvSpPr txBox="1">
            <a:spLocks noChangeArrowheads="1"/>
          </p:cNvSpPr>
          <p:nvPr>
            <p:custDataLst>
              <p:tags r:id="rId11"/>
            </p:custDataLst>
          </p:nvPr>
        </p:nvSpPr>
        <p:spPr bwMode="auto">
          <a:xfrm>
            <a:off x="4116909" y="2138842"/>
            <a:ext cx="73355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基站</a:t>
            </a:r>
          </a:p>
        </p:txBody>
      </p:sp>
      <p:pic>
        <p:nvPicPr>
          <p:cNvPr id="903" name="图片 902" descr="u=2647710940,560545454&amp;fm=21&amp;gp=0.jpg"/>
          <p:cNvPicPr>
            <a:picLocks noChangeAspect="1"/>
          </p:cNvPicPr>
          <p:nvPr/>
        </p:nvPicPr>
        <p:blipFill>
          <a:blip r:embed="rId23" cstate="print"/>
          <a:stretch>
            <a:fillRect/>
          </a:stretch>
        </p:blipFill>
        <p:spPr>
          <a:xfrm>
            <a:off x="3356079" y="4361864"/>
            <a:ext cx="1568697" cy="12308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04" name="TextBox 28"/>
          <p:cNvSpPr txBox="1">
            <a:spLocks noChangeArrowheads="1"/>
          </p:cNvSpPr>
          <p:nvPr>
            <p:custDataLst>
              <p:tags r:id="rId12"/>
            </p:custDataLst>
          </p:nvPr>
        </p:nvSpPr>
        <p:spPr bwMode="auto">
          <a:xfrm>
            <a:off x="3161807" y="5609677"/>
            <a:ext cx="1928696"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移动巡检</a:t>
            </a:r>
          </a:p>
        </p:txBody>
      </p:sp>
      <p:sp>
        <p:nvSpPr>
          <p:cNvPr id="677" name="TextBox 28"/>
          <p:cNvSpPr txBox="1">
            <a:spLocks noChangeArrowheads="1"/>
          </p:cNvSpPr>
          <p:nvPr>
            <p:custDataLst>
              <p:tags r:id="rId13"/>
            </p:custDataLst>
          </p:nvPr>
        </p:nvSpPr>
        <p:spPr bwMode="auto">
          <a:xfrm>
            <a:off x="3358139" y="4116367"/>
            <a:ext cx="1116906" cy="271040"/>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无人机</a:t>
            </a:r>
          </a:p>
        </p:txBody>
      </p:sp>
      <p:sp>
        <p:nvSpPr>
          <p:cNvPr id="690" name="Text Box 11">
            <a:extLst>
              <a:ext uri="{FF2B5EF4-FFF2-40B4-BE49-F238E27FC236}">
                <a16:creationId xmlns:a16="http://schemas.microsoft.com/office/drawing/2014/main" id="{C855FF3B-AC78-47BF-856C-9AB0F1425BE8}"/>
              </a:ext>
            </a:extLst>
          </p:cNvPr>
          <p:cNvSpPr txBox="1">
            <a:spLocks noChangeArrowheads="1"/>
          </p:cNvSpPr>
          <p:nvPr/>
        </p:nvSpPr>
        <p:spPr bwMode="auto">
          <a:xfrm>
            <a:off x="8370167" y="2723749"/>
            <a:ext cx="3460055" cy="1569660"/>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沿输电线路部署无线专网，对电力线所覆盖区域进行监测。</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电力塔上安装摄像机、各类传感器、数据采集器等。</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巡检人员使用智能大屏手持终端，安装巡检作业</a:t>
            </a:r>
            <a:r>
              <a:rPr lang="en-US" altLang="zh-CN" sz="1600" dirty="0">
                <a:latin typeface="微软雅黑" panose="020B0503020204020204" pitchFamily="34" charset="-122"/>
                <a:ea typeface="微软雅黑" panose="020B0503020204020204" pitchFamily="34" charset="-122"/>
                <a:cs typeface="Arial" pitchFamily="34" charset="0"/>
              </a:rPr>
              <a:t>APP</a:t>
            </a:r>
          </a:p>
        </p:txBody>
      </p:sp>
      <p:grpSp>
        <p:nvGrpSpPr>
          <p:cNvPr id="692" name="组合 104">
            <a:extLst>
              <a:ext uri="{FF2B5EF4-FFF2-40B4-BE49-F238E27FC236}">
                <a16:creationId xmlns:a16="http://schemas.microsoft.com/office/drawing/2014/main" id="{AE9366BF-CB07-4854-B48F-3E6CB3088682}"/>
              </a:ext>
            </a:extLst>
          </p:cNvPr>
          <p:cNvGrpSpPr>
            <a:grpSpLocks/>
          </p:cNvGrpSpPr>
          <p:nvPr/>
        </p:nvGrpSpPr>
        <p:grpSpPr bwMode="auto">
          <a:xfrm>
            <a:off x="8373918" y="1095607"/>
            <a:ext cx="3433068" cy="1235654"/>
            <a:chOff x="5326404" y="1167656"/>
            <a:chExt cx="2837986" cy="741800"/>
          </a:xfrm>
        </p:grpSpPr>
        <p:sp>
          <p:nvSpPr>
            <p:cNvPr id="694" name="TextBox 101">
              <a:extLst>
                <a:ext uri="{FF2B5EF4-FFF2-40B4-BE49-F238E27FC236}">
                  <a16:creationId xmlns:a16="http://schemas.microsoft.com/office/drawing/2014/main" id="{58E77893-E98E-4794-83B1-EAF976162DD3}"/>
                </a:ext>
              </a:extLst>
            </p:cNvPr>
            <p:cNvSpPr txBox="1">
              <a:spLocks noChangeArrowheads="1"/>
            </p:cNvSpPr>
            <p:nvPr/>
          </p:nvSpPr>
          <p:spPr bwMode="auto">
            <a:xfrm>
              <a:off x="5326404" y="1167656"/>
              <a:ext cx="2039439" cy="277151"/>
            </a:xfrm>
            <a:prstGeom prst="rect">
              <a:avLst/>
            </a:prstGeom>
            <a:noFill/>
            <a:ln w="9525">
              <a:noFill/>
              <a:miter lim="800000"/>
              <a:headEnd/>
              <a:tailEnd/>
            </a:ln>
          </p:spPr>
          <p:txBody>
            <a:bodyPr wrap="square">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695" name="Text Box 11">
              <a:extLst>
                <a:ext uri="{FF2B5EF4-FFF2-40B4-BE49-F238E27FC236}">
                  <a16:creationId xmlns:a16="http://schemas.microsoft.com/office/drawing/2014/main" id="{E02C0782-81EF-4418-B7F1-A33825E58665}"/>
                </a:ext>
              </a:extLst>
            </p:cNvPr>
            <p:cNvSpPr txBox="1">
              <a:spLocks noChangeArrowheads="1"/>
            </p:cNvSpPr>
            <p:nvPr/>
          </p:nvSpPr>
          <p:spPr bwMode="auto">
            <a:xfrm>
              <a:off x="5326404" y="1410584"/>
              <a:ext cx="2837986" cy="498872"/>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解决巡检数据不准确、巡检不到位、巡检周期长的问题；</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对线路上的设备安全进行监控。</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pic>
        <p:nvPicPr>
          <p:cNvPr id="17" name="图片 16">
            <a:extLst>
              <a:ext uri="{FF2B5EF4-FFF2-40B4-BE49-F238E27FC236}">
                <a16:creationId xmlns:a16="http://schemas.microsoft.com/office/drawing/2014/main" id="{D46DF36B-5B04-4C65-8154-06213AB3E39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001152" y="4481203"/>
            <a:ext cx="292908" cy="921973"/>
          </a:xfrm>
          <a:prstGeom prst="rect">
            <a:avLst/>
          </a:prstGeom>
        </p:spPr>
      </p:pic>
      <p:grpSp>
        <p:nvGrpSpPr>
          <p:cNvPr id="675" name="Group 139">
            <a:extLst>
              <a:ext uri="{FF2B5EF4-FFF2-40B4-BE49-F238E27FC236}">
                <a16:creationId xmlns:a16="http://schemas.microsoft.com/office/drawing/2014/main" id="{04FDB617-B5FD-47BE-B457-39C1C9D85BD9}"/>
              </a:ext>
            </a:extLst>
          </p:cNvPr>
          <p:cNvGrpSpPr>
            <a:grpSpLocks noChangeAspect="1"/>
          </p:cNvGrpSpPr>
          <p:nvPr/>
        </p:nvGrpSpPr>
        <p:grpSpPr bwMode="auto">
          <a:xfrm>
            <a:off x="1061995" y="1270073"/>
            <a:ext cx="646027" cy="868172"/>
            <a:chOff x="4832" y="2369"/>
            <a:chExt cx="520" cy="670"/>
          </a:xfrm>
        </p:grpSpPr>
        <p:sp>
          <p:nvSpPr>
            <p:cNvPr id="676" name="AutoShape 140">
              <a:extLst>
                <a:ext uri="{FF2B5EF4-FFF2-40B4-BE49-F238E27FC236}">
                  <a16:creationId xmlns:a16="http://schemas.microsoft.com/office/drawing/2014/main" id="{DFABC8C7-3276-4421-AC0A-DE07E3217AB2}"/>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79" name="Freeform 141">
              <a:extLst>
                <a:ext uri="{FF2B5EF4-FFF2-40B4-BE49-F238E27FC236}">
                  <a16:creationId xmlns:a16="http://schemas.microsoft.com/office/drawing/2014/main" id="{DAAF2660-43F7-4458-9732-059972A03F5F}"/>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1" name="Freeform 142">
              <a:extLst>
                <a:ext uri="{FF2B5EF4-FFF2-40B4-BE49-F238E27FC236}">
                  <a16:creationId xmlns:a16="http://schemas.microsoft.com/office/drawing/2014/main" id="{FDBC303E-0721-4F01-959B-563D1DECFF58}"/>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3" name="Freeform 143">
              <a:extLst>
                <a:ext uri="{FF2B5EF4-FFF2-40B4-BE49-F238E27FC236}">
                  <a16:creationId xmlns:a16="http://schemas.microsoft.com/office/drawing/2014/main" id="{01EEFF0B-C2FE-4840-850D-93DBA7D46E10}"/>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5" name="Freeform 144">
              <a:extLst>
                <a:ext uri="{FF2B5EF4-FFF2-40B4-BE49-F238E27FC236}">
                  <a16:creationId xmlns:a16="http://schemas.microsoft.com/office/drawing/2014/main" id="{65FE4C8D-320E-4EE2-91C2-7C96D5657D20}"/>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6" name="Freeform 145">
              <a:extLst>
                <a:ext uri="{FF2B5EF4-FFF2-40B4-BE49-F238E27FC236}">
                  <a16:creationId xmlns:a16="http://schemas.microsoft.com/office/drawing/2014/main" id="{E3FEF2AD-8EC6-42A4-BFBC-496D36F26EF9}"/>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7" name="Freeform 146">
              <a:extLst>
                <a:ext uri="{FF2B5EF4-FFF2-40B4-BE49-F238E27FC236}">
                  <a16:creationId xmlns:a16="http://schemas.microsoft.com/office/drawing/2014/main" id="{29D1C65E-84F2-4B5E-BF0A-C9D7F71A8200}"/>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8" name="Freeform 147">
              <a:extLst>
                <a:ext uri="{FF2B5EF4-FFF2-40B4-BE49-F238E27FC236}">
                  <a16:creationId xmlns:a16="http://schemas.microsoft.com/office/drawing/2014/main" id="{37D4B741-BBD9-407F-A84F-6E0BCC2C076E}"/>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89" name="Freeform 148">
              <a:extLst>
                <a:ext uri="{FF2B5EF4-FFF2-40B4-BE49-F238E27FC236}">
                  <a16:creationId xmlns:a16="http://schemas.microsoft.com/office/drawing/2014/main" id="{94B48887-84D5-46AF-ABFE-BBBC74EFB665}"/>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96" name="Freeform 149">
              <a:extLst>
                <a:ext uri="{FF2B5EF4-FFF2-40B4-BE49-F238E27FC236}">
                  <a16:creationId xmlns:a16="http://schemas.microsoft.com/office/drawing/2014/main" id="{79D4F827-22D6-4F28-A49B-40FC0488FE7C}"/>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97" name="Freeform 150">
              <a:extLst>
                <a:ext uri="{FF2B5EF4-FFF2-40B4-BE49-F238E27FC236}">
                  <a16:creationId xmlns:a16="http://schemas.microsoft.com/office/drawing/2014/main" id="{770418C3-AD31-49DC-821B-5C90C925E06F}"/>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1" name="Freeform 151">
              <a:extLst>
                <a:ext uri="{FF2B5EF4-FFF2-40B4-BE49-F238E27FC236}">
                  <a16:creationId xmlns:a16="http://schemas.microsoft.com/office/drawing/2014/main" id="{493E8EF9-186B-4117-ABDD-5F67DD3E42BA}"/>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4" name="Freeform 152">
              <a:extLst>
                <a:ext uri="{FF2B5EF4-FFF2-40B4-BE49-F238E27FC236}">
                  <a16:creationId xmlns:a16="http://schemas.microsoft.com/office/drawing/2014/main" id="{99A3E74B-6360-4231-A80F-34AACB53ECF1}"/>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5" name="Freeform 153">
              <a:extLst>
                <a:ext uri="{FF2B5EF4-FFF2-40B4-BE49-F238E27FC236}">
                  <a16:creationId xmlns:a16="http://schemas.microsoft.com/office/drawing/2014/main" id="{F94D9498-3067-4506-9F7F-36FFE5336422}"/>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7" name="Freeform 154">
              <a:extLst>
                <a:ext uri="{FF2B5EF4-FFF2-40B4-BE49-F238E27FC236}">
                  <a16:creationId xmlns:a16="http://schemas.microsoft.com/office/drawing/2014/main" id="{8E5C6D52-F117-485A-8B82-ED435387F88B}"/>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8" name="Freeform 155">
              <a:extLst>
                <a:ext uri="{FF2B5EF4-FFF2-40B4-BE49-F238E27FC236}">
                  <a16:creationId xmlns:a16="http://schemas.microsoft.com/office/drawing/2014/main" id="{5A941E2C-C82B-4701-B710-BDB3AF87E8E0}"/>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09" name="Freeform 156">
              <a:extLst>
                <a:ext uri="{FF2B5EF4-FFF2-40B4-BE49-F238E27FC236}">
                  <a16:creationId xmlns:a16="http://schemas.microsoft.com/office/drawing/2014/main" id="{0A1D1A92-9249-44F8-9983-34B5AE29BEF4}"/>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0" name="Freeform 157">
              <a:extLst>
                <a:ext uri="{FF2B5EF4-FFF2-40B4-BE49-F238E27FC236}">
                  <a16:creationId xmlns:a16="http://schemas.microsoft.com/office/drawing/2014/main" id="{87EFA826-1D87-4F7F-B6F9-7532C2FF16AA}"/>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1" name="Freeform 158">
              <a:extLst>
                <a:ext uri="{FF2B5EF4-FFF2-40B4-BE49-F238E27FC236}">
                  <a16:creationId xmlns:a16="http://schemas.microsoft.com/office/drawing/2014/main" id="{B2A586DA-9ACF-4DE5-97A2-EEEA6CA90201}"/>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2" name="Freeform 159">
              <a:extLst>
                <a:ext uri="{FF2B5EF4-FFF2-40B4-BE49-F238E27FC236}">
                  <a16:creationId xmlns:a16="http://schemas.microsoft.com/office/drawing/2014/main" id="{79EF9061-37AF-40B9-AE49-77A6FF68E671}"/>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3" name="Freeform 160">
              <a:extLst>
                <a:ext uri="{FF2B5EF4-FFF2-40B4-BE49-F238E27FC236}">
                  <a16:creationId xmlns:a16="http://schemas.microsoft.com/office/drawing/2014/main" id="{0C7FCD6D-4911-4A64-9696-48DF605BCA14}"/>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4" name="Freeform 161">
              <a:extLst>
                <a:ext uri="{FF2B5EF4-FFF2-40B4-BE49-F238E27FC236}">
                  <a16:creationId xmlns:a16="http://schemas.microsoft.com/office/drawing/2014/main" id="{75A9FB5A-0DB6-4C48-8736-4FDE8650549A}"/>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5" name="Freeform 162">
              <a:extLst>
                <a:ext uri="{FF2B5EF4-FFF2-40B4-BE49-F238E27FC236}">
                  <a16:creationId xmlns:a16="http://schemas.microsoft.com/office/drawing/2014/main" id="{53D367C5-7E8C-4950-BD4A-5D9B676F1EF2}"/>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6" name="Freeform 163">
              <a:extLst>
                <a:ext uri="{FF2B5EF4-FFF2-40B4-BE49-F238E27FC236}">
                  <a16:creationId xmlns:a16="http://schemas.microsoft.com/office/drawing/2014/main" id="{5E9D8F50-2EF8-4897-ADC4-360286BF2705}"/>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7" name="Freeform 164">
              <a:extLst>
                <a:ext uri="{FF2B5EF4-FFF2-40B4-BE49-F238E27FC236}">
                  <a16:creationId xmlns:a16="http://schemas.microsoft.com/office/drawing/2014/main" id="{39F2715C-3A6B-48EA-A4A9-1AD4A9F593D9}"/>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8" name="Freeform 165">
              <a:extLst>
                <a:ext uri="{FF2B5EF4-FFF2-40B4-BE49-F238E27FC236}">
                  <a16:creationId xmlns:a16="http://schemas.microsoft.com/office/drawing/2014/main" id="{0670569D-31BB-4BC0-BE60-CBCE09712732}"/>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19" name="Freeform 166">
              <a:extLst>
                <a:ext uri="{FF2B5EF4-FFF2-40B4-BE49-F238E27FC236}">
                  <a16:creationId xmlns:a16="http://schemas.microsoft.com/office/drawing/2014/main" id="{DB168B7A-ABF2-4F76-A581-41C1EFA892DE}"/>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0" name="Freeform 167">
              <a:extLst>
                <a:ext uri="{FF2B5EF4-FFF2-40B4-BE49-F238E27FC236}">
                  <a16:creationId xmlns:a16="http://schemas.microsoft.com/office/drawing/2014/main" id="{08458EE9-D9D2-4C94-807D-DA35D89B590E}"/>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2" name="Freeform 168">
              <a:extLst>
                <a:ext uri="{FF2B5EF4-FFF2-40B4-BE49-F238E27FC236}">
                  <a16:creationId xmlns:a16="http://schemas.microsoft.com/office/drawing/2014/main" id="{DB9C4D66-4C84-4960-9D47-EC3E26F92719}"/>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3" name="Freeform 169">
              <a:extLst>
                <a:ext uri="{FF2B5EF4-FFF2-40B4-BE49-F238E27FC236}">
                  <a16:creationId xmlns:a16="http://schemas.microsoft.com/office/drawing/2014/main" id="{AF3D58CF-BF57-41D3-9B06-03C8AA4BEEC1}"/>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4" name="Freeform 170">
              <a:extLst>
                <a:ext uri="{FF2B5EF4-FFF2-40B4-BE49-F238E27FC236}">
                  <a16:creationId xmlns:a16="http://schemas.microsoft.com/office/drawing/2014/main" id="{D724E20D-1367-4025-BE91-A33938E6D27A}"/>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5" name="Freeform 171">
              <a:extLst>
                <a:ext uri="{FF2B5EF4-FFF2-40B4-BE49-F238E27FC236}">
                  <a16:creationId xmlns:a16="http://schemas.microsoft.com/office/drawing/2014/main" id="{812AD808-EE0D-4362-9FB2-C05FB02B8A9B}"/>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6" name="Freeform 172">
              <a:extLst>
                <a:ext uri="{FF2B5EF4-FFF2-40B4-BE49-F238E27FC236}">
                  <a16:creationId xmlns:a16="http://schemas.microsoft.com/office/drawing/2014/main" id="{4AE241A7-8FBB-45A4-9308-3F2A67BAE82F}"/>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7" name="Freeform 173">
              <a:extLst>
                <a:ext uri="{FF2B5EF4-FFF2-40B4-BE49-F238E27FC236}">
                  <a16:creationId xmlns:a16="http://schemas.microsoft.com/office/drawing/2014/main" id="{104FB0D3-D71E-424C-B97B-325DC86759D6}"/>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8" name="Freeform 174">
              <a:extLst>
                <a:ext uri="{FF2B5EF4-FFF2-40B4-BE49-F238E27FC236}">
                  <a16:creationId xmlns:a16="http://schemas.microsoft.com/office/drawing/2014/main" id="{EDD537A6-6BC6-405F-824F-BBDAE23D81DD}"/>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29" name="Freeform 175">
              <a:extLst>
                <a:ext uri="{FF2B5EF4-FFF2-40B4-BE49-F238E27FC236}">
                  <a16:creationId xmlns:a16="http://schemas.microsoft.com/office/drawing/2014/main" id="{50F3724E-E35D-4EE4-9878-4834474880A0}"/>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0" name="Freeform 176">
              <a:extLst>
                <a:ext uri="{FF2B5EF4-FFF2-40B4-BE49-F238E27FC236}">
                  <a16:creationId xmlns:a16="http://schemas.microsoft.com/office/drawing/2014/main" id="{6AC2CC55-0176-4BE8-A5D8-87DF64CFC2EC}"/>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1" name="Freeform 177">
              <a:extLst>
                <a:ext uri="{FF2B5EF4-FFF2-40B4-BE49-F238E27FC236}">
                  <a16:creationId xmlns:a16="http://schemas.microsoft.com/office/drawing/2014/main" id="{C5EA824D-D958-44A8-892F-E56122B809C5}"/>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2" name="Freeform 178">
              <a:extLst>
                <a:ext uri="{FF2B5EF4-FFF2-40B4-BE49-F238E27FC236}">
                  <a16:creationId xmlns:a16="http://schemas.microsoft.com/office/drawing/2014/main" id="{1FCCD5C7-7CB0-4F2D-8671-B99DECEE7D69}"/>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3" name="Freeform 179">
              <a:extLst>
                <a:ext uri="{FF2B5EF4-FFF2-40B4-BE49-F238E27FC236}">
                  <a16:creationId xmlns:a16="http://schemas.microsoft.com/office/drawing/2014/main" id="{1BE88486-2BA2-4F80-83CA-620CCFBEE700}"/>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4" name="Freeform 180">
              <a:extLst>
                <a:ext uri="{FF2B5EF4-FFF2-40B4-BE49-F238E27FC236}">
                  <a16:creationId xmlns:a16="http://schemas.microsoft.com/office/drawing/2014/main" id="{64392F74-976E-4C9F-8C9F-6BFD1CF154B8}"/>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5" name="Freeform 181">
              <a:extLst>
                <a:ext uri="{FF2B5EF4-FFF2-40B4-BE49-F238E27FC236}">
                  <a16:creationId xmlns:a16="http://schemas.microsoft.com/office/drawing/2014/main" id="{883A4DD4-A2BE-43AC-BCA3-37ECABE2EDF0}"/>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6" name="Freeform 182">
              <a:extLst>
                <a:ext uri="{FF2B5EF4-FFF2-40B4-BE49-F238E27FC236}">
                  <a16:creationId xmlns:a16="http://schemas.microsoft.com/office/drawing/2014/main" id="{8623797A-7006-404A-AFFD-4AF3F6C45703}"/>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7" name="Freeform 183">
              <a:extLst>
                <a:ext uri="{FF2B5EF4-FFF2-40B4-BE49-F238E27FC236}">
                  <a16:creationId xmlns:a16="http://schemas.microsoft.com/office/drawing/2014/main" id="{88ABDC55-F7C4-4E02-8B34-AAD52DA3A0EA}"/>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8" name="Freeform 184">
              <a:extLst>
                <a:ext uri="{FF2B5EF4-FFF2-40B4-BE49-F238E27FC236}">
                  <a16:creationId xmlns:a16="http://schemas.microsoft.com/office/drawing/2014/main" id="{00E3D714-0A1F-4CA4-B6E5-9CE4C12025E7}"/>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39" name="Rectangle 185">
              <a:extLst>
                <a:ext uri="{FF2B5EF4-FFF2-40B4-BE49-F238E27FC236}">
                  <a16:creationId xmlns:a16="http://schemas.microsoft.com/office/drawing/2014/main" id="{D236E5AF-0687-464E-A740-1594E186EDA0}"/>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0" name="Freeform 186">
              <a:extLst>
                <a:ext uri="{FF2B5EF4-FFF2-40B4-BE49-F238E27FC236}">
                  <a16:creationId xmlns:a16="http://schemas.microsoft.com/office/drawing/2014/main" id="{133E8D05-E712-47B6-9F6C-EF99C84CA436}"/>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1" name="Freeform 187">
              <a:extLst>
                <a:ext uri="{FF2B5EF4-FFF2-40B4-BE49-F238E27FC236}">
                  <a16:creationId xmlns:a16="http://schemas.microsoft.com/office/drawing/2014/main" id="{18C1675C-24DC-4788-8448-7B976C4B5E7B}"/>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2" name="Freeform 188">
              <a:extLst>
                <a:ext uri="{FF2B5EF4-FFF2-40B4-BE49-F238E27FC236}">
                  <a16:creationId xmlns:a16="http://schemas.microsoft.com/office/drawing/2014/main" id="{427D569D-7C57-48EC-87FE-C69F70DF046F}"/>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3" name="Freeform 189">
              <a:extLst>
                <a:ext uri="{FF2B5EF4-FFF2-40B4-BE49-F238E27FC236}">
                  <a16:creationId xmlns:a16="http://schemas.microsoft.com/office/drawing/2014/main" id="{68D79184-CB1A-4B32-BB68-879CF77C95CF}"/>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4" name="Freeform 190">
              <a:extLst>
                <a:ext uri="{FF2B5EF4-FFF2-40B4-BE49-F238E27FC236}">
                  <a16:creationId xmlns:a16="http://schemas.microsoft.com/office/drawing/2014/main" id="{EDAA9F2D-AE6E-4E5E-812E-DFB5A8BD86AA}"/>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5" name="Freeform 191">
              <a:extLst>
                <a:ext uri="{FF2B5EF4-FFF2-40B4-BE49-F238E27FC236}">
                  <a16:creationId xmlns:a16="http://schemas.microsoft.com/office/drawing/2014/main" id="{46AF841B-C1D1-45E5-A9DA-D391C7468A45}"/>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6" name="Freeform 192">
              <a:extLst>
                <a:ext uri="{FF2B5EF4-FFF2-40B4-BE49-F238E27FC236}">
                  <a16:creationId xmlns:a16="http://schemas.microsoft.com/office/drawing/2014/main" id="{53639C6C-1520-498D-8BEF-8F943384A901}"/>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7" name="Freeform 193">
              <a:extLst>
                <a:ext uri="{FF2B5EF4-FFF2-40B4-BE49-F238E27FC236}">
                  <a16:creationId xmlns:a16="http://schemas.microsoft.com/office/drawing/2014/main" id="{B51D090C-CA81-4AA4-BBAB-6CB12CA96C43}"/>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8" name="Freeform 194">
              <a:extLst>
                <a:ext uri="{FF2B5EF4-FFF2-40B4-BE49-F238E27FC236}">
                  <a16:creationId xmlns:a16="http://schemas.microsoft.com/office/drawing/2014/main" id="{713483E6-9948-4915-9CBF-503CBC194CEF}"/>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49" name="Freeform 195">
              <a:extLst>
                <a:ext uri="{FF2B5EF4-FFF2-40B4-BE49-F238E27FC236}">
                  <a16:creationId xmlns:a16="http://schemas.microsoft.com/office/drawing/2014/main" id="{3F317A7F-B876-4D38-9DF7-D86933E792DD}"/>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750" name="Group 139">
            <a:extLst>
              <a:ext uri="{FF2B5EF4-FFF2-40B4-BE49-F238E27FC236}">
                <a16:creationId xmlns:a16="http://schemas.microsoft.com/office/drawing/2014/main" id="{2A11183F-A35C-4B25-93AA-0CCE9B25B418}"/>
              </a:ext>
            </a:extLst>
          </p:cNvPr>
          <p:cNvGrpSpPr>
            <a:grpSpLocks noChangeAspect="1"/>
          </p:cNvGrpSpPr>
          <p:nvPr/>
        </p:nvGrpSpPr>
        <p:grpSpPr bwMode="auto">
          <a:xfrm>
            <a:off x="4501080" y="1855876"/>
            <a:ext cx="646027" cy="868172"/>
            <a:chOff x="4832" y="2369"/>
            <a:chExt cx="520" cy="670"/>
          </a:xfrm>
        </p:grpSpPr>
        <p:sp>
          <p:nvSpPr>
            <p:cNvPr id="751" name="AutoShape 140">
              <a:extLst>
                <a:ext uri="{FF2B5EF4-FFF2-40B4-BE49-F238E27FC236}">
                  <a16:creationId xmlns:a16="http://schemas.microsoft.com/office/drawing/2014/main" id="{6C722784-5332-48F8-AE66-EB2F376FDD2F}"/>
                </a:ext>
              </a:extLst>
            </p:cNvPr>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2" name="Freeform 141">
              <a:extLst>
                <a:ext uri="{FF2B5EF4-FFF2-40B4-BE49-F238E27FC236}">
                  <a16:creationId xmlns:a16="http://schemas.microsoft.com/office/drawing/2014/main" id="{2754EBDC-ADC6-4BA8-BCBE-AD03CD731E7D}"/>
                </a:ext>
              </a:extLst>
            </p:cNvPr>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3" name="Freeform 142">
              <a:extLst>
                <a:ext uri="{FF2B5EF4-FFF2-40B4-BE49-F238E27FC236}">
                  <a16:creationId xmlns:a16="http://schemas.microsoft.com/office/drawing/2014/main" id="{AF39C5FD-D926-4233-9559-DC40E8E7D653}"/>
                </a:ext>
              </a:extLst>
            </p:cNvPr>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4" name="Freeform 143">
              <a:extLst>
                <a:ext uri="{FF2B5EF4-FFF2-40B4-BE49-F238E27FC236}">
                  <a16:creationId xmlns:a16="http://schemas.microsoft.com/office/drawing/2014/main" id="{3A65D583-7F6A-4E46-AAF6-24D7048F699B}"/>
                </a:ext>
              </a:extLst>
            </p:cNvPr>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5" name="Freeform 144">
              <a:extLst>
                <a:ext uri="{FF2B5EF4-FFF2-40B4-BE49-F238E27FC236}">
                  <a16:creationId xmlns:a16="http://schemas.microsoft.com/office/drawing/2014/main" id="{33BAF952-8DCF-4214-B9A2-67FFB1A540FA}"/>
                </a:ext>
              </a:extLst>
            </p:cNvPr>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6" name="Freeform 145">
              <a:extLst>
                <a:ext uri="{FF2B5EF4-FFF2-40B4-BE49-F238E27FC236}">
                  <a16:creationId xmlns:a16="http://schemas.microsoft.com/office/drawing/2014/main" id="{961EEE5B-0CF3-4A4B-8D65-E43E0008D63F}"/>
                </a:ext>
              </a:extLst>
            </p:cNvPr>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7" name="Freeform 146">
              <a:extLst>
                <a:ext uri="{FF2B5EF4-FFF2-40B4-BE49-F238E27FC236}">
                  <a16:creationId xmlns:a16="http://schemas.microsoft.com/office/drawing/2014/main" id="{C0D16D7F-9FC3-46CA-A896-0E264873FA9B}"/>
                </a:ext>
              </a:extLst>
            </p:cNvPr>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8" name="Freeform 147">
              <a:extLst>
                <a:ext uri="{FF2B5EF4-FFF2-40B4-BE49-F238E27FC236}">
                  <a16:creationId xmlns:a16="http://schemas.microsoft.com/office/drawing/2014/main" id="{C152C122-E526-47C9-A5BF-BE21A6480CB8}"/>
                </a:ext>
              </a:extLst>
            </p:cNvPr>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59" name="Freeform 148">
              <a:extLst>
                <a:ext uri="{FF2B5EF4-FFF2-40B4-BE49-F238E27FC236}">
                  <a16:creationId xmlns:a16="http://schemas.microsoft.com/office/drawing/2014/main" id="{7209955A-97BE-4694-9BC5-256424B6AFA1}"/>
                </a:ext>
              </a:extLst>
            </p:cNvPr>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0" name="Freeform 149">
              <a:extLst>
                <a:ext uri="{FF2B5EF4-FFF2-40B4-BE49-F238E27FC236}">
                  <a16:creationId xmlns:a16="http://schemas.microsoft.com/office/drawing/2014/main" id="{15BBC1A9-48E7-4BEE-9143-D8B22CABDA68}"/>
                </a:ext>
              </a:extLst>
            </p:cNvPr>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1" name="Freeform 150">
              <a:extLst>
                <a:ext uri="{FF2B5EF4-FFF2-40B4-BE49-F238E27FC236}">
                  <a16:creationId xmlns:a16="http://schemas.microsoft.com/office/drawing/2014/main" id="{5AE6082F-5E76-42F6-9FB9-0525168E90A0}"/>
                </a:ext>
              </a:extLst>
            </p:cNvPr>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2" name="Freeform 151">
              <a:extLst>
                <a:ext uri="{FF2B5EF4-FFF2-40B4-BE49-F238E27FC236}">
                  <a16:creationId xmlns:a16="http://schemas.microsoft.com/office/drawing/2014/main" id="{AC12D29B-AE64-42FF-A771-4A18DD7ADA60}"/>
                </a:ext>
              </a:extLst>
            </p:cNvPr>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3" name="Freeform 152">
              <a:extLst>
                <a:ext uri="{FF2B5EF4-FFF2-40B4-BE49-F238E27FC236}">
                  <a16:creationId xmlns:a16="http://schemas.microsoft.com/office/drawing/2014/main" id="{3B08A7BD-54E0-4F80-8B59-E1E4AB325B3A}"/>
                </a:ext>
              </a:extLst>
            </p:cNvPr>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4" name="Freeform 153">
              <a:extLst>
                <a:ext uri="{FF2B5EF4-FFF2-40B4-BE49-F238E27FC236}">
                  <a16:creationId xmlns:a16="http://schemas.microsoft.com/office/drawing/2014/main" id="{871641EF-D77A-49A9-9AB8-75261931F962}"/>
                </a:ext>
              </a:extLst>
            </p:cNvPr>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5" name="Freeform 154">
              <a:extLst>
                <a:ext uri="{FF2B5EF4-FFF2-40B4-BE49-F238E27FC236}">
                  <a16:creationId xmlns:a16="http://schemas.microsoft.com/office/drawing/2014/main" id="{BA2D3EC5-E358-4BCB-8C32-E3500E47EF14}"/>
                </a:ext>
              </a:extLst>
            </p:cNvPr>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6" name="Freeform 155">
              <a:extLst>
                <a:ext uri="{FF2B5EF4-FFF2-40B4-BE49-F238E27FC236}">
                  <a16:creationId xmlns:a16="http://schemas.microsoft.com/office/drawing/2014/main" id="{418C1D62-6F6F-4059-BD2F-BA41CA06F811}"/>
                </a:ext>
              </a:extLst>
            </p:cNvPr>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7" name="Freeform 156">
              <a:extLst>
                <a:ext uri="{FF2B5EF4-FFF2-40B4-BE49-F238E27FC236}">
                  <a16:creationId xmlns:a16="http://schemas.microsoft.com/office/drawing/2014/main" id="{9C064D20-0C40-4651-ADAD-C66BADCCBB73}"/>
                </a:ext>
              </a:extLst>
            </p:cNvPr>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8" name="Freeform 157">
              <a:extLst>
                <a:ext uri="{FF2B5EF4-FFF2-40B4-BE49-F238E27FC236}">
                  <a16:creationId xmlns:a16="http://schemas.microsoft.com/office/drawing/2014/main" id="{090B6622-DB24-4D1C-829D-9040DD0FF2CC}"/>
                </a:ext>
              </a:extLst>
            </p:cNvPr>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69" name="Freeform 158">
              <a:extLst>
                <a:ext uri="{FF2B5EF4-FFF2-40B4-BE49-F238E27FC236}">
                  <a16:creationId xmlns:a16="http://schemas.microsoft.com/office/drawing/2014/main" id="{55DF4D57-2673-4C94-882B-FD7EE8784585}"/>
                </a:ext>
              </a:extLst>
            </p:cNvPr>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0" name="Freeform 159">
              <a:extLst>
                <a:ext uri="{FF2B5EF4-FFF2-40B4-BE49-F238E27FC236}">
                  <a16:creationId xmlns:a16="http://schemas.microsoft.com/office/drawing/2014/main" id="{8F41F944-186E-471A-B609-05E918BD12BB}"/>
                </a:ext>
              </a:extLst>
            </p:cNvPr>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1" name="Freeform 160">
              <a:extLst>
                <a:ext uri="{FF2B5EF4-FFF2-40B4-BE49-F238E27FC236}">
                  <a16:creationId xmlns:a16="http://schemas.microsoft.com/office/drawing/2014/main" id="{EAB44AF0-98C7-4AB8-8927-147F41794AEB}"/>
                </a:ext>
              </a:extLst>
            </p:cNvPr>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2" name="Freeform 161">
              <a:extLst>
                <a:ext uri="{FF2B5EF4-FFF2-40B4-BE49-F238E27FC236}">
                  <a16:creationId xmlns:a16="http://schemas.microsoft.com/office/drawing/2014/main" id="{27B2948B-916C-4D0B-9440-4D7DE8CF7D3A}"/>
                </a:ext>
              </a:extLst>
            </p:cNvPr>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3" name="Freeform 162">
              <a:extLst>
                <a:ext uri="{FF2B5EF4-FFF2-40B4-BE49-F238E27FC236}">
                  <a16:creationId xmlns:a16="http://schemas.microsoft.com/office/drawing/2014/main" id="{18FD861B-D2B2-462B-9585-A2C959CDBDB1}"/>
                </a:ext>
              </a:extLst>
            </p:cNvPr>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4" name="Freeform 163">
              <a:extLst>
                <a:ext uri="{FF2B5EF4-FFF2-40B4-BE49-F238E27FC236}">
                  <a16:creationId xmlns:a16="http://schemas.microsoft.com/office/drawing/2014/main" id="{BFE63CD1-83D7-405C-AE32-25C2D86C1EF0}"/>
                </a:ext>
              </a:extLst>
            </p:cNvPr>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5" name="Freeform 164">
              <a:extLst>
                <a:ext uri="{FF2B5EF4-FFF2-40B4-BE49-F238E27FC236}">
                  <a16:creationId xmlns:a16="http://schemas.microsoft.com/office/drawing/2014/main" id="{CD0C752B-52A7-4F70-A72E-4EAD8720ADEF}"/>
                </a:ext>
              </a:extLst>
            </p:cNvPr>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6" name="Freeform 165">
              <a:extLst>
                <a:ext uri="{FF2B5EF4-FFF2-40B4-BE49-F238E27FC236}">
                  <a16:creationId xmlns:a16="http://schemas.microsoft.com/office/drawing/2014/main" id="{7A88E437-E3B5-496B-A192-C6FBBB010D4E}"/>
                </a:ext>
              </a:extLst>
            </p:cNvPr>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7" name="Freeform 166">
              <a:extLst>
                <a:ext uri="{FF2B5EF4-FFF2-40B4-BE49-F238E27FC236}">
                  <a16:creationId xmlns:a16="http://schemas.microsoft.com/office/drawing/2014/main" id="{CA178F08-560E-4A8E-935A-BCE7BFBBB1DA}"/>
                </a:ext>
              </a:extLst>
            </p:cNvPr>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8" name="Freeform 167">
              <a:extLst>
                <a:ext uri="{FF2B5EF4-FFF2-40B4-BE49-F238E27FC236}">
                  <a16:creationId xmlns:a16="http://schemas.microsoft.com/office/drawing/2014/main" id="{227CCB5C-B76F-41AB-99DD-CA85CEA6C82D}"/>
                </a:ext>
              </a:extLst>
            </p:cNvPr>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79" name="Freeform 168">
              <a:extLst>
                <a:ext uri="{FF2B5EF4-FFF2-40B4-BE49-F238E27FC236}">
                  <a16:creationId xmlns:a16="http://schemas.microsoft.com/office/drawing/2014/main" id="{C80BE28D-5A9B-477B-B43E-3F89D78DF7A1}"/>
                </a:ext>
              </a:extLst>
            </p:cNvPr>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0" name="Freeform 169">
              <a:extLst>
                <a:ext uri="{FF2B5EF4-FFF2-40B4-BE49-F238E27FC236}">
                  <a16:creationId xmlns:a16="http://schemas.microsoft.com/office/drawing/2014/main" id="{C03F91E8-8569-4EA7-81EB-4EF52122A719}"/>
                </a:ext>
              </a:extLst>
            </p:cNvPr>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1" name="Freeform 170">
              <a:extLst>
                <a:ext uri="{FF2B5EF4-FFF2-40B4-BE49-F238E27FC236}">
                  <a16:creationId xmlns:a16="http://schemas.microsoft.com/office/drawing/2014/main" id="{59B31A96-7EC5-4C33-A04F-5F2828CAA09F}"/>
                </a:ext>
              </a:extLst>
            </p:cNvPr>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2" name="Freeform 171">
              <a:extLst>
                <a:ext uri="{FF2B5EF4-FFF2-40B4-BE49-F238E27FC236}">
                  <a16:creationId xmlns:a16="http://schemas.microsoft.com/office/drawing/2014/main" id="{9CB4817B-5D88-47E5-A8C1-7388C09D1078}"/>
                </a:ext>
              </a:extLst>
            </p:cNvPr>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3" name="Freeform 172">
              <a:extLst>
                <a:ext uri="{FF2B5EF4-FFF2-40B4-BE49-F238E27FC236}">
                  <a16:creationId xmlns:a16="http://schemas.microsoft.com/office/drawing/2014/main" id="{45BF210B-3994-4AD9-A4E5-D372E6F2363D}"/>
                </a:ext>
              </a:extLst>
            </p:cNvPr>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4" name="Freeform 173">
              <a:extLst>
                <a:ext uri="{FF2B5EF4-FFF2-40B4-BE49-F238E27FC236}">
                  <a16:creationId xmlns:a16="http://schemas.microsoft.com/office/drawing/2014/main" id="{D62E9B94-9749-4BF4-9647-9E149986B2CE}"/>
                </a:ext>
              </a:extLst>
            </p:cNvPr>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5" name="Freeform 174">
              <a:extLst>
                <a:ext uri="{FF2B5EF4-FFF2-40B4-BE49-F238E27FC236}">
                  <a16:creationId xmlns:a16="http://schemas.microsoft.com/office/drawing/2014/main" id="{A81520AB-8728-4A12-9278-FCF5673B71BB}"/>
                </a:ext>
              </a:extLst>
            </p:cNvPr>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6" name="Freeform 175">
              <a:extLst>
                <a:ext uri="{FF2B5EF4-FFF2-40B4-BE49-F238E27FC236}">
                  <a16:creationId xmlns:a16="http://schemas.microsoft.com/office/drawing/2014/main" id="{6C07D959-3A7F-4E66-A45B-44DE4DD60287}"/>
                </a:ext>
              </a:extLst>
            </p:cNvPr>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7" name="Freeform 176">
              <a:extLst>
                <a:ext uri="{FF2B5EF4-FFF2-40B4-BE49-F238E27FC236}">
                  <a16:creationId xmlns:a16="http://schemas.microsoft.com/office/drawing/2014/main" id="{260464BB-C7D7-49A8-A1D5-DA1157C8CC97}"/>
                </a:ext>
              </a:extLst>
            </p:cNvPr>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8" name="Freeform 177">
              <a:extLst>
                <a:ext uri="{FF2B5EF4-FFF2-40B4-BE49-F238E27FC236}">
                  <a16:creationId xmlns:a16="http://schemas.microsoft.com/office/drawing/2014/main" id="{35E5A1D4-24A7-4CDD-ACA0-900FB3EDCD8D}"/>
                </a:ext>
              </a:extLst>
            </p:cNvPr>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89" name="Freeform 178">
              <a:extLst>
                <a:ext uri="{FF2B5EF4-FFF2-40B4-BE49-F238E27FC236}">
                  <a16:creationId xmlns:a16="http://schemas.microsoft.com/office/drawing/2014/main" id="{E6342CDD-04C1-4044-B99B-3AADBC4C11C8}"/>
                </a:ext>
              </a:extLst>
            </p:cNvPr>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0" name="Freeform 179">
              <a:extLst>
                <a:ext uri="{FF2B5EF4-FFF2-40B4-BE49-F238E27FC236}">
                  <a16:creationId xmlns:a16="http://schemas.microsoft.com/office/drawing/2014/main" id="{7BB8541F-F450-4E02-B9D3-ADA3F9C5FA97}"/>
                </a:ext>
              </a:extLst>
            </p:cNvPr>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1" name="Freeform 180">
              <a:extLst>
                <a:ext uri="{FF2B5EF4-FFF2-40B4-BE49-F238E27FC236}">
                  <a16:creationId xmlns:a16="http://schemas.microsoft.com/office/drawing/2014/main" id="{32875401-2E51-434F-90E4-0CF4D30219AF}"/>
                </a:ext>
              </a:extLst>
            </p:cNvPr>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2" name="Freeform 181">
              <a:extLst>
                <a:ext uri="{FF2B5EF4-FFF2-40B4-BE49-F238E27FC236}">
                  <a16:creationId xmlns:a16="http://schemas.microsoft.com/office/drawing/2014/main" id="{30E56E62-A6E1-418A-8B64-DA4BBA86A03D}"/>
                </a:ext>
              </a:extLst>
            </p:cNvPr>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3" name="Freeform 182">
              <a:extLst>
                <a:ext uri="{FF2B5EF4-FFF2-40B4-BE49-F238E27FC236}">
                  <a16:creationId xmlns:a16="http://schemas.microsoft.com/office/drawing/2014/main" id="{E92F2792-82BA-45D0-BA98-AF0DFB7F5935}"/>
                </a:ext>
              </a:extLst>
            </p:cNvPr>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4" name="Freeform 183">
              <a:extLst>
                <a:ext uri="{FF2B5EF4-FFF2-40B4-BE49-F238E27FC236}">
                  <a16:creationId xmlns:a16="http://schemas.microsoft.com/office/drawing/2014/main" id="{A255760E-9F62-4180-BDD0-09415205BCA8}"/>
                </a:ext>
              </a:extLst>
            </p:cNvPr>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5" name="Freeform 184">
              <a:extLst>
                <a:ext uri="{FF2B5EF4-FFF2-40B4-BE49-F238E27FC236}">
                  <a16:creationId xmlns:a16="http://schemas.microsoft.com/office/drawing/2014/main" id="{41FBCEA8-F30A-4972-845D-037EC42BB8A8}"/>
                </a:ext>
              </a:extLst>
            </p:cNvPr>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6" name="Rectangle 185">
              <a:extLst>
                <a:ext uri="{FF2B5EF4-FFF2-40B4-BE49-F238E27FC236}">
                  <a16:creationId xmlns:a16="http://schemas.microsoft.com/office/drawing/2014/main" id="{E8DF9674-00C3-4433-8A1F-858BA212AA8B}"/>
                </a:ext>
              </a:extLst>
            </p:cNvPr>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7" name="Freeform 186">
              <a:extLst>
                <a:ext uri="{FF2B5EF4-FFF2-40B4-BE49-F238E27FC236}">
                  <a16:creationId xmlns:a16="http://schemas.microsoft.com/office/drawing/2014/main" id="{98E2A213-44E5-460A-B12A-CDB51F2B5365}"/>
                </a:ext>
              </a:extLst>
            </p:cNvPr>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8" name="Freeform 187">
              <a:extLst>
                <a:ext uri="{FF2B5EF4-FFF2-40B4-BE49-F238E27FC236}">
                  <a16:creationId xmlns:a16="http://schemas.microsoft.com/office/drawing/2014/main" id="{F3CC38F5-AD74-4A5D-879D-77BFE4921C05}"/>
                </a:ext>
              </a:extLst>
            </p:cNvPr>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99" name="Freeform 188">
              <a:extLst>
                <a:ext uri="{FF2B5EF4-FFF2-40B4-BE49-F238E27FC236}">
                  <a16:creationId xmlns:a16="http://schemas.microsoft.com/office/drawing/2014/main" id="{2D6DAF57-1832-41C1-896E-787479A1A3CB}"/>
                </a:ext>
              </a:extLst>
            </p:cNvPr>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0" name="Freeform 189">
              <a:extLst>
                <a:ext uri="{FF2B5EF4-FFF2-40B4-BE49-F238E27FC236}">
                  <a16:creationId xmlns:a16="http://schemas.microsoft.com/office/drawing/2014/main" id="{B49DCE72-CF97-45CB-AA78-C71CD4800258}"/>
                </a:ext>
              </a:extLst>
            </p:cNvPr>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1" name="Freeform 190">
              <a:extLst>
                <a:ext uri="{FF2B5EF4-FFF2-40B4-BE49-F238E27FC236}">
                  <a16:creationId xmlns:a16="http://schemas.microsoft.com/office/drawing/2014/main" id="{AAAA1C2B-1C20-4C64-9B15-69BDE582801F}"/>
                </a:ext>
              </a:extLst>
            </p:cNvPr>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2" name="Freeform 191">
              <a:extLst>
                <a:ext uri="{FF2B5EF4-FFF2-40B4-BE49-F238E27FC236}">
                  <a16:creationId xmlns:a16="http://schemas.microsoft.com/office/drawing/2014/main" id="{3A7CE04A-57BF-4511-9AA9-264FB13913A3}"/>
                </a:ext>
              </a:extLst>
            </p:cNvPr>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3" name="Freeform 192">
              <a:extLst>
                <a:ext uri="{FF2B5EF4-FFF2-40B4-BE49-F238E27FC236}">
                  <a16:creationId xmlns:a16="http://schemas.microsoft.com/office/drawing/2014/main" id="{646B5620-C0D5-476B-BC55-D778F4413087}"/>
                </a:ext>
              </a:extLst>
            </p:cNvPr>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4" name="Freeform 193">
              <a:extLst>
                <a:ext uri="{FF2B5EF4-FFF2-40B4-BE49-F238E27FC236}">
                  <a16:creationId xmlns:a16="http://schemas.microsoft.com/office/drawing/2014/main" id="{9D5147E7-17B7-46EA-876D-88DD643A09AE}"/>
                </a:ext>
              </a:extLst>
            </p:cNvPr>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05" name="Freeform 194">
              <a:extLst>
                <a:ext uri="{FF2B5EF4-FFF2-40B4-BE49-F238E27FC236}">
                  <a16:creationId xmlns:a16="http://schemas.microsoft.com/office/drawing/2014/main" id="{3D28F739-3342-47E8-8959-9A1C5F65CBEC}"/>
                </a:ext>
              </a:extLst>
            </p:cNvPr>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36" name="Freeform 195">
              <a:extLst>
                <a:ext uri="{FF2B5EF4-FFF2-40B4-BE49-F238E27FC236}">
                  <a16:creationId xmlns:a16="http://schemas.microsoft.com/office/drawing/2014/main" id="{EB14487E-E9C5-430E-BC9E-B91022FFE08B}"/>
                </a:ext>
              </a:extLst>
            </p:cNvPr>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pic>
        <p:nvPicPr>
          <p:cNvPr id="171" name="图片 170" descr="u=4202122512,321051471&amp;fm=21&amp;gp=0.jpg"/>
          <p:cNvPicPr>
            <a:picLocks noChangeAspect="1"/>
          </p:cNvPicPr>
          <p:nvPr/>
        </p:nvPicPr>
        <p:blipFill>
          <a:blip r:embed="rId25" cstate="print"/>
          <a:stretch>
            <a:fillRect/>
          </a:stretch>
        </p:blipFill>
        <p:spPr>
          <a:xfrm>
            <a:off x="4307287" y="2456557"/>
            <a:ext cx="1071181" cy="7431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6" name="图片 115" descr="u=4202122512,321051471&amp;fm=21&amp;gp=0.jpg"/>
          <p:cNvPicPr>
            <a:picLocks noChangeAspect="1"/>
          </p:cNvPicPr>
          <p:nvPr/>
        </p:nvPicPr>
        <p:blipFill>
          <a:blip r:embed="rId25" cstate="print"/>
          <a:stretch>
            <a:fillRect/>
          </a:stretch>
        </p:blipFill>
        <p:spPr>
          <a:xfrm>
            <a:off x="843014" y="1920313"/>
            <a:ext cx="1071181" cy="7431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38" name="TextBox 28">
            <a:extLst>
              <a:ext uri="{FF2B5EF4-FFF2-40B4-BE49-F238E27FC236}">
                <a16:creationId xmlns:a16="http://schemas.microsoft.com/office/drawing/2014/main" id="{B18FE052-E2CD-485B-BC27-F1D3420AADF5}"/>
              </a:ext>
            </a:extLst>
          </p:cNvPr>
          <p:cNvSpPr txBox="1">
            <a:spLocks noChangeArrowheads="1"/>
          </p:cNvSpPr>
          <p:nvPr>
            <p:custDataLst>
              <p:tags r:id="rId14"/>
            </p:custDataLst>
          </p:nvPr>
        </p:nvSpPr>
        <p:spPr bwMode="auto">
          <a:xfrm>
            <a:off x="2175561" y="2186354"/>
            <a:ext cx="1584733" cy="313187"/>
          </a:xfrm>
          <a:prstGeom prst="rect">
            <a:avLst/>
          </a:prstGeom>
          <a:noFill/>
          <a:ln w="9525">
            <a:noFill/>
            <a:miter lim="800000"/>
            <a:headEnd/>
            <a:tailEnd/>
          </a:ln>
        </p:spPr>
        <p:txBody>
          <a:bodyPr lIns="81609" tIns="40805" rIns="81609" bIns="40805">
            <a:sp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cs typeface="Arial" pitchFamily="34" charset="0"/>
              </a:rPr>
              <a:t>LTE-G</a:t>
            </a:r>
            <a:endParaRPr lang="zh-CN" altLang="en-US" sz="15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39" name="TextBox 28">
            <a:extLst>
              <a:ext uri="{FF2B5EF4-FFF2-40B4-BE49-F238E27FC236}">
                <a16:creationId xmlns:a16="http://schemas.microsoft.com/office/drawing/2014/main" id="{979BC978-15E1-4503-983F-CB15720CCB9E}"/>
              </a:ext>
            </a:extLst>
          </p:cNvPr>
          <p:cNvSpPr txBox="1">
            <a:spLocks noChangeArrowheads="1"/>
          </p:cNvSpPr>
          <p:nvPr>
            <p:custDataLst>
              <p:tags r:id="rId15"/>
            </p:custDataLst>
          </p:nvPr>
        </p:nvSpPr>
        <p:spPr bwMode="auto">
          <a:xfrm>
            <a:off x="6488382" y="2126018"/>
            <a:ext cx="1584733" cy="313187"/>
          </a:xfrm>
          <a:prstGeom prst="rect">
            <a:avLst/>
          </a:prstGeom>
          <a:noFill/>
          <a:ln w="9525">
            <a:noFill/>
            <a:miter lim="800000"/>
            <a:headEnd/>
            <a:tailEnd/>
          </a:ln>
        </p:spPr>
        <p:txBody>
          <a:bodyPr lIns="81609" tIns="40805" rIns="81609" bIns="40805">
            <a:sp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cs typeface="Arial" pitchFamily="34" charset="0"/>
              </a:rPr>
              <a:t>LTE-G</a:t>
            </a:r>
            <a:endParaRPr lang="zh-CN" altLang="en-US" sz="15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itle 2"/>
          <p:cNvSpPr txBox="1">
            <a:spLocks/>
          </p:cNvSpPr>
          <p:nvPr/>
        </p:nvSpPr>
        <p:spPr bwMode="auto">
          <a:xfrm>
            <a:off x="492165" y="321392"/>
            <a:ext cx="7354649" cy="618982"/>
          </a:xfrm>
          <a:prstGeom prst="rect">
            <a:avLst/>
          </a:prstGeom>
          <a:noFill/>
          <a:ln w="9525">
            <a:noFill/>
            <a:miter lim="800000"/>
            <a:headEnd/>
            <a:tailEnd/>
          </a:ln>
        </p:spPr>
        <p:txBody>
          <a:bodyPr lIns="121899" tIns="60950" rIns="121899" bIns="60950"/>
          <a:lstStyle/>
          <a:p>
            <a:pPr eaLnBrk="0" hangingPunct="0"/>
            <a:r>
              <a:rPr kumimoji="1" lang="zh-CN" altLang="en-US" sz="2799" b="1" kern="0" noProof="1">
                <a:solidFill>
                  <a:srgbClr val="1D1D1A">
                    <a:lumMod val="50000"/>
                  </a:srgbClr>
                </a:solidFill>
                <a:latin typeface="微软雅黑" panose="020B0503020204020204" pitchFamily="34" charset="-122"/>
                <a:ea typeface="微软雅黑" panose="020B0503020204020204" pitchFamily="34" charset="-122"/>
                <a:sym typeface="Calibri" pitchFamily="34" charset="0"/>
              </a:rPr>
              <a:t>电力应急专网快速部署方案</a:t>
            </a:r>
            <a:endParaRPr kumimoji="1" lang="en-US" altLang="en-US" sz="2799" b="1" kern="0" noProof="1">
              <a:solidFill>
                <a:srgbClr val="1D1D1A">
                  <a:lumMod val="50000"/>
                </a:srgbClr>
              </a:solidFill>
              <a:latin typeface="微软雅黑" panose="020B0503020204020204" pitchFamily="34" charset="-122"/>
              <a:ea typeface="微软雅黑" panose="020B0503020204020204" pitchFamily="34" charset="-122"/>
              <a:sym typeface="Calibri" pitchFamily="34" charset="0"/>
            </a:endParaRPr>
          </a:p>
        </p:txBody>
      </p:sp>
      <p:grpSp>
        <p:nvGrpSpPr>
          <p:cNvPr id="2" name="组合 104"/>
          <p:cNvGrpSpPr>
            <a:grpSpLocks/>
          </p:cNvGrpSpPr>
          <p:nvPr/>
        </p:nvGrpSpPr>
        <p:grpSpPr bwMode="auto">
          <a:xfrm>
            <a:off x="8278215" y="2059155"/>
            <a:ext cx="3456583" cy="2450307"/>
            <a:chOff x="5155829" y="1162326"/>
            <a:chExt cx="2455873" cy="1470996"/>
          </a:xfrm>
        </p:grpSpPr>
        <p:sp>
          <p:nvSpPr>
            <p:cNvPr id="33826" name="TextBox 101"/>
            <p:cNvSpPr txBox="1">
              <a:spLocks noChangeArrowheads="1"/>
            </p:cNvSpPr>
            <p:nvPr/>
          </p:nvSpPr>
          <p:spPr bwMode="auto">
            <a:xfrm>
              <a:off x="5217015" y="1162326"/>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104" name="Text Box 11"/>
            <p:cNvSpPr txBox="1">
              <a:spLocks noChangeArrowheads="1"/>
            </p:cNvSpPr>
            <p:nvPr/>
          </p:nvSpPr>
          <p:spPr bwMode="auto">
            <a:xfrm>
              <a:off x="5155829" y="1395377"/>
              <a:ext cx="2455873" cy="1237945"/>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电力应急方案采用可移动小基站方案，支持移动和固定两种应急场景，配合便携卫星设备可与指挥中心实时通信；</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配备车载通信终端，大屏手持通信终端等专业设备；</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提供语音、视频、数据接入、定位等业务。</a:t>
              </a:r>
            </a:p>
          </p:txBody>
        </p:sp>
      </p:grpSp>
      <p:sp>
        <p:nvSpPr>
          <p:cNvPr id="109" name="Text Box 11"/>
          <p:cNvSpPr txBox="1">
            <a:spLocks noChangeArrowheads="1"/>
          </p:cNvSpPr>
          <p:nvPr/>
        </p:nvSpPr>
        <p:spPr bwMode="auto">
          <a:xfrm>
            <a:off x="8278217" y="4857111"/>
            <a:ext cx="3632058" cy="1600434"/>
          </a:xfrm>
          <a:prstGeom prst="rect">
            <a:avLst/>
          </a:prstGeom>
          <a:noFill/>
          <a:ln w="9525">
            <a:noFill/>
            <a:miter lim="800000"/>
            <a:headEnd/>
            <a:tailEnd/>
          </a:ln>
        </p:spPr>
        <p:txBody>
          <a:bodyPr wrap="square" lIns="121916" tIns="60958" rIns="121916" bIns="60958">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单人背负，支持</a:t>
            </a:r>
            <a:r>
              <a:rPr lang="en-US" altLang="zh-CN" sz="1600" dirty="0">
                <a:latin typeface="微软雅黑" panose="020B0503020204020204" pitchFamily="34" charset="-122"/>
                <a:ea typeface="微软雅黑" panose="020B0503020204020204" pitchFamily="34" charset="-122"/>
                <a:cs typeface="Arial" pitchFamily="34" charset="0"/>
              </a:rPr>
              <a:t>100</a:t>
            </a:r>
            <a:r>
              <a:rPr lang="zh-CN" altLang="en-US" sz="1600" dirty="0">
                <a:latin typeface="微软雅黑" panose="020B0503020204020204" pitchFamily="34" charset="-122"/>
                <a:ea typeface="微软雅黑" panose="020B0503020204020204" pitchFamily="34" charset="-122"/>
                <a:cs typeface="Arial" pitchFamily="34" charset="0"/>
              </a:rPr>
              <a:t>个群组、</a:t>
            </a:r>
            <a:r>
              <a:rPr lang="en-US" altLang="zh-CN" sz="1600" dirty="0">
                <a:latin typeface="微软雅黑" panose="020B0503020204020204" pitchFamily="34" charset="-122"/>
                <a:ea typeface="微软雅黑" panose="020B0503020204020204" pitchFamily="34" charset="-122"/>
                <a:cs typeface="Arial" pitchFamily="34" charset="0"/>
              </a:rPr>
              <a:t>500</a:t>
            </a:r>
            <a:r>
              <a:rPr lang="zh-CN" altLang="en-US" sz="1600" dirty="0">
                <a:latin typeface="微软雅黑" panose="020B0503020204020204" pitchFamily="34" charset="-122"/>
                <a:ea typeface="微软雅黑" panose="020B0503020204020204" pitchFamily="34" charset="-122"/>
                <a:cs typeface="Arial" pitchFamily="34" charset="0"/>
              </a:rPr>
              <a:t>个用户，满足多个作业班组协同工作；</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群组建立时延小于</a:t>
            </a:r>
            <a:r>
              <a:rPr lang="en-US" altLang="zh-CN" sz="1600" dirty="0">
                <a:latin typeface="微软雅黑" panose="020B0503020204020204" pitchFamily="34" charset="-122"/>
                <a:ea typeface="微软雅黑" panose="020B0503020204020204" pitchFamily="34" charset="-122"/>
                <a:cs typeface="Arial" pitchFamily="34" charset="0"/>
              </a:rPr>
              <a:t>300</a:t>
            </a:r>
            <a:r>
              <a:rPr lang="zh-CN" altLang="en-US" sz="1600" dirty="0">
                <a:latin typeface="微软雅黑" panose="020B0503020204020204" pitchFamily="34" charset="-122"/>
                <a:ea typeface="微软雅黑" panose="020B0503020204020204" pitchFamily="34" charset="-122"/>
                <a:cs typeface="Arial" pitchFamily="34" charset="0"/>
              </a:rPr>
              <a:t>毫秒，满足应急通信要求</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en-US" altLang="zh-CN" sz="1600" dirty="0">
                <a:latin typeface="微软雅黑" panose="020B0503020204020204" pitchFamily="34" charset="-122"/>
                <a:ea typeface="微软雅黑" panose="020B0503020204020204" pitchFamily="34" charset="-122"/>
                <a:cs typeface="Arial" pitchFamily="34" charset="0"/>
              </a:rPr>
              <a:t>3~5km</a:t>
            </a:r>
            <a:r>
              <a:rPr lang="zh-CN" altLang="en-US" sz="1600" dirty="0">
                <a:latin typeface="微软雅黑" panose="020B0503020204020204" pitchFamily="34" charset="-122"/>
                <a:ea typeface="微软雅黑" panose="020B0503020204020204" pitchFamily="34" charset="-122"/>
                <a:cs typeface="Arial" pitchFamily="34" charset="0"/>
              </a:rPr>
              <a:t>覆盖距离，扩大应急作业范围</a:t>
            </a:r>
            <a:endParaRPr lang="en-US" altLang="zh-CN" sz="1600" dirty="0">
              <a:latin typeface="微软雅黑" panose="020B0503020204020204" pitchFamily="34" charset="-122"/>
              <a:ea typeface="微软雅黑" panose="020B0503020204020204" pitchFamily="34" charset="-122"/>
              <a:cs typeface="Arial" pitchFamily="34" charset="0"/>
            </a:endParaRPr>
          </a:p>
        </p:txBody>
      </p:sp>
      <p:sp>
        <p:nvSpPr>
          <p:cNvPr id="33801" name="TextBox 113"/>
          <p:cNvSpPr txBox="1">
            <a:spLocks noChangeArrowheads="1"/>
          </p:cNvSpPr>
          <p:nvPr/>
        </p:nvSpPr>
        <p:spPr bwMode="auto">
          <a:xfrm>
            <a:off x="8364335" y="4448455"/>
            <a:ext cx="2335749" cy="492438"/>
          </a:xfrm>
          <a:prstGeom prst="rect">
            <a:avLst/>
          </a:prstGeom>
          <a:noFill/>
          <a:ln w="9525">
            <a:noFill/>
            <a:miter lim="800000"/>
            <a:headEnd/>
            <a:tailEnd/>
          </a:ln>
        </p:spPr>
        <p:txBody>
          <a:bodyPr wrap="square" lIns="121916" tIns="60958" rIns="121916" bIns="60958">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58" name="椭圆 27"/>
          <p:cNvSpPr>
            <a:spLocks noChangeArrowheads="1"/>
          </p:cNvSpPr>
          <p:nvPr/>
        </p:nvSpPr>
        <p:spPr bwMode="auto">
          <a:xfrm>
            <a:off x="6155519" y="1236377"/>
            <a:ext cx="1688709" cy="1556977"/>
          </a:xfrm>
          <a:prstGeom prst="ellipse">
            <a:avLst/>
          </a:prstGeom>
          <a:noFill/>
          <a:ln w="9525" algn="ctr">
            <a:noFill/>
            <a:miter lim="800000"/>
            <a:headEnd/>
            <a:tailEnd/>
          </a:ln>
          <a:effectLst>
            <a:outerShdw blurRad="50800" dist="38100" dir="2700000" algn="tl" rotWithShape="0">
              <a:prstClr val="black">
                <a:alpha val="40000"/>
              </a:prstClr>
            </a:outerShdw>
          </a:effectLst>
        </p:spPr>
        <p:txBody>
          <a:bodyPr lIns="121916" tIns="60958" rIns="121916" bIns="60958"/>
          <a:lstStyle/>
          <a:p>
            <a:pPr>
              <a:buClr>
                <a:srgbClr val="CC9900"/>
              </a:buClr>
              <a:buFont typeface="Wingdings" pitchFamily="2" charset="2"/>
              <a:buChar char="n"/>
              <a:defRPr/>
            </a:pPr>
            <a:endParaRPr lang="zh-CN" altLang="en-US">
              <a:solidFill>
                <a:schemeClr val="bg1"/>
              </a:solidFill>
              <a:latin typeface="微软雅黑" panose="020B0503020204020204" pitchFamily="34" charset="-122"/>
              <a:ea typeface="微软雅黑" panose="020B0503020204020204" pitchFamily="34" charset="-122"/>
              <a:cs typeface="Arial" pitchFamily="34" charset="0"/>
            </a:endParaRPr>
          </a:p>
        </p:txBody>
      </p:sp>
      <p:pic>
        <p:nvPicPr>
          <p:cNvPr id="73783" name="Picture 55"/>
          <p:cNvPicPr>
            <a:picLocks noChangeAspect="1" noChangeArrowheads="1"/>
          </p:cNvPicPr>
          <p:nvPr/>
        </p:nvPicPr>
        <p:blipFill>
          <a:blip r:embed="rId2" cstate="print"/>
          <a:stretch>
            <a:fillRect/>
          </a:stretch>
        </p:blipFill>
        <p:spPr bwMode="auto">
          <a:xfrm>
            <a:off x="865831" y="2717801"/>
            <a:ext cx="2286066" cy="1403351"/>
          </a:xfrm>
          <a:prstGeom prst="rect">
            <a:avLst/>
          </a:prstGeom>
          <a:ln>
            <a:noFill/>
          </a:ln>
          <a:effectLst>
            <a:softEdge rad="112500"/>
          </a:effectLst>
        </p:spPr>
      </p:pic>
      <p:pic>
        <p:nvPicPr>
          <p:cNvPr id="73784" name="Picture 56"/>
          <p:cNvPicPr>
            <a:picLocks noChangeAspect="1" noChangeArrowheads="1"/>
          </p:cNvPicPr>
          <p:nvPr/>
        </p:nvPicPr>
        <p:blipFill>
          <a:blip r:embed="rId3" cstate="print"/>
          <a:srcRect/>
          <a:stretch>
            <a:fillRect/>
          </a:stretch>
        </p:blipFill>
        <p:spPr bwMode="auto">
          <a:xfrm>
            <a:off x="824722" y="1167966"/>
            <a:ext cx="2314473" cy="1391084"/>
          </a:xfrm>
          <a:prstGeom prst="rect">
            <a:avLst/>
          </a:prstGeom>
          <a:ln>
            <a:noFill/>
          </a:ln>
          <a:effectLst>
            <a:softEdge rad="112500"/>
          </a:effectLst>
        </p:spPr>
      </p:pic>
      <p:pic>
        <p:nvPicPr>
          <p:cNvPr id="73785" name="Picture 57"/>
          <p:cNvPicPr>
            <a:picLocks noChangeAspect="1" noChangeArrowheads="1"/>
          </p:cNvPicPr>
          <p:nvPr/>
        </p:nvPicPr>
        <p:blipFill>
          <a:blip r:embed="rId4" cstate="print"/>
          <a:srcRect/>
          <a:stretch>
            <a:fillRect/>
          </a:stretch>
        </p:blipFill>
        <p:spPr bwMode="auto">
          <a:xfrm>
            <a:off x="865831" y="4121152"/>
            <a:ext cx="2311466" cy="1581149"/>
          </a:xfrm>
          <a:prstGeom prst="rect">
            <a:avLst/>
          </a:prstGeom>
          <a:ln>
            <a:noFill/>
          </a:ln>
          <a:effectLst>
            <a:softEdge rad="112500"/>
          </a:effectLst>
        </p:spPr>
      </p:pic>
      <p:sp>
        <p:nvSpPr>
          <p:cNvPr id="60" name="任意多边形 5"/>
          <p:cNvSpPr/>
          <p:nvPr/>
        </p:nvSpPr>
        <p:spPr bwMode="auto">
          <a:xfrm>
            <a:off x="3660546" y="4318588"/>
            <a:ext cx="4329698" cy="317427"/>
          </a:xfrm>
          <a:custGeom>
            <a:avLst/>
            <a:gdLst>
              <a:gd name="connsiteX0" fmla="*/ 27741 w 2666285"/>
              <a:gd name="connsiteY0" fmla="*/ 1319514 h 1443255"/>
              <a:gd name="connsiteX1" fmla="*/ 1081038 w 2666285"/>
              <a:gd name="connsiteY1" fmla="*/ 520861 h 1443255"/>
              <a:gd name="connsiteX2" fmla="*/ 733797 w 2666285"/>
              <a:gd name="connsiteY2" fmla="*/ 381965 h 1443255"/>
              <a:gd name="connsiteX3" fmla="*/ 1266233 w 2666285"/>
              <a:gd name="connsiteY3" fmla="*/ 0 h 1443255"/>
              <a:gd name="connsiteX4" fmla="*/ 1856541 w 2666285"/>
              <a:gd name="connsiteY4" fmla="*/ 381965 h 1443255"/>
              <a:gd name="connsiteX5" fmla="*/ 1358830 w 2666285"/>
              <a:gd name="connsiteY5" fmla="*/ 416689 h 1443255"/>
              <a:gd name="connsiteX6" fmla="*/ 2655195 w 2666285"/>
              <a:gd name="connsiteY6" fmla="*/ 1261641 h 1443255"/>
              <a:gd name="connsiteX7" fmla="*/ 1949139 w 2666285"/>
              <a:gd name="connsiteY7" fmla="*/ 1296365 h 1443255"/>
              <a:gd name="connsiteX8" fmla="*/ 1324106 w 2666285"/>
              <a:gd name="connsiteY8" fmla="*/ 613459 h 1443255"/>
              <a:gd name="connsiteX9" fmla="*/ 1578749 w 2666285"/>
              <a:gd name="connsiteY9" fmla="*/ 1354238 h 1443255"/>
              <a:gd name="connsiteX10" fmla="*/ 988440 w 2666285"/>
              <a:gd name="connsiteY10" fmla="*/ 1354238 h 1443255"/>
              <a:gd name="connsiteX11" fmla="*/ 1138911 w 2666285"/>
              <a:gd name="connsiteY11" fmla="*/ 671332 h 1443255"/>
              <a:gd name="connsiteX12" fmla="*/ 374982 w 2666285"/>
              <a:gd name="connsiteY12" fmla="*/ 1365813 h 1443255"/>
              <a:gd name="connsiteX13" fmla="*/ 27741 w 2666285"/>
              <a:gd name="connsiteY13" fmla="*/ 1319514 h 1443255"/>
              <a:gd name="connsiteX0" fmla="*/ 27741 w 2666285"/>
              <a:gd name="connsiteY0" fmla="*/ 1319514 h 1443255"/>
              <a:gd name="connsiteX1" fmla="*/ 1081038 w 2666285"/>
              <a:gd name="connsiteY1" fmla="*/ 520861 h 1443255"/>
              <a:gd name="connsiteX2" fmla="*/ 733797 w 2666285"/>
              <a:gd name="connsiteY2" fmla="*/ 381965 h 1443255"/>
              <a:gd name="connsiteX3" fmla="*/ 1266233 w 2666285"/>
              <a:gd name="connsiteY3" fmla="*/ 0 h 1443255"/>
              <a:gd name="connsiteX4" fmla="*/ 1856541 w 2666285"/>
              <a:gd name="connsiteY4" fmla="*/ 381965 h 1443255"/>
              <a:gd name="connsiteX5" fmla="*/ 1358830 w 2666285"/>
              <a:gd name="connsiteY5" fmla="*/ 416689 h 1443255"/>
              <a:gd name="connsiteX6" fmla="*/ 2655195 w 2666285"/>
              <a:gd name="connsiteY6" fmla="*/ 1261641 h 1443255"/>
              <a:gd name="connsiteX7" fmla="*/ 1949139 w 2666285"/>
              <a:gd name="connsiteY7" fmla="*/ 1296365 h 1443255"/>
              <a:gd name="connsiteX8" fmla="*/ 1324106 w 2666285"/>
              <a:gd name="connsiteY8" fmla="*/ 613459 h 1443255"/>
              <a:gd name="connsiteX9" fmla="*/ 1578749 w 2666285"/>
              <a:gd name="connsiteY9" fmla="*/ 1354238 h 1443255"/>
              <a:gd name="connsiteX10" fmla="*/ 988440 w 2666285"/>
              <a:gd name="connsiteY10" fmla="*/ 1354238 h 1443255"/>
              <a:gd name="connsiteX11" fmla="*/ 1138911 w 2666285"/>
              <a:gd name="connsiteY11" fmla="*/ 671332 h 1443255"/>
              <a:gd name="connsiteX12" fmla="*/ 374982 w 2666285"/>
              <a:gd name="connsiteY12" fmla="*/ 1365813 h 1443255"/>
              <a:gd name="connsiteX13" fmla="*/ 27741 w 2666285"/>
              <a:gd name="connsiteY13" fmla="*/ 1319514 h 1443255"/>
              <a:gd name="connsiteX0" fmla="*/ 27741 w 2666285"/>
              <a:gd name="connsiteY0" fmla="*/ 1319514 h 1443255"/>
              <a:gd name="connsiteX1" fmla="*/ 1081038 w 2666285"/>
              <a:gd name="connsiteY1" fmla="*/ 520861 h 1443255"/>
              <a:gd name="connsiteX2" fmla="*/ 733797 w 2666285"/>
              <a:gd name="connsiteY2" fmla="*/ 381965 h 1443255"/>
              <a:gd name="connsiteX3" fmla="*/ 1266233 w 2666285"/>
              <a:gd name="connsiteY3" fmla="*/ 0 h 1443255"/>
              <a:gd name="connsiteX4" fmla="*/ 1856541 w 2666285"/>
              <a:gd name="connsiteY4" fmla="*/ 381965 h 1443255"/>
              <a:gd name="connsiteX5" fmla="*/ 1358830 w 2666285"/>
              <a:gd name="connsiteY5" fmla="*/ 416689 h 1443255"/>
              <a:gd name="connsiteX6" fmla="*/ 2655195 w 2666285"/>
              <a:gd name="connsiteY6" fmla="*/ 1261641 h 1443255"/>
              <a:gd name="connsiteX7" fmla="*/ 1949139 w 2666285"/>
              <a:gd name="connsiteY7" fmla="*/ 1296365 h 1443255"/>
              <a:gd name="connsiteX8" fmla="*/ 1324106 w 2666285"/>
              <a:gd name="connsiteY8" fmla="*/ 613459 h 1443255"/>
              <a:gd name="connsiteX9" fmla="*/ 1578749 w 2666285"/>
              <a:gd name="connsiteY9" fmla="*/ 1354238 h 1443255"/>
              <a:gd name="connsiteX10" fmla="*/ 988440 w 2666285"/>
              <a:gd name="connsiteY10" fmla="*/ 1354238 h 1443255"/>
              <a:gd name="connsiteX11" fmla="*/ 1138911 w 2666285"/>
              <a:gd name="connsiteY11" fmla="*/ 671332 h 1443255"/>
              <a:gd name="connsiteX12" fmla="*/ 374982 w 2666285"/>
              <a:gd name="connsiteY12" fmla="*/ 1365813 h 1443255"/>
              <a:gd name="connsiteX13" fmla="*/ 27741 w 2666285"/>
              <a:gd name="connsiteY13" fmla="*/ 1319514 h 1443255"/>
              <a:gd name="connsiteX0" fmla="*/ 27741 w 2666285"/>
              <a:gd name="connsiteY0" fmla="*/ 1319514 h 1443255"/>
              <a:gd name="connsiteX1" fmla="*/ 1081038 w 2666285"/>
              <a:gd name="connsiteY1" fmla="*/ 520861 h 1443255"/>
              <a:gd name="connsiteX2" fmla="*/ 733797 w 2666285"/>
              <a:gd name="connsiteY2" fmla="*/ 381965 h 1443255"/>
              <a:gd name="connsiteX3" fmla="*/ 1266233 w 2666285"/>
              <a:gd name="connsiteY3" fmla="*/ 0 h 1443255"/>
              <a:gd name="connsiteX4" fmla="*/ 1856541 w 2666285"/>
              <a:gd name="connsiteY4" fmla="*/ 381965 h 1443255"/>
              <a:gd name="connsiteX5" fmla="*/ 1358830 w 2666285"/>
              <a:gd name="connsiteY5" fmla="*/ 416689 h 1443255"/>
              <a:gd name="connsiteX6" fmla="*/ 2655195 w 2666285"/>
              <a:gd name="connsiteY6" fmla="*/ 1261641 h 1443255"/>
              <a:gd name="connsiteX7" fmla="*/ 1949139 w 2666285"/>
              <a:gd name="connsiteY7" fmla="*/ 1296365 h 1443255"/>
              <a:gd name="connsiteX8" fmla="*/ 1324106 w 2666285"/>
              <a:gd name="connsiteY8" fmla="*/ 613459 h 1443255"/>
              <a:gd name="connsiteX9" fmla="*/ 1578749 w 2666285"/>
              <a:gd name="connsiteY9" fmla="*/ 1354238 h 1443255"/>
              <a:gd name="connsiteX10" fmla="*/ 988440 w 2666285"/>
              <a:gd name="connsiteY10" fmla="*/ 1354238 h 1443255"/>
              <a:gd name="connsiteX11" fmla="*/ 1138911 w 2666285"/>
              <a:gd name="connsiteY11" fmla="*/ 671332 h 1443255"/>
              <a:gd name="connsiteX12" fmla="*/ 374982 w 2666285"/>
              <a:gd name="connsiteY12" fmla="*/ 1365813 h 1443255"/>
              <a:gd name="connsiteX13" fmla="*/ 27741 w 2666285"/>
              <a:gd name="connsiteY13" fmla="*/ 1319514 h 1443255"/>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416689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7093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8998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89989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61414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61414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2447 w 2670991"/>
              <a:gd name="connsiteY0" fmla="*/ 1319514 h 1445131"/>
              <a:gd name="connsiteX1" fmla="*/ 1166767 w 2670991"/>
              <a:gd name="connsiteY1" fmla="*/ 381965 h 1445131"/>
              <a:gd name="connsiteX2" fmla="*/ 738503 w 2670991"/>
              <a:gd name="connsiteY2" fmla="*/ 381965 h 1445131"/>
              <a:gd name="connsiteX3" fmla="*/ 1261414 w 2670991"/>
              <a:gd name="connsiteY3" fmla="*/ 0 h 1445131"/>
              <a:gd name="connsiteX4" fmla="*/ 1861247 w 2670991"/>
              <a:gd name="connsiteY4" fmla="*/ 381965 h 1445131"/>
              <a:gd name="connsiteX5" fmla="*/ 1363536 w 2670991"/>
              <a:gd name="connsiteY5" fmla="*/ 358816 h 1445131"/>
              <a:gd name="connsiteX6" fmla="*/ 2659901 w 2670991"/>
              <a:gd name="connsiteY6" fmla="*/ 1261641 h 1445131"/>
              <a:gd name="connsiteX7" fmla="*/ 1953845 w 2670991"/>
              <a:gd name="connsiteY7" fmla="*/ 1296365 h 1445131"/>
              <a:gd name="connsiteX8" fmla="*/ 1328812 w 2670991"/>
              <a:gd name="connsiteY8" fmla="*/ 613459 h 1445131"/>
              <a:gd name="connsiteX9" fmla="*/ 1583455 w 2670991"/>
              <a:gd name="connsiteY9" fmla="*/ 1354238 h 1445131"/>
              <a:gd name="connsiteX10" fmla="*/ 993146 w 2670991"/>
              <a:gd name="connsiteY10" fmla="*/ 1354238 h 1445131"/>
              <a:gd name="connsiteX11" fmla="*/ 1143617 w 2670991"/>
              <a:gd name="connsiteY11" fmla="*/ 671332 h 1445131"/>
              <a:gd name="connsiteX12" fmla="*/ 379688 w 2670991"/>
              <a:gd name="connsiteY12" fmla="*/ 1365813 h 1445131"/>
              <a:gd name="connsiteX13" fmla="*/ 32447 w 2670991"/>
              <a:gd name="connsiteY13" fmla="*/ 1319514 h 1445131"/>
              <a:gd name="connsiteX0" fmla="*/ 33212 w 2671756"/>
              <a:gd name="connsiteY0" fmla="*/ 1319514 h 1455729"/>
              <a:gd name="connsiteX1" fmla="*/ 1167532 w 2671756"/>
              <a:gd name="connsiteY1" fmla="*/ 381965 h 1455729"/>
              <a:gd name="connsiteX2" fmla="*/ 739268 w 2671756"/>
              <a:gd name="connsiteY2" fmla="*/ 381965 h 1455729"/>
              <a:gd name="connsiteX3" fmla="*/ 1262179 w 2671756"/>
              <a:gd name="connsiteY3" fmla="*/ 0 h 1455729"/>
              <a:gd name="connsiteX4" fmla="*/ 1862012 w 2671756"/>
              <a:gd name="connsiteY4" fmla="*/ 381965 h 1455729"/>
              <a:gd name="connsiteX5" fmla="*/ 1364301 w 2671756"/>
              <a:gd name="connsiteY5" fmla="*/ 358816 h 1455729"/>
              <a:gd name="connsiteX6" fmla="*/ 2660666 w 2671756"/>
              <a:gd name="connsiteY6" fmla="*/ 1261641 h 1455729"/>
              <a:gd name="connsiteX7" fmla="*/ 1954610 w 2671756"/>
              <a:gd name="connsiteY7" fmla="*/ 1296365 h 1455729"/>
              <a:gd name="connsiteX8" fmla="*/ 1329577 w 2671756"/>
              <a:gd name="connsiteY8" fmla="*/ 613459 h 1455729"/>
              <a:gd name="connsiteX9" fmla="*/ 1584220 w 2671756"/>
              <a:gd name="connsiteY9" fmla="*/ 1354238 h 1455729"/>
              <a:gd name="connsiteX10" fmla="*/ 993911 w 2671756"/>
              <a:gd name="connsiteY10" fmla="*/ 1354238 h 1455729"/>
              <a:gd name="connsiteX11" fmla="*/ 1182482 w 2671756"/>
              <a:gd name="connsiteY11" fmla="*/ 514170 h 1455729"/>
              <a:gd name="connsiteX12" fmla="*/ 380453 w 2671756"/>
              <a:gd name="connsiteY12" fmla="*/ 1365813 h 1455729"/>
              <a:gd name="connsiteX13" fmla="*/ 33212 w 2671756"/>
              <a:gd name="connsiteY13" fmla="*/ 1319514 h 1455729"/>
              <a:gd name="connsiteX0" fmla="*/ 33212 w 2671756"/>
              <a:gd name="connsiteY0" fmla="*/ 1319514 h 1455729"/>
              <a:gd name="connsiteX1" fmla="*/ 1167532 w 2671756"/>
              <a:gd name="connsiteY1" fmla="*/ 381965 h 1455729"/>
              <a:gd name="connsiteX2" fmla="*/ 739268 w 2671756"/>
              <a:gd name="connsiteY2" fmla="*/ 381965 h 1455729"/>
              <a:gd name="connsiteX3" fmla="*/ 1262179 w 2671756"/>
              <a:gd name="connsiteY3" fmla="*/ 0 h 1455729"/>
              <a:gd name="connsiteX4" fmla="*/ 1862012 w 2671756"/>
              <a:gd name="connsiteY4" fmla="*/ 381965 h 1455729"/>
              <a:gd name="connsiteX5" fmla="*/ 1364301 w 2671756"/>
              <a:gd name="connsiteY5" fmla="*/ 358816 h 1455729"/>
              <a:gd name="connsiteX6" fmla="*/ 2660666 w 2671756"/>
              <a:gd name="connsiteY6" fmla="*/ 1261641 h 1455729"/>
              <a:gd name="connsiteX7" fmla="*/ 1954610 w 2671756"/>
              <a:gd name="connsiteY7" fmla="*/ 1296365 h 1455729"/>
              <a:gd name="connsiteX8" fmla="*/ 1329577 w 2671756"/>
              <a:gd name="connsiteY8" fmla="*/ 613459 h 1455729"/>
              <a:gd name="connsiteX9" fmla="*/ 1584220 w 2671756"/>
              <a:gd name="connsiteY9" fmla="*/ 1354238 h 1455729"/>
              <a:gd name="connsiteX10" fmla="*/ 993911 w 2671756"/>
              <a:gd name="connsiteY10" fmla="*/ 1354238 h 1455729"/>
              <a:gd name="connsiteX11" fmla="*/ 1182482 w 2671756"/>
              <a:gd name="connsiteY11" fmla="*/ 514170 h 1455729"/>
              <a:gd name="connsiteX12" fmla="*/ 380453 w 2671756"/>
              <a:gd name="connsiteY12" fmla="*/ 1365813 h 1455729"/>
              <a:gd name="connsiteX13" fmla="*/ 33212 w 2671756"/>
              <a:gd name="connsiteY13" fmla="*/ 1319514 h 1455729"/>
              <a:gd name="connsiteX0" fmla="*/ 33212 w 2671704"/>
              <a:gd name="connsiteY0" fmla="*/ 1319514 h 1460186"/>
              <a:gd name="connsiteX1" fmla="*/ 1167532 w 2671704"/>
              <a:gd name="connsiteY1" fmla="*/ 381965 h 1460186"/>
              <a:gd name="connsiteX2" fmla="*/ 739268 w 2671704"/>
              <a:gd name="connsiteY2" fmla="*/ 381965 h 1460186"/>
              <a:gd name="connsiteX3" fmla="*/ 1262179 w 2671704"/>
              <a:gd name="connsiteY3" fmla="*/ 0 h 1460186"/>
              <a:gd name="connsiteX4" fmla="*/ 1862012 w 2671704"/>
              <a:gd name="connsiteY4" fmla="*/ 381965 h 1460186"/>
              <a:gd name="connsiteX5" fmla="*/ 1364301 w 2671704"/>
              <a:gd name="connsiteY5" fmla="*/ 358816 h 1460186"/>
              <a:gd name="connsiteX6" fmla="*/ 2660666 w 2671704"/>
              <a:gd name="connsiteY6" fmla="*/ 1261641 h 1460186"/>
              <a:gd name="connsiteX7" fmla="*/ 1954610 w 2671704"/>
              <a:gd name="connsiteY7" fmla="*/ 1296365 h 1460186"/>
              <a:gd name="connsiteX8" fmla="*/ 1348627 w 2671704"/>
              <a:gd name="connsiteY8" fmla="*/ 499159 h 1460186"/>
              <a:gd name="connsiteX9" fmla="*/ 1584220 w 2671704"/>
              <a:gd name="connsiteY9" fmla="*/ 1354238 h 1460186"/>
              <a:gd name="connsiteX10" fmla="*/ 993911 w 2671704"/>
              <a:gd name="connsiteY10" fmla="*/ 1354238 h 1460186"/>
              <a:gd name="connsiteX11" fmla="*/ 1182482 w 2671704"/>
              <a:gd name="connsiteY11" fmla="*/ 514170 h 1460186"/>
              <a:gd name="connsiteX12" fmla="*/ 380453 w 2671704"/>
              <a:gd name="connsiteY12" fmla="*/ 1365813 h 1460186"/>
              <a:gd name="connsiteX13" fmla="*/ 33212 w 2671704"/>
              <a:gd name="connsiteY13" fmla="*/ 1319514 h 1460186"/>
              <a:gd name="connsiteX0" fmla="*/ 33212 w 2671704"/>
              <a:gd name="connsiteY0" fmla="*/ 1319514 h 1460186"/>
              <a:gd name="connsiteX1" fmla="*/ 1167532 w 2671704"/>
              <a:gd name="connsiteY1" fmla="*/ 381965 h 1460186"/>
              <a:gd name="connsiteX2" fmla="*/ 739268 w 2671704"/>
              <a:gd name="connsiteY2" fmla="*/ 381965 h 1460186"/>
              <a:gd name="connsiteX3" fmla="*/ 1262179 w 2671704"/>
              <a:gd name="connsiteY3" fmla="*/ 0 h 1460186"/>
              <a:gd name="connsiteX4" fmla="*/ 1862012 w 2671704"/>
              <a:gd name="connsiteY4" fmla="*/ 381965 h 1460186"/>
              <a:gd name="connsiteX5" fmla="*/ 1364301 w 2671704"/>
              <a:gd name="connsiteY5" fmla="*/ 358816 h 1460186"/>
              <a:gd name="connsiteX6" fmla="*/ 2660666 w 2671704"/>
              <a:gd name="connsiteY6" fmla="*/ 1261641 h 1460186"/>
              <a:gd name="connsiteX7" fmla="*/ 1954610 w 2671704"/>
              <a:gd name="connsiteY7" fmla="*/ 1296365 h 1460186"/>
              <a:gd name="connsiteX8" fmla="*/ 1348627 w 2671704"/>
              <a:gd name="connsiteY8" fmla="*/ 499159 h 1460186"/>
              <a:gd name="connsiteX9" fmla="*/ 1584220 w 2671704"/>
              <a:gd name="connsiteY9" fmla="*/ 1354238 h 1460186"/>
              <a:gd name="connsiteX10" fmla="*/ 993911 w 2671704"/>
              <a:gd name="connsiteY10" fmla="*/ 1354238 h 1460186"/>
              <a:gd name="connsiteX11" fmla="*/ 1182482 w 2671704"/>
              <a:gd name="connsiteY11" fmla="*/ 514170 h 1460186"/>
              <a:gd name="connsiteX12" fmla="*/ 380453 w 2671704"/>
              <a:gd name="connsiteY12" fmla="*/ 1365813 h 1460186"/>
              <a:gd name="connsiteX13" fmla="*/ 33212 w 2671704"/>
              <a:gd name="connsiteY13" fmla="*/ 1319514 h 1460186"/>
              <a:gd name="connsiteX0" fmla="*/ 33212 w 2671704"/>
              <a:gd name="connsiteY0" fmla="*/ 1319514 h 1460186"/>
              <a:gd name="connsiteX1" fmla="*/ 1167532 w 2671704"/>
              <a:gd name="connsiteY1" fmla="*/ 381965 h 1460186"/>
              <a:gd name="connsiteX2" fmla="*/ 739268 w 2671704"/>
              <a:gd name="connsiteY2" fmla="*/ 381965 h 1460186"/>
              <a:gd name="connsiteX3" fmla="*/ 1262179 w 2671704"/>
              <a:gd name="connsiteY3" fmla="*/ 0 h 1460186"/>
              <a:gd name="connsiteX4" fmla="*/ 1862012 w 2671704"/>
              <a:gd name="connsiteY4" fmla="*/ 381965 h 1460186"/>
              <a:gd name="connsiteX5" fmla="*/ 1364301 w 2671704"/>
              <a:gd name="connsiteY5" fmla="*/ 358816 h 1460186"/>
              <a:gd name="connsiteX6" fmla="*/ 2660666 w 2671704"/>
              <a:gd name="connsiteY6" fmla="*/ 1261641 h 1460186"/>
              <a:gd name="connsiteX7" fmla="*/ 1954610 w 2671704"/>
              <a:gd name="connsiteY7" fmla="*/ 1296365 h 1460186"/>
              <a:gd name="connsiteX8" fmla="*/ 1348627 w 2671704"/>
              <a:gd name="connsiteY8" fmla="*/ 499159 h 1460186"/>
              <a:gd name="connsiteX9" fmla="*/ 1584220 w 2671704"/>
              <a:gd name="connsiteY9" fmla="*/ 1354238 h 1460186"/>
              <a:gd name="connsiteX10" fmla="*/ 993911 w 2671704"/>
              <a:gd name="connsiteY10" fmla="*/ 1354238 h 1460186"/>
              <a:gd name="connsiteX11" fmla="*/ 1182482 w 2671704"/>
              <a:gd name="connsiteY11" fmla="*/ 514170 h 1460186"/>
              <a:gd name="connsiteX12" fmla="*/ 380453 w 2671704"/>
              <a:gd name="connsiteY12" fmla="*/ 1365813 h 1460186"/>
              <a:gd name="connsiteX13" fmla="*/ 33212 w 2671704"/>
              <a:gd name="connsiteY13" fmla="*/ 1319514 h 1460186"/>
              <a:gd name="connsiteX0" fmla="*/ 33212 w 2671704"/>
              <a:gd name="connsiteY0" fmla="*/ 1319514 h 1460186"/>
              <a:gd name="connsiteX1" fmla="*/ 1167532 w 2671704"/>
              <a:gd name="connsiteY1" fmla="*/ 381965 h 1460186"/>
              <a:gd name="connsiteX2" fmla="*/ 739268 w 2671704"/>
              <a:gd name="connsiteY2" fmla="*/ 381965 h 1460186"/>
              <a:gd name="connsiteX3" fmla="*/ 1262179 w 2671704"/>
              <a:gd name="connsiteY3" fmla="*/ 0 h 1460186"/>
              <a:gd name="connsiteX4" fmla="*/ 1862012 w 2671704"/>
              <a:gd name="connsiteY4" fmla="*/ 381965 h 1460186"/>
              <a:gd name="connsiteX5" fmla="*/ 1364301 w 2671704"/>
              <a:gd name="connsiteY5" fmla="*/ 358816 h 1460186"/>
              <a:gd name="connsiteX6" fmla="*/ 2660666 w 2671704"/>
              <a:gd name="connsiteY6" fmla="*/ 1261641 h 1460186"/>
              <a:gd name="connsiteX7" fmla="*/ 1954610 w 2671704"/>
              <a:gd name="connsiteY7" fmla="*/ 1296365 h 1460186"/>
              <a:gd name="connsiteX8" fmla="*/ 1348627 w 2671704"/>
              <a:gd name="connsiteY8" fmla="*/ 499159 h 1460186"/>
              <a:gd name="connsiteX9" fmla="*/ 1584220 w 2671704"/>
              <a:gd name="connsiteY9" fmla="*/ 1354238 h 1460186"/>
              <a:gd name="connsiteX10" fmla="*/ 993911 w 2671704"/>
              <a:gd name="connsiteY10" fmla="*/ 1354238 h 1460186"/>
              <a:gd name="connsiteX11" fmla="*/ 1182482 w 2671704"/>
              <a:gd name="connsiteY11" fmla="*/ 514170 h 1460186"/>
              <a:gd name="connsiteX12" fmla="*/ 380453 w 2671704"/>
              <a:gd name="connsiteY12" fmla="*/ 1365813 h 1460186"/>
              <a:gd name="connsiteX13" fmla="*/ 33212 w 2671704"/>
              <a:gd name="connsiteY13" fmla="*/ 1319514 h 1460186"/>
              <a:gd name="connsiteX0" fmla="*/ 33212 w 2671577"/>
              <a:gd name="connsiteY0" fmla="*/ 1319514 h 1459589"/>
              <a:gd name="connsiteX1" fmla="*/ 1167532 w 2671577"/>
              <a:gd name="connsiteY1" fmla="*/ 381965 h 1459589"/>
              <a:gd name="connsiteX2" fmla="*/ 739268 w 2671577"/>
              <a:gd name="connsiteY2" fmla="*/ 381965 h 1459589"/>
              <a:gd name="connsiteX3" fmla="*/ 1262179 w 2671577"/>
              <a:gd name="connsiteY3" fmla="*/ 0 h 1459589"/>
              <a:gd name="connsiteX4" fmla="*/ 1862012 w 2671577"/>
              <a:gd name="connsiteY4" fmla="*/ 381965 h 1459589"/>
              <a:gd name="connsiteX5" fmla="*/ 1364301 w 2671577"/>
              <a:gd name="connsiteY5" fmla="*/ 358816 h 1459589"/>
              <a:gd name="connsiteX6" fmla="*/ 2660666 w 2671577"/>
              <a:gd name="connsiteY6" fmla="*/ 1261641 h 1459589"/>
              <a:gd name="connsiteX7" fmla="*/ 1954610 w 2671577"/>
              <a:gd name="connsiteY7" fmla="*/ 1296365 h 1459589"/>
              <a:gd name="connsiteX8" fmla="*/ 1396252 w 2671577"/>
              <a:gd name="connsiteY8" fmla="*/ 508684 h 1459589"/>
              <a:gd name="connsiteX9" fmla="*/ 1584220 w 2671577"/>
              <a:gd name="connsiteY9" fmla="*/ 1354238 h 1459589"/>
              <a:gd name="connsiteX10" fmla="*/ 993911 w 2671577"/>
              <a:gd name="connsiteY10" fmla="*/ 1354238 h 1459589"/>
              <a:gd name="connsiteX11" fmla="*/ 1182482 w 2671577"/>
              <a:gd name="connsiteY11" fmla="*/ 514170 h 1459589"/>
              <a:gd name="connsiteX12" fmla="*/ 380453 w 2671577"/>
              <a:gd name="connsiteY12" fmla="*/ 1365813 h 1459589"/>
              <a:gd name="connsiteX13" fmla="*/ 33212 w 2671577"/>
              <a:gd name="connsiteY13" fmla="*/ 1319514 h 1459589"/>
              <a:gd name="connsiteX0" fmla="*/ 33704 w 2672069"/>
              <a:gd name="connsiteY0" fmla="*/ 1319514 h 1460483"/>
              <a:gd name="connsiteX1" fmla="*/ 1168024 w 2672069"/>
              <a:gd name="connsiteY1" fmla="*/ 381965 h 1460483"/>
              <a:gd name="connsiteX2" fmla="*/ 739760 w 2672069"/>
              <a:gd name="connsiteY2" fmla="*/ 381965 h 1460483"/>
              <a:gd name="connsiteX3" fmla="*/ 1262671 w 2672069"/>
              <a:gd name="connsiteY3" fmla="*/ 0 h 1460483"/>
              <a:gd name="connsiteX4" fmla="*/ 1862504 w 2672069"/>
              <a:gd name="connsiteY4" fmla="*/ 381965 h 1460483"/>
              <a:gd name="connsiteX5" fmla="*/ 1364793 w 2672069"/>
              <a:gd name="connsiteY5" fmla="*/ 358816 h 1460483"/>
              <a:gd name="connsiteX6" fmla="*/ 2661158 w 2672069"/>
              <a:gd name="connsiteY6" fmla="*/ 1261641 h 1460483"/>
              <a:gd name="connsiteX7" fmla="*/ 1955102 w 2672069"/>
              <a:gd name="connsiteY7" fmla="*/ 1296365 h 1460483"/>
              <a:gd name="connsiteX8" fmla="*/ 1396744 w 2672069"/>
              <a:gd name="connsiteY8" fmla="*/ 508684 h 1460483"/>
              <a:gd name="connsiteX9" fmla="*/ 1584712 w 2672069"/>
              <a:gd name="connsiteY9" fmla="*/ 1354238 h 1460483"/>
              <a:gd name="connsiteX10" fmla="*/ 994403 w 2672069"/>
              <a:gd name="connsiteY10" fmla="*/ 1354238 h 1460483"/>
              <a:gd name="connsiteX11" fmla="*/ 1221074 w 2672069"/>
              <a:gd name="connsiteY11" fmla="*/ 499882 h 1460483"/>
              <a:gd name="connsiteX12" fmla="*/ 380945 w 2672069"/>
              <a:gd name="connsiteY12" fmla="*/ 1365813 h 1460483"/>
              <a:gd name="connsiteX13" fmla="*/ 33704 w 2672069"/>
              <a:gd name="connsiteY13" fmla="*/ 1319514 h 1460483"/>
              <a:gd name="connsiteX0" fmla="*/ 33704 w 2672196"/>
              <a:gd name="connsiteY0" fmla="*/ 1319514 h 1461674"/>
              <a:gd name="connsiteX1" fmla="*/ 1168024 w 2672196"/>
              <a:gd name="connsiteY1" fmla="*/ 381965 h 1461674"/>
              <a:gd name="connsiteX2" fmla="*/ 739760 w 2672196"/>
              <a:gd name="connsiteY2" fmla="*/ 381965 h 1461674"/>
              <a:gd name="connsiteX3" fmla="*/ 1262671 w 2672196"/>
              <a:gd name="connsiteY3" fmla="*/ 0 h 1461674"/>
              <a:gd name="connsiteX4" fmla="*/ 1862504 w 2672196"/>
              <a:gd name="connsiteY4" fmla="*/ 381965 h 1461674"/>
              <a:gd name="connsiteX5" fmla="*/ 1364793 w 2672196"/>
              <a:gd name="connsiteY5" fmla="*/ 358816 h 1461674"/>
              <a:gd name="connsiteX6" fmla="*/ 2661158 w 2672196"/>
              <a:gd name="connsiteY6" fmla="*/ 1261641 h 1461674"/>
              <a:gd name="connsiteX7" fmla="*/ 1955102 w 2672196"/>
              <a:gd name="connsiteY7" fmla="*/ 1296365 h 1461674"/>
              <a:gd name="connsiteX8" fmla="*/ 1349119 w 2672196"/>
              <a:gd name="connsiteY8" fmla="*/ 489634 h 1461674"/>
              <a:gd name="connsiteX9" fmla="*/ 1584712 w 2672196"/>
              <a:gd name="connsiteY9" fmla="*/ 1354238 h 1461674"/>
              <a:gd name="connsiteX10" fmla="*/ 994403 w 2672196"/>
              <a:gd name="connsiteY10" fmla="*/ 1354238 h 1461674"/>
              <a:gd name="connsiteX11" fmla="*/ 1221074 w 2672196"/>
              <a:gd name="connsiteY11" fmla="*/ 499882 h 1461674"/>
              <a:gd name="connsiteX12" fmla="*/ 380945 w 2672196"/>
              <a:gd name="connsiteY12" fmla="*/ 1365813 h 1461674"/>
              <a:gd name="connsiteX13" fmla="*/ 33704 w 2672196"/>
              <a:gd name="connsiteY13" fmla="*/ 1319514 h 1461674"/>
              <a:gd name="connsiteX0" fmla="*/ 33704 w 2678718"/>
              <a:gd name="connsiteY0" fmla="*/ 1319514 h 1461674"/>
              <a:gd name="connsiteX1" fmla="*/ 1168024 w 2678718"/>
              <a:gd name="connsiteY1" fmla="*/ 381965 h 1461674"/>
              <a:gd name="connsiteX2" fmla="*/ 739760 w 2678718"/>
              <a:gd name="connsiteY2" fmla="*/ 381965 h 1461674"/>
              <a:gd name="connsiteX3" fmla="*/ 1262671 w 2678718"/>
              <a:gd name="connsiteY3" fmla="*/ 0 h 1461674"/>
              <a:gd name="connsiteX4" fmla="*/ 1862504 w 2678718"/>
              <a:gd name="connsiteY4" fmla="*/ 381965 h 1461674"/>
              <a:gd name="connsiteX5" fmla="*/ 1364793 w 2678718"/>
              <a:gd name="connsiteY5" fmla="*/ 358816 h 1461674"/>
              <a:gd name="connsiteX6" fmla="*/ 2661158 w 2678718"/>
              <a:gd name="connsiteY6" fmla="*/ 1261641 h 1461674"/>
              <a:gd name="connsiteX7" fmla="*/ 2064640 w 2678718"/>
              <a:gd name="connsiteY7" fmla="*/ 1286840 h 1461674"/>
              <a:gd name="connsiteX8" fmla="*/ 1349119 w 2678718"/>
              <a:gd name="connsiteY8" fmla="*/ 489634 h 1461674"/>
              <a:gd name="connsiteX9" fmla="*/ 1584712 w 2678718"/>
              <a:gd name="connsiteY9" fmla="*/ 1354238 h 1461674"/>
              <a:gd name="connsiteX10" fmla="*/ 994403 w 2678718"/>
              <a:gd name="connsiteY10" fmla="*/ 1354238 h 1461674"/>
              <a:gd name="connsiteX11" fmla="*/ 1221074 w 2678718"/>
              <a:gd name="connsiteY11" fmla="*/ 499882 h 1461674"/>
              <a:gd name="connsiteX12" fmla="*/ 380945 w 2678718"/>
              <a:gd name="connsiteY12" fmla="*/ 1365813 h 1461674"/>
              <a:gd name="connsiteX13" fmla="*/ 33704 w 2678718"/>
              <a:gd name="connsiteY13" fmla="*/ 1319514 h 1461674"/>
              <a:gd name="connsiteX0" fmla="*/ 33704 w 2678382"/>
              <a:gd name="connsiteY0" fmla="*/ 1319514 h 1461674"/>
              <a:gd name="connsiteX1" fmla="*/ 1168024 w 2678382"/>
              <a:gd name="connsiteY1" fmla="*/ 381965 h 1461674"/>
              <a:gd name="connsiteX2" fmla="*/ 739760 w 2678382"/>
              <a:gd name="connsiteY2" fmla="*/ 381965 h 1461674"/>
              <a:gd name="connsiteX3" fmla="*/ 1262671 w 2678382"/>
              <a:gd name="connsiteY3" fmla="*/ 0 h 1461674"/>
              <a:gd name="connsiteX4" fmla="*/ 1862504 w 2678382"/>
              <a:gd name="connsiteY4" fmla="*/ 381965 h 1461674"/>
              <a:gd name="connsiteX5" fmla="*/ 1364793 w 2678382"/>
              <a:gd name="connsiteY5" fmla="*/ 358816 h 1461674"/>
              <a:gd name="connsiteX6" fmla="*/ 2661158 w 2678382"/>
              <a:gd name="connsiteY6" fmla="*/ 1261641 h 1461674"/>
              <a:gd name="connsiteX7" fmla="*/ 2059877 w 2678382"/>
              <a:gd name="connsiteY7" fmla="*/ 1282078 h 1461674"/>
              <a:gd name="connsiteX8" fmla="*/ 1349119 w 2678382"/>
              <a:gd name="connsiteY8" fmla="*/ 489634 h 1461674"/>
              <a:gd name="connsiteX9" fmla="*/ 1584712 w 2678382"/>
              <a:gd name="connsiteY9" fmla="*/ 1354238 h 1461674"/>
              <a:gd name="connsiteX10" fmla="*/ 994403 w 2678382"/>
              <a:gd name="connsiteY10" fmla="*/ 1354238 h 1461674"/>
              <a:gd name="connsiteX11" fmla="*/ 1221074 w 2678382"/>
              <a:gd name="connsiteY11" fmla="*/ 499882 h 1461674"/>
              <a:gd name="connsiteX12" fmla="*/ 380945 w 2678382"/>
              <a:gd name="connsiteY12" fmla="*/ 1365813 h 1461674"/>
              <a:gd name="connsiteX13" fmla="*/ 33704 w 2678382"/>
              <a:gd name="connsiteY13" fmla="*/ 1319514 h 1461674"/>
              <a:gd name="connsiteX0" fmla="*/ 31486 w 2709501"/>
              <a:gd name="connsiteY0" fmla="*/ 1262364 h 1461674"/>
              <a:gd name="connsiteX1" fmla="*/ 1199143 w 2709501"/>
              <a:gd name="connsiteY1" fmla="*/ 381965 h 1461674"/>
              <a:gd name="connsiteX2" fmla="*/ 770879 w 2709501"/>
              <a:gd name="connsiteY2" fmla="*/ 381965 h 1461674"/>
              <a:gd name="connsiteX3" fmla="*/ 1293790 w 2709501"/>
              <a:gd name="connsiteY3" fmla="*/ 0 h 1461674"/>
              <a:gd name="connsiteX4" fmla="*/ 1893623 w 2709501"/>
              <a:gd name="connsiteY4" fmla="*/ 381965 h 1461674"/>
              <a:gd name="connsiteX5" fmla="*/ 1395912 w 2709501"/>
              <a:gd name="connsiteY5" fmla="*/ 358816 h 1461674"/>
              <a:gd name="connsiteX6" fmla="*/ 2692277 w 2709501"/>
              <a:gd name="connsiteY6" fmla="*/ 1261641 h 1461674"/>
              <a:gd name="connsiteX7" fmla="*/ 2090996 w 2709501"/>
              <a:gd name="connsiteY7" fmla="*/ 1282078 h 1461674"/>
              <a:gd name="connsiteX8" fmla="*/ 1380238 w 2709501"/>
              <a:gd name="connsiteY8" fmla="*/ 489634 h 1461674"/>
              <a:gd name="connsiteX9" fmla="*/ 1615831 w 2709501"/>
              <a:gd name="connsiteY9" fmla="*/ 1354238 h 1461674"/>
              <a:gd name="connsiteX10" fmla="*/ 1025522 w 2709501"/>
              <a:gd name="connsiteY10" fmla="*/ 1354238 h 1461674"/>
              <a:gd name="connsiteX11" fmla="*/ 1252193 w 2709501"/>
              <a:gd name="connsiteY11" fmla="*/ 499882 h 1461674"/>
              <a:gd name="connsiteX12" fmla="*/ 412064 w 2709501"/>
              <a:gd name="connsiteY12" fmla="*/ 1365813 h 1461674"/>
              <a:gd name="connsiteX13" fmla="*/ 31486 w 2709501"/>
              <a:gd name="connsiteY13" fmla="*/ 1262364 h 1461674"/>
              <a:gd name="connsiteX0" fmla="*/ 31486 w 2709501"/>
              <a:gd name="connsiteY0" fmla="*/ 1262364 h 1461674"/>
              <a:gd name="connsiteX1" fmla="*/ 1199143 w 2709501"/>
              <a:gd name="connsiteY1" fmla="*/ 381965 h 1461674"/>
              <a:gd name="connsiteX2" fmla="*/ 770879 w 2709501"/>
              <a:gd name="connsiteY2" fmla="*/ 381965 h 1461674"/>
              <a:gd name="connsiteX3" fmla="*/ 1293790 w 2709501"/>
              <a:gd name="connsiteY3" fmla="*/ 0 h 1461674"/>
              <a:gd name="connsiteX4" fmla="*/ 1845998 w 2709501"/>
              <a:gd name="connsiteY4" fmla="*/ 348628 h 1461674"/>
              <a:gd name="connsiteX5" fmla="*/ 1395912 w 2709501"/>
              <a:gd name="connsiteY5" fmla="*/ 358816 h 1461674"/>
              <a:gd name="connsiteX6" fmla="*/ 2692277 w 2709501"/>
              <a:gd name="connsiteY6" fmla="*/ 1261641 h 1461674"/>
              <a:gd name="connsiteX7" fmla="*/ 2090996 w 2709501"/>
              <a:gd name="connsiteY7" fmla="*/ 1282078 h 1461674"/>
              <a:gd name="connsiteX8" fmla="*/ 1380238 w 2709501"/>
              <a:gd name="connsiteY8" fmla="*/ 489634 h 1461674"/>
              <a:gd name="connsiteX9" fmla="*/ 1615831 w 2709501"/>
              <a:gd name="connsiteY9" fmla="*/ 1354238 h 1461674"/>
              <a:gd name="connsiteX10" fmla="*/ 1025522 w 2709501"/>
              <a:gd name="connsiteY10" fmla="*/ 1354238 h 1461674"/>
              <a:gd name="connsiteX11" fmla="*/ 1252193 w 2709501"/>
              <a:gd name="connsiteY11" fmla="*/ 499882 h 1461674"/>
              <a:gd name="connsiteX12" fmla="*/ 412064 w 2709501"/>
              <a:gd name="connsiteY12" fmla="*/ 1365813 h 1461674"/>
              <a:gd name="connsiteX13" fmla="*/ 31486 w 2709501"/>
              <a:gd name="connsiteY13" fmla="*/ 1262364 h 1461674"/>
              <a:gd name="connsiteX0" fmla="*/ 31486 w 2709501"/>
              <a:gd name="connsiteY0" fmla="*/ 1262364 h 1461674"/>
              <a:gd name="connsiteX1" fmla="*/ 1199143 w 2709501"/>
              <a:gd name="connsiteY1" fmla="*/ 381965 h 1461674"/>
              <a:gd name="connsiteX2" fmla="*/ 770879 w 2709501"/>
              <a:gd name="connsiteY2" fmla="*/ 381965 h 1461674"/>
              <a:gd name="connsiteX3" fmla="*/ 1293790 w 2709501"/>
              <a:gd name="connsiteY3" fmla="*/ 0 h 1461674"/>
              <a:gd name="connsiteX4" fmla="*/ 1845998 w 2709501"/>
              <a:gd name="connsiteY4" fmla="*/ 348628 h 1461674"/>
              <a:gd name="connsiteX5" fmla="*/ 1395912 w 2709501"/>
              <a:gd name="connsiteY5" fmla="*/ 358816 h 1461674"/>
              <a:gd name="connsiteX6" fmla="*/ 2692277 w 2709501"/>
              <a:gd name="connsiteY6" fmla="*/ 1261641 h 1461674"/>
              <a:gd name="connsiteX7" fmla="*/ 2090996 w 2709501"/>
              <a:gd name="connsiteY7" fmla="*/ 1282078 h 1461674"/>
              <a:gd name="connsiteX8" fmla="*/ 1380238 w 2709501"/>
              <a:gd name="connsiteY8" fmla="*/ 489634 h 1461674"/>
              <a:gd name="connsiteX9" fmla="*/ 1615831 w 2709501"/>
              <a:gd name="connsiteY9" fmla="*/ 1354238 h 1461674"/>
              <a:gd name="connsiteX10" fmla="*/ 1025522 w 2709501"/>
              <a:gd name="connsiteY10" fmla="*/ 1354238 h 1461674"/>
              <a:gd name="connsiteX11" fmla="*/ 1252193 w 2709501"/>
              <a:gd name="connsiteY11" fmla="*/ 499882 h 1461674"/>
              <a:gd name="connsiteX12" fmla="*/ 412064 w 2709501"/>
              <a:gd name="connsiteY12" fmla="*/ 1365813 h 1461674"/>
              <a:gd name="connsiteX13" fmla="*/ 31486 w 2709501"/>
              <a:gd name="connsiteY13" fmla="*/ 1262364 h 1461674"/>
              <a:gd name="connsiteX0" fmla="*/ 31486 w 2709501"/>
              <a:gd name="connsiteY0" fmla="*/ 1262364 h 1461674"/>
              <a:gd name="connsiteX1" fmla="*/ 1199143 w 2709501"/>
              <a:gd name="connsiteY1" fmla="*/ 381965 h 1461674"/>
              <a:gd name="connsiteX2" fmla="*/ 770879 w 2709501"/>
              <a:gd name="connsiteY2" fmla="*/ 381965 h 1461674"/>
              <a:gd name="connsiteX3" fmla="*/ 1293790 w 2709501"/>
              <a:gd name="connsiteY3" fmla="*/ 0 h 1461674"/>
              <a:gd name="connsiteX4" fmla="*/ 1845998 w 2709501"/>
              <a:gd name="connsiteY4" fmla="*/ 348628 h 1461674"/>
              <a:gd name="connsiteX5" fmla="*/ 1395912 w 2709501"/>
              <a:gd name="connsiteY5" fmla="*/ 358816 h 1461674"/>
              <a:gd name="connsiteX6" fmla="*/ 2692277 w 2709501"/>
              <a:gd name="connsiteY6" fmla="*/ 1261641 h 1461674"/>
              <a:gd name="connsiteX7" fmla="*/ 2090996 w 2709501"/>
              <a:gd name="connsiteY7" fmla="*/ 1282078 h 1461674"/>
              <a:gd name="connsiteX8" fmla="*/ 1380238 w 2709501"/>
              <a:gd name="connsiteY8" fmla="*/ 489634 h 1461674"/>
              <a:gd name="connsiteX9" fmla="*/ 1615831 w 2709501"/>
              <a:gd name="connsiteY9" fmla="*/ 1354238 h 1461674"/>
              <a:gd name="connsiteX10" fmla="*/ 1025522 w 2709501"/>
              <a:gd name="connsiteY10" fmla="*/ 1354238 h 1461674"/>
              <a:gd name="connsiteX11" fmla="*/ 1252193 w 2709501"/>
              <a:gd name="connsiteY11" fmla="*/ 499882 h 1461674"/>
              <a:gd name="connsiteX12" fmla="*/ 412064 w 2709501"/>
              <a:gd name="connsiteY12" fmla="*/ 1365813 h 1461674"/>
              <a:gd name="connsiteX13" fmla="*/ 31486 w 2709501"/>
              <a:gd name="connsiteY13" fmla="*/ 1262364 h 1461674"/>
              <a:gd name="connsiteX0" fmla="*/ 31486 w 2709501"/>
              <a:gd name="connsiteY0" fmla="*/ 1262364 h 1461674"/>
              <a:gd name="connsiteX1" fmla="*/ 1199143 w 2709501"/>
              <a:gd name="connsiteY1" fmla="*/ 381965 h 1461674"/>
              <a:gd name="connsiteX2" fmla="*/ 770879 w 2709501"/>
              <a:gd name="connsiteY2" fmla="*/ 381965 h 1461674"/>
              <a:gd name="connsiteX3" fmla="*/ 1293790 w 2709501"/>
              <a:gd name="connsiteY3" fmla="*/ 0 h 1461674"/>
              <a:gd name="connsiteX4" fmla="*/ 1845998 w 2709501"/>
              <a:gd name="connsiteY4" fmla="*/ 348628 h 1461674"/>
              <a:gd name="connsiteX5" fmla="*/ 1395912 w 2709501"/>
              <a:gd name="connsiteY5" fmla="*/ 358816 h 1461674"/>
              <a:gd name="connsiteX6" fmla="*/ 2692277 w 2709501"/>
              <a:gd name="connsiteY6" fmla="*/ 1261641 h 1461674"/>
              <a:gd name="connsiteX7" fmla="*/ 2090996 w 2709501"/>
              <a:gd name="connsiteY7" fmla="*/ 1282078 h 1461674"/>
              <a:gd name="connsiteX8" fmla="*/ 1380238 w 2709501"/>
              <a:gd name="connsiteY8" fmla="*/ 489634 h 1461674"/>
              <a:gd name="connsiteX9" fmla="*/ 1615831 w 2709501"/>
              <a:gd name="connsiteY9" fmla="*/ 1354238 h 1461674"/>
              <a:gd name="connsiteX10" fmla="*/ 1025522 w 2709501"/>
              <a:gd name="connsiteY10" fmla="*/ 1354238 h 1461674"/>
              <a:gd name="connsiteX11" fmla="*/ 1252193 w 2709501"/>
              <a:gd name="connsiteY11" fmla="*/ 499882 h 1461674"/>
              <a:gd name="connsiteX12" fmla="*/ 412064 w 2709501"/>
              <a:gd name="connsiteY12" fmla="*/ 1365813 h 1461674"/>
              <a:gd name="connsiteX13" fmla="*/ 31486 w 2709501"/>
              <a:gd name="connsiteY13" fmla="*/ 1262364 h 1461674"/>
              <a:gd name="connsiteX0" fmla="*/ 32591 w 2710606"/>
              <a:gd name="connsiteY0" fmla="*/ 1262364 h 1461674"/>
              <a:gd name="connsiteX1" fmla="*/ 1219298 w 2710606"/>
              <a:gd name="connsiteY1" fmla="*/ 367678 h 1461674"/>
              <a:gd name="connsiteX2" fmla="*/ 771984 w 2710606"/>
              <a:gd name="connsiteY2" fmla="*/ 381965 h 1461674"/>
              <a:gd name="connsiteX3" fmla="*/ 1294895 w 2710606"/>
              <a:gd name="connsiteY3" fmla="*/ 0 h 1461674"/>
              <a:gd name="connsiteX4" fmla="*/ 1847103 w 2710606"/>
              <a:gd name="connsiteY4" fmla="*/ 348628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33859 w 2710606"/>
              <a:gd name="connsiteY2" fmla="*/ 367677 h 1461674"/>
              <a:gd name="connsiteX3" fmla="*/ 1294895 w 2710606"/>
              <a:gd name="connsiteY3" fmla="*/ 0 h 1461674"/>
              <a:gd name="connsiteX4" fmla="*/ 1847103 w 2710606"/>
              <a:gd name="connsiteY4" fmla="*/ 348628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19571 w 2710606"/>
              <a:gd name="connsiteY2" fmla="*/ 381965 h 1461674"/>
              <a:gd name="connsiteX3" fmla="*/ 1294895 w 2710606"/>
              <a:gd name="connsiteY3" fmla="*/ 0 h 1461674"/>
              <a:gd name="connsiteX4" fmla="*/ 1847103 w 2710606"/>
              <a:gd name="connsiteY4" fmla="*/ 348628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19571 w 2710606"/>
              <a:gd name="connsiteY2" fmla="*/ 381965 h 1461674"/>
              <a:gd name="connsiteX3" fmla="*/ 1294895 w 2710606"/>
              <a:gd name="connsiteY3" fmla="*/ 0 h 1461674"/>
              <a:gd name="connsiteX4" fmla="*/ 1847103 w 2710606"/>
              <a:gd name="connsiteY4" fmla="*/ 348628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19571 w 2710606"/>
              <a:gd name="connsiteY2" fmla="*/ 381965 h 1461674"/>
              <a:gd name="connsiteX3" fmla="*/ 1294895 w 2710606"/>
              <a:gd name="connsiteY3" fmla="*/ 0 h 1461674"/>
              <a:gd name="connsiteX4" fmla="*/ 2375740 w 2710606"/>
              <a:gd name="connsiteY4" fmla="*/ 339103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19571 w 2710606"/>
              <a:gd name="connsiteY2" fmla="*/ 381965 h 1461674"/>
              <a:gd name="connsiteX3" fmla="*/ 1294895 w 2710606"/>
              <a:gd name="connsiteY3" fmla="*/ 0 h 1461674"/>
              <a:gd name="connsiteX4" fmla="*/ 2242390 w 2710606"/>
              <a:gd name="connsiteY4" fmla="*/ 343865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32591 w 2710606"/>
              <a:gd name="connsiteY0" fmla="*/ 1262364 h 1461674"/>
              <a:gd name="connsiteX1" fmla="*/ 1219298 w 2710606"/>
              <a:gd name="connsiteY1" fmla="*/ 367678 h 1461674"/>
              <a:gd name="connsiteX2" fmla="*/ 519571 w 2710606"/>
              <a:gd name="connsiteY2" fmla="*/ 381965 h 1461674"/>
              <a:gd name="connsiteX3" fmla="*/ 1294895 w 2710606"/>
              <a:gd name="connsiteY3" fmla="*/ 0 h 1461674"/>
              <a:gd name="connsiteX4" fmla="*/ 2242390 w 2710606"/>
              <a:gd name="connsiteY4" fmla="*/ 343865 h 1461674"/>
              <a:gd name="connsiteX5" fmla="*/ 1397017 w 2710606"/>
              <a:gd name="connsiteY5" fmla="*/ 358816 h 1461674"/>
              <a:gd name="connsiteX6" fmla="*/ 2693382 w 2710606"/>
              <a:gd name="connsiteY6" fmla="*/ 1261641 h 1461674"/>
              <a:gd name="connsiteX7" fmla="*/ 2092101 w 2710606"/>
              <a:gd name="connsiteY7" fmla="*/ 1282078 h 1461674"/>
              <a:gd name="connsiteX8" fmla="*/ 1381343 w 2710606"/>
              <a:gd name="connsiteY8" fmla="*/ 489634 h 1461674"/>
              <a:gd name="connsiteX9" fmla="*/ 1616936 w 2710606"/>
              <a:gd name="connsiteY9" fmla="*/ 1354238 h 1461674"/>
              <a:gd name="connsiteX10" fmla="*/ 1026627 w 2710606"/>
              <a:gd name="connsiteY10" fmla="*/ 1354238 h 1461674"/>
              <a:gd name="connsiteX11" fmla="*/ 1253298 w 2710606"/>
              <a:gd name="connsiteY11" fmla="*/ 499882 h 1461674"/>
              <a:gd name="connsiteX12" fmla="*/ 413169 w 2710606"/>
              <a:gd name="connsiteY12" fmla="*/ 1365813 h 1461674"/>
              <a:gd name="connsiteX13" fmla="*/ 32591 w 2710606"/>
              <a:gd name="connsiteY13" fmla="*/ 1262364 h 1461674"/>
              <a:gd name="connsiteX0" fmla="*/ 20110 w 3012450"/>
              <a:gd name="connsiteY0" fmla="*/ 990902 h 1461674"/>
              <a:gd name="connsiteX1" fmla="*/ 1521142 w 3012450"/>
              <a:gd name="connsiteY1" fmla="*/ 367678 h 1461674"/>
              <a:gd name="connsiteX2" fmla="*/ 821415 w 3012450"/>
              <a:gd name="connsiteY2" fmla="*/ 381965 h 1461674"/>
              <a:gd name="connsiteX3" fmla="*/ 1596739 w 3012450"/>
              <a:gd name="connsiteY3" fmla="*/ 0 h 1461674"/>
              <a:gd name="connsiteX4" fmla="*/ 2544234 w 3012450"/>
              <a:gd name="connsiteY4" fmla="*/ 343865 h 1461674"/>
              <a:gd name="connsiteX5" fmla="*/ 1698861 w 3012450"/>
              <a:gd name="connsiteY5" fmla="*/ 358816 h 1461674"/>
              <a:gd name="connsiteX6" fmla="*/ 2995226 w 3012450"/>
              <a:gd name="connsiteY6" fmla="*/ 1261641 h 1461674"/>
              <a:gd name="connsiteX7" fmla="*/ 2393945 w 3012450"/>
              <a:gd name="connsiteY7" fmla="*/ 1282078 h 1461674"/>
              <a:gd name="connsiteX8" fmla="*/ 1683187 w 3012450"/>
              <a:gd name="connsiteY8" fmla="*/ 489634 h 1461674"/>
              <a:gd name="connsiteX9" fmla="*/ 1918780 w 3012450"/>
              <a:gd name="connsiteY9" fmla="*/ 1354238 h 1461674"/>
              <a:gd name="connsiteX10" fmla="*/ 1328471 w 3012450"/>
              <a:gd name="connsiteY10" fmla="*/ 1354238 h 1461674"/>
              <a:gd name="connsiteX11" fmla="*/ 1555142 w 3012450"/>
              <a:gd name="connsiteY11" fmla="*/ 499882 h 1461674"/>
              <a:gd name="connsiteX12" fmla="*/ 715013 w 3012450"/>
              <a:gd name="connsiteY12" fmla="*/ 1365813 h 1461674"/>
              <a:gd name="connsiteX13" fmla="*/ 20110 w 3012450"/>
              <a:gd name="connsiteY13" fmla="*/ 990902 h 1461674"/>
              <a:gd name="connsiteX0" fmla="*/ 57979 w 3050319"/>
              <a:gd name="connsiteY0" fmla="*/ 990902 h 1461674"/>
              <a:gd name="connsiteX1" fmla="*/ 1559011 w 3050319"/>
              <a:gd name="connsiteY1" fmla="*/ 367678 h 1461674"/>
              <a:gd name="connsiteX2" fmla="*/ 859284 w 3050319"/>
              <a:gd name="connsiteY2" fmla="*/ 381965 h 1461674"/>
              <a:gd name="connsiteX3" fmla="*/ 1634608 w 3050319"/>
              <a:gd name="connsiteY3" fmla="*/ 0 h 1461674"/>
              <a:gd name="connsiteX4" fmla="*/ 2582103 w 3050319"/>
              <a:gd name="connsiteY4" fmla="*/ 343865 h 1461674"/>
              <a:gd name="connsiteX5" fmla="*/ 1736730 w 3050319"/>
              <a:gd name="connsiteY5" fmla="*/ 358816 h 1461674"/>
              <a:gd name="connsiteX6" fmla="*/ 3033095 w 3050319"/>
              <a:gd name="connsiteY6" fmla="*/ 1261641 h 1461674"/>
              <a:gd name="connsiteX7" fmla="*/ 2431814 w 3050319"/>
              <a:gd name="connsiteY7" fmla="*/ 1282078 h 1461674"/>
              <a:gd name="connsiteX8" fmla="*/ 1721056 w 3050319"/>
              <a:gd name="connsiteY8" fmla="*/ 489634 h 1461674"/>
              <a:gd name="connsiteX9" fmla="*/ 1956649 w 3050319"/>
              <a:gd name="connsiteY9" fmla="*/ 1354238 h 1461674"/>
              <a:gd name="connsiteX10" fmla="*/ 1366340 w 3050319"/>
              <a:gd name="connsiteY10" fmla="*/ 1354238 h 1461674"/>
              <a:gd name="connsiteX11" fmla="*/ 1593011 w 3050319"/>
              <a:gd name="connsiteY11" fmla="*/ 499882 h 1461674"/>
              <a:gd name="connsiteX12" fmla="*/ 752882 w 3050319"/>
              <a:gd name="connsiteY12" fmla="*/ 1365813 h 1461674"/>
              <a:gd name="connsiteX13" fmla="*/ 57979 w 3050319"/>
              <a:gd name="connsiteY13" fmla="*/ 990902 h 1461674"/>
              <a:gd name="connsiteX0" fmla="*/ 51104 w 3043444"/>
              <a:gd name="connsiteY0" fmla="*/ 990902 h 1461674"/>
              <a:gd name="connsiteX1" fmla="*/ 1552136 w 3043444"/>
              <a:gd name="connsiteY1" fmla="*/ 367678 h 1461674"/>
              <a:gd name="connsiteX2" fmla="*/ 852409 w 3043444"/>
              <a:gd name="connsiteY2" fmla="*/ 381965 h 1461674"/>
              <a:gd name="connsiteX3" fmla="*/ 1627733 w 3043444"/>
              <a:gd name="connsiteY3" fmla="*/ 0 h 1461674"/>
              <a:gd name="connsiteX4" fmla="*/ 2575228 w 3043444"/>
              <a:gd name="connsiteY4" fmla="*/ 343865 h 1461674"/>
              <a:gd name="connsiteX5" fmla="*/ 1729855 w 3043444"/>
              <a:gd name="connsiteY5" fmla="*/ 358816 h 1461674"/>
              <a:gd name="connsiteX6" fmla="*/ 3026220 w 3043444"/>
              <a:gd name="connsiteY6" fmla="*/ 1261641 h 1461674"/>
              <a:gd name="connsiteX7" fmla="*/ 2424939 w 3043444"/>
              <a:gd name="connsiteY7" fmla="*/ 1282078 h 1461674"/>
              <a:gd name="connsiteX8" fmla="*/ 1714181 w 3043444"/>
              <a:gd name="connsiteY8" fmla="*/ 489634 h 1461674"/>
              <a:gd name="connsiteX9" fmla="*/ 1949774 w 3043444"/>
              <a:gd name="connsiteY9" fmla="*/ 1354238 h 1461674"/>
              <a:gd name="connsiteX10" fmla="*/ 1359465 w 3043444"/>
              <a:gd name="connsiteY10" fmla="*/ 1354238 h 1461674"/>
              <a:gd name="connsiteX11" fmla="*/ 1586136 w 3043444"/>
              <a:gd name="connsiteY11" fmla="*/ 499882 h 1461674"/>
              <a:gd name="connsiteX12" fmla="*/ 465019 w 3043444"/>
              <a:gd name="connsiteY12" fmla="*/ 1284851 h 1461674"/>
              <a:gd name="connsiteX13" fmla="*/ 51104 w 3043444"/>
              <a:gd name="connsiteY13" fmla="*/ 990902 h 1461674"/>
              <a:gd name="connsiteX0" fmla="*/ 51104 w 3319526"/>
              <a:gd name="connsiteY0" fmla="*/ 990902 h 1461674"/>
              <a:gd name="connsiteX1" fmla="*/ 1552136 w 3319526"/>
              <a:gd name="connsiteY1" fmla="*/ 367678 h 1461674"/>
              <a:gd name="connsiteX2" fmla="*/ 852409 w 3319526"/>
              <a:gd name="connsiteY2" fmla="*/ 381965 h 1461674"/>
              <a:gd name="connsiteX3" fmla="*/ 1627733 w 3319526"/>
              <a:gd name="connsiteY3" fmla="*/ 0 h 1461674"/>
              <a:gd name="connsiteX4" fmla="*/ 2575228 w 3319526"/>
              <a:gd name="connsiteY4" fmla="*/ 343865 h 1461674"/>
              <a:gd name="connsiteX5" fmla="*/ 1729855 w 3319526"/>
              <a:gd name="connsiteY5" fmla="*/ 358816 h 1461674"/>
              <a:gd name="connsiteX6" fmla="*/ 3307208 w 3319526"/>
              <a:gd name="connsiteY6" fmla="*/ 1028279 h 1461674"/>
              <a:gd name="connsiteX7" fmla="*/ 2424939 w 3319526"/>
              <a:gd name="connsiteY7" fmla="*/ 1282078 h 1461674"/>
              <a:gd name="connsiteX8" fmla="*/ 1714181 w 3319526"/>
              <a:gd name="connsiteY8" fmla="*/ 489634 h 1461674"/>
              <a:gd name="connsiteX9" fmla="*/ 1949774 w 3319526"/>
              <a:gd name="connsiteY9" fmla="*/ 1354238 h 1461674"/>
              <a:gd name="connsiteX10" fmla="*/ 1359465 w 3319526"/>
              <a:gd name="connsiteY10" fmla="*/ 1354238 h 1461674"/>
              <a:gd name="connsiteX11" fmla="*/ 1586136 w 3319526"/>
              <a:gd name="connsiteY11" fmla="*/ 499882 h 1461674"/>
              <a:gd name="connsiteX12" fmla="*/ 465019 w 3319526"/>
              <a:gd name="connsiteY12" fmla="*/ 1284851 h 1461674"/>
              <a:gd name="connsiteX13" fmla="*/ 51104 w 3319526"/>
              <a:gd name="connsiteY13" fmla="*/ 990902 h 1461674"/>
              <a:gd name="connsiteX0" fmla="*/ 51104 w 3335508"/>
              <a:gd name="connsiteY0" fmla="*/ 990902 h 1461674"/>
              <a:gd name="connsiteX1" fmla="*/ 1552136 w 3335508"/>
              <a:gd name="connsiteY1" fmla="*/ 367678 h 1461674"/>
              <a:gd name="connsiteX2" fmla="*/ 852409 w 3335508"/>
              <a:gd name="connsiteY2" fmla="*/ 381965 h 1461674"/>
              <a:gd name="connsiteX3" fmla="*/ 1627733 w 3335508"/>
              <a:gd name="connsiteY3" fmla="*/ 0 h 1461674"/>
              <a:gd name="connsiteX4" fmla="*/ 2575228 w 3335508"/>
              <a:gd name="connsiteY4" fmla="*/ 343865 h 1461674"/>
              <a:gd name="connsiteX5" fmla="*/ 1729855 w 3335508"/>
              <a:gd name="connsiteY5" fmla="*/ 358816 h 1461674"/>
              <a:gd name="connsiteX6" fmla="*/ 3307208 w 3335508"/>
              <a:gd name="connsiteY6" fmla="*/ 1028279 h 1461674"/>
              <a:gd name="connsiteX7" fmla="*/ 2667827 w 3335508"/>
              <a:gd name="connsiteY7" fmla="*/ 1215403 h 1461674"/>
              <a:gd name="connsiteX8" fmla="*/ 1714181 w 3335508"/>
              <a:gd name="connsiteY8" fmla="*/ 489634 h 1461674"/>
              <a:gd name="connsiteX9" fmla="*/ 1949774 w 3335508"/>
              <a:gd name="connsiteY9" fmla="*/ 1354238 h 1461674"/>
              <a:gd name="connsiteX10" fmla="*/ 1359465 w 3335508"/>
              <a:gd name="connsiteY10" fmla="*/ 1354238 h 1461674"/>
              <a:gd name="connsiteX11" fmla="*/ 1586136 w 3335508"/>
              <a:gd name="connsiteY11" fmla="*/ 499882 h 1461674"/>
              <a:gd name="connsiteX12" fmla="*/ 465019 w 3335508"/>
              <a:gd name="connsiteY12" fmla="*/ 1284851 h 1461674"/>
              <a:gd name="connsiteX13" fmla="*/ 51104 w 3335508"/>
              <a:gd name="connsiteY13" fmla="*/ 990902 h 1461674"/>
              <a:gd name="connsiteX0" fmla="*/ 41102 w 3325506"/>
              <a:gd name="connsiteY0" fmla="*/ 990902 h 1461674"/>
              <a:gd name="connsiteX1" fmla="*/ 1542134 w 3325506"/>
              <a:gd name="connsiteY1" fmla="*/ 367678 h 1461674"/>
              <a:gd name="connsiteX2" fmla="*/ 842407 w 3325506"/>
              <a:gd name="connsiteY2" fmla="*/ 381965 h 1461674"/>
              <a:gd name="connsiteX3" fmla="*/ 1617731 w 3325506"/>
              <a:gd name="connsiteY3" fmla="*/ 0 h 1461674"/>
              <a:gd name="connsiteX4" fmla="*/ 2565226 w 3325506"/>
              <a:gd name="connsiteY4" fmla="*/ 343865 h 1461674"/>
              <a:gd name="connsiteX5" fmla="*/ 1719853 w 3325506"/>
              <a:gd name="connsiteY5" fmla="*/ 358816 h 1461674"/>
              <a:gd name="connsiteX6" fmla="*/ 3297206 w 3325506"/>
              <a:gd name="connsiteY6" fmla="*/ 1028279 h 1461674"/>
              <a:gd name="connsiteX7" fmla="*/ 2657825 w 3325506"/>
              <a:gd name="connsiteY7" fmla="*/ 1215403 h 1461674"/>
              <a:gd name="connsiteX8" fmla="*/ 1704179 w 3325506"/>
              <a:gd name="connsiteY8" fmla="*/ 489634 h 1461674"/>
              <a:gd name="connsiteX9" fmla="*/ 1939772 w 3325506"/>
              <a:gd name="connsiteY9" fmla="*/ 1354238 h 1461674"/>
              <a:gd name="connsiteX10" fmla="*/ 1349463 w 3325506"/>
              <a:gd name="connsiteY10" fmla="*/ 1354238 h 1461674"/>
              <a:gd name="connsiteX11" fmla="*/ 1576134 w 3325506"/>
              <a:gd name="connsiteY11" fmla="*/ 499882 h 1461674"/>
              <a:gd name="connsiteX12" fmla="*/ 797320 w 3325506"/>
              <a:gd name="connsiteY12" fmla="*/ 1314881 h 1461674"/>
              <a:gd name="connsiteX13" fmla="*/ 455017 w 3325506"/>
              <a:gd name="connsiteY13" fmla="*/ 1284851 h 1461674"/>
              <a:gd name="connsiteX14" fmla="*/ 41102 w 3325506"/>
              <a:gd name="connsiteY14" fmla="*/ 990902 h 1461674"/>
              <a:gd name="connsiteX0" fmla="*/ 41102 w 3325506"/>
              <a:gd name="connsiteY0" fmla="*/ 990902 h 1461674"/>
              <a:gd name="connsiteX1" fmla="*/ 1542134 w 3325506"/>
              <a:gd name="connsiteY1" fmla="*/ 367678 h 1461674"/>
              <a:gd name="connsiteX2" fmla="*/ 842407 w 3325506"/>
              <a:gd name="connsiteY2" fmla="*/ 381965 h 1461674"/>
              <a:gd name="connsiteX3" fmla="*/ 1617731 w 3325506"/>
              <a:gd name="connsiteY3" fmla="*/ 0 h 1461674"/>
              <a:gd name="connsiteX4" fmla="*/ 2565226 w 3325506"/>
              <a:gd name="connsiteY4" fmla="*/ 343865 h 1461674"/>
              <a:gd name="connsiteX5" fmla="*/ 1719853 w 3325506"/>
              <a:gd name="connsiteY5" fmla="*/ 358816 h 1461674"/>
              <a:gd name="connsiteX6" fmla="*/ 3297206 w 3325506"/>
              <a:gd name="connsiteY6" fmla="*/ 1028279 h 1461674"/>
              <a:gd name="connsiteX7" fmla="*/ 2657825 w 3325506"/>
              <a:gd name="connsiteY7" fmla="*/ 1215403 h 1461674"/>
              <a:gd name="connsiteX8" fmla="*/ 1704179 w 3325506"/>
              <a:gd name="connsiteY8" fmla="*/ 489634 h 1461674"/>
              <a:gd name="connsiteX9" fmla="*/ 1939772 w 3325506"/>
              <a:gd name="connsiteY9" fmla="*/ 1354238 h 1461674"/>
              <a:gd name="connsiteX10" fmla="*/ 1349463 w 3325506"/>
              <a:gd name="connsiteY10" fmla="*/ 1354238 h 1461674"/>
              <a:gd name="connsiteX11" fmla="*/ 1576134 w 3325506"/>
              <a:gd name="connsiteY11" fmla="*/ 499882 h 1461674"/>
              <a:gd name="connsiteX12" fmla="*/ 797320 w 3325506"/>
              <a:gd name="connsiteY12" fmla="*/ 1314881 h 1461674"/>
              <a:gd name="connsiteX13" fmla="*/ 455017 w 3325506"/>
              <a:gd name="connsiteY13" fmla="*/ 1284851 h 1461674"/>
              <a:gd name="connsiteX14" fmla="*/ 41102 w 3325506"/>
              <a:gd name="connsiteY14" fmla="*/ 990902 h 1461674"/>
              <a:gd name="connsiteX0" fmla="*/ 41102 w 3325506"/>
              <a:gd name="connsiteY0" fmla="*/ 990902 h 1461674"/>
              <a:gd name="connsiteX1" fmla="*/ 1542134 w 3325506"/>
              <a:gd name="connsiteY1" fmla="*/ 367678 h 1461674"/>
              <a:gd name="connsiteX2" fmla="*/ 842407 w 3325506"/>
              <a:gd name="connsiteY2" fmla="*/ 381965 h 1461674"/>
              <a:gd name="connsiteX3" fmla="*/ 1617731 w 3325506"/>
              <a:gd name="connsiteY3" fmla="*/ 0 h 1461674"/>
              <a:gd name="connsiteX4" fmla="*/ 2565226 w 3325506"/>
              <a:gd name="connsiteY4" fmla="*/ 343865 h 1461674"/>
              <a:gd name="connsiteX5" fmla="*/ 1719853 w 3325506"/>
              <a:gd name="connsiteY5" fmla="*/ 358816 h 1461674"/>
              <a:gd name="connsiteX6" fmla="*/ 3297206 w 3325506"/>
              <a:gd name="connsiteY6" fmla="*/ 1028279 h 1461674"/>
              <a:gd name="connsiteX7" fmla="*/ 2657825 w 3325506"/>
              <a:gd name="connsiteY7" fmla="*/ 1215403 h 1461674"/>
              <a:gd name="connsiteX8" fmla="*/ 1704179 w 3325506"/>
              <a:gd name="connsiteY8" fmla="*/ 489634 h 1461674"/>
              <a:gd name="connsiteX9" fmla="*/ 1939772 w 3325506"/>
              <a:gd name="connsiteY9" fmla="*/ 1354238 h 1461674"/>
              <a:gd name="connsiteX10" fmla="*/ 1349463 w 3325506"/>
              <a:gd name="connsiteY10" fmla="*/ 1354238 h 1461674"/>
              <a:gd name="connsiteX11" fmla="*/ 1576134 w 3325506"/>
              <a:gd name="connsiteY11" fmla="*/ 499882 h 1461674"/>
              <a:gd name="connsiteX12" fmla="*/ 797320 w 3325506"/>
              <a:gd name="connsiteY12" fmla="*/ 1314881 h 1461674"/>
              <a:gd name="connsiteX13" fmla="*/ 455017 w 3325506"/>
              <a:gd name="connsiteY13" fmla="*/ 1284851 h 1461674"/>
              <a:gd name="connsiteX14" fmla="*/ 41102 w 3325506"/>
              <a:gd name="connsiteY14" fmla="*/ 990902 h 1461674"/>
              <a:gd name="connsiteX0" fmla="*/ 18500 w 3302904"/>
              <a:gd name="connsiteY0" fmla="*/ 990902 h 1461674"/>
              <a:gd name="connsiteX1" fmla="*/ 1081382 w 3302904"/>
              <a:gd name="connsiteY1" fmla="*/ 377203 h 1461674"/>
              <a:gd name="connsiteX2" fmla="*/ 819805 w 3302904"/>
              <a:gd name="connsiteY2" fmla="*/ 381965 h 1461674"/>
              <a:gd name="connsiteX3" fmla="*/ 1595129 w 3302904"/>
              <a:gd name="connsiteY3" fmla="*/ 0 h 1461674"/>
              <a:gd name="connsiteX4" fmla="*/ 2542624 w 3302904"/>
              <a:gd name="connsiteY4" fmla="*/ 343865 h 1461674"/>
              <a:gd name="connsiteX5" fmla="*/ 1697251 w 3302904"/>
              <a:gd name="connsiteY5" fmla="*/ 358816 h 1461674"/>
              <a:gd name="connsiteX6" fmla="*/ 3274604 w 3302904"/>
              <a:gd name="connsiteY6" fmla="*/ 1028279 h 1461674"/>
              <a:gd name="connsiteX7" fmla="*/ 2635223 w 3302904"/>
              <a:gd name="connsiteY7" fmla="*/ 1215403 h 1461674"/>
              <a:gd name="connsiteX8" fmla="*/ 1681577 w 3302904"/>
              <a:gd name="connsiteY8" fmla="*/ 489634 h 1461674"/>
              <a:gd name="connsiteX9" fmla="*/ 1917170 w 3302904"/>
              <a:gd name="connsiteY9" fmla="*/ 1354238 h 1461674"/>
              <a:gd name="connsiteX10" fmla="*/ 1326861 w 3302904"/>
              <a:gd name="connsiteY10" fmla="*/ 1354238 h 1461674"/>
              <a:gd name="connsiteX11" fmla="*/ 1553532 w 3302904"/>
              <a:gd name="connsiteY11" fmla="*/ 499882 h 1461674"/>
              <a:gd name="connsiteX12" fmla="*/ 774718 w 3302904"/>
              <a:gd name="connsiteY12" fmla="*/ 1314881 h 1461674"/>
              <a:gd name="connsiteX13" fmla="*/ 432415 w 3302904"/>
              <a:gd name="connsiteY13" fmla="*/ 1284851 h 1461674"/>
              <a:gd name="connsiteX14" fmla="*/ 18500 w 3302904"/>
              <a:gd name="connsiteY14" fmla="*/ 990902 h 1461674"/>
              <a:gd name="connsiteX0" fmla="*/ 18500 w 3284927"/>
              <a:gd name="connsiteY0" fmla="*/ 990902 h 1461674"/>
              <a:gd name="connsiteX1" fmla="*/ 1081382 w 3284927"/>
              <a:gd name="connsiteY1" fmla="*/ 377203 h 1461674"/>
              <a:gd name="connsiteX2" fmla="*/ 819805 w 3284927"/>
              <a:gd name="connsiteY2" fmla="*/ 381965 h 1461674"/>
              <a:gd name="connsiteX3" fmla="*/ 1595129 w 3284927"/>
              <a:gd name="connsiteY3" fmla="*/ 0 h 1461674"/>
              <a:gd name="connsiteX4" fmla="*/ 2542624 w 3284927"/>
              <a:gd name="connsiteY4" fmla="*/ 343865 h 1461674"/>
              <a:gd name="connsiteX5" fmla="*/ 2125876 w 3284927"/>
              <a:gd name="connsiteY5" fmla="*/ 358816 h 1461674"/>
              <a:gd name="connsiteX6" fmla="*/ 3274604 w 3284927"/>
              <a:gd name="connsiteY6" fmla="*/ 1028279 h 1461674"/>
              <a:gd name="connsiteX7" fmla="*/ 2635223 w 3284927"/>
              <a:gd name="connsiteY7" fmla="*/ 1215403 h 1461674"/>
              <a:gd name="connsiteX8" fmla="*/ 1681577 w 3284927"/>
              <a:gd name="connsiteY8" fmla="*/ 489634 h 1461674"/>
              <a:gd name="connsiteX9" fmla="*/ 1917170 w 3284927"/>
              <a:gd name="connsiteY9" fmla="*/ 1354238 h 1461674"/>
              <a:gd name="connsiteX10" fmla="*/ 1326861 w 3284927"/>
              <a:gd name="connsiteY10" fmla="*/ 1354238 h 1461674"/>
              <a:gd name="connsiteX11" fmla="*/ 1553532 w 3284927"/>
              <a:gd name="connsiteY11" fmla="*/ 499882 h 1461674"/>
              <a:gd name="connsiteX12" fmla="*/ 774718 w 3284927"/>
              <a:gd name="connsiteY12" fmla="*/ 1314881 h 1461674"/>
              <a:gd name="connsiteX13" fmla="*/ 432415 w 3284927"/>
              <a:gd name="connsiteY13" fmla="*/ 1284851 h 1461674"/>
              <a:gd name="connsiteX14" fmla="*/ 18500 w 3284927"/>
              <a:gd name="connsiteY14" fmla="*/ 990902 h 1461674"/>
              <a:gd name="connsiteX0" fmla="*/ 18500 w 3284927"/>
              <a:gd name="connsiteY0" fmla="*/ 990902 h 1464061"/>
              <a:gd name="connsiteX1" fmla="*/ 1081382 w 3284927"/>
              <a:gd name="connsiteY1" fmla="*/ 377203 h 1464061"/>
              <a:gd name="connsiteX2" fmla="*/ 819805 w 3284927"/>
              <a:gd name="connsiteY2" fmla="*/ 381965 h 1464061"/>
              <a:gd name="connsiteX3" fmla="*/ 1595129 w 3284927"/>
              <a:gd name="connsiteY3" fmla="*/ 0 h 1464061"/>
              <a:gd name="connsiteX4" fmla="*/ 2542624 w 3284927"/>
              <a:gd name="connsiteY4" fmla="*/ 343865 h 1464061"/>
              <a:gd name="connsiteX5" fmla="*/ 2125876 w 3284927"/>
              <a:gd name="connsiteY5" fmla="*/ 358816 h 1464061"/>
              <a:gd name="connsiteX6" fmla="*/ 3274604 w 3284927"/>
              <a:gd name="connsiteY6" fmla="*/ 1028279 h 1464061"/>
              <a:gd name="connsiteX7" fmla="*/ 2635223 w 3284927"/>
              <a:gd name="connsiteY7" fmla="*/ 1215403 h 1464061"/>
              <a:gd name="connsiteX8" fmla="*/ 1681577 w 3284927"/>
              <a:gd name="connsiteY8" fmla="*/ 489634 h 1464061"/>
              <a:gd name="connsiteX9" fmla="*/ 1917170 w 3284927"/>
              <a:gd name="connsiteY9" fmla="*/ 1354238 h 1464061"/>
              <a:gd name="connsiteX10" fmla="*/ 1326861 w 3284927"/>
              <a:gd name="connsiteY10" fmla="*/ 1354238 h 1464061"/>
              <a:gd name="connsiteX11" fmla="*/ 1324932 w 3284927"/>
              <a:gd name="connsiteY11" fmla="*/ 461782 h 1464061"/>
              <a:gd name="connsiteX12" fmla="*/ 774718 w 3284927"/>
              <a:gd name="connsiteY12" fmla="*/ 1314881 h 1464061"/>
              <a:gd name="connsiteX13" fmla="*/ 432415 w 3284927"/>
              <a:gd name="connsiteY13" fmla="*/ 1284851 h 1464061"/>
              <a:gd name="connsiteX14" fmla="*/ 18500 w 3284927"/>
              <a:gd name="connsiteY14" fmla="*/ 990902 h 1464061"/>
              <a:gd name="connsiteX0" fmla="*/ 18500 w 3284927"/>
              <a:gd name="connsiteY0" fmla="*/ 990902 h 1464061"/>
              <a:gd name="connsiteX1" fmla="*/ 1081382 w 3284927"/>
              <a:gd name="connsiteY1" fmla="*/ 377203 h 1464061"/>
              <a:gd name="connsiteX2" fmla="*/ 819805 w 3284927"/>
              <a:gd name="connsiteY2" fmla="*/ 381965 h 1464061"/>
              <a:gd name="connsiteX3" fmla="*/ 1595129 w 3284927"/>
              <a:gd name="connsiteY3" fmla="*/ 0 h 1464061"/>
              <a:gd name="connsiteX4" fmla="*/ 2542624 w 3284927"/>
              <a:gd name="connsiteY4" fmla="*/ 343865 h 1464061"/>
              <a:gd name="connsiteX5" fmla="*/ 2125876 w 3284927"/>
              <a:gd name="connsiteY5" fmla="*/ 358816 h 1464061"/>
              <a:gd name="connsiteX6" fmla="*/ 3274604 w 3284927"/>
              <a:gd name="connsiteY6" fmla="*/ 1028279 h 1464061"/>
              <a:gd name="connsiteX7" fmla="*/ 2635223 w 3284927"/>
              <a:gd name="connsiteY7" fmla="*/ 1215403 h 1464061"/>
              <a:gd name="connsiteX8" fmla="*/ 1681577 w 3284927"/>
              <a:gd name="connsiteY8" fmla="*/ 489634 h 1464061"/>
              <a:gd name="connsiteX9" fmla="*/ 1917170 w 3284927"/>
              <a:gd name="connsiteY9" fmla="*/ 1354238 h 1464061"/>
              <a:gd name="connsiteX10" fmla="*/ 1326861 w 3284927"/>
              <a:gd name="connsiteY10" fmla="*/ 1354238 h 1464061"/>
              <a:gd name="connsiteX11" fmla="*/ 1324932 w 3284927"/>
              <a:gd name="connsiteY11" fmla="*/ 461782 h 1464061"/>
              <a:gd name="connsiteX12" fmla="*/ 774718 w 3284927"/>
              <a:gd name="connsiteY12" fmla="*/ 1314881 h 1464061"/>
              <a:gd name="connsiteX13" fmla="*/ 432415 w 3284927"/>
              <a:gd name="connsiteY13" fmla="*/ 1284851 h 1464061"/>
              <a:gd name="connsiteX14" fmla="*/ 18500 w 3284927"/>
              <a:gd name="connsiteY14" fmla="*/ 990902 h 1464061"/>
              <a:gd name="connsiteX0" fmla="*/ 18500 w 3284538"/>
              <a:gd name="connsiteY0" fmla="*/ 990902 h 1469138"/>
              <a:gd name="connsiteX1" fmla="*/ 1081382 w 3284538"/>
              <a:gd name="connsiteY1" fmla="*/ 377203 h 1469138"/>
              <a:gd name="connsiteX2" fmla="*/ 819805 w 3284538"/>
              <a:gd name="connsiteY2" fmla="*/ 381965 h 1469138"/>
              <a:gd name="connsiteX3" fmla="*/ 1595129 w 3284538"/>
              <a:gd name="connsiteY3" fmla="*/ 0 h 1469138"/>
              <a:gd name="connsiteX4" fmla="*/ 2542624 w 3284538"/>
              <a:gd name="connsiteY4" fmla="*/ 343865 h 1469138"/>
              <a:gd name="connsiteX5" fmla="*/ 2125876 w 3284538"/>
              <a:gd name="connsiteY5" fmla="*/ 358816 h 1469138"/>
              <a:gd name="connsiteX6" fmla="*/ 3274604 w 3284538"/>
              <a:gd name="connsiteY6" fmla="*/ 1028279 h 1469138"/>
              <a:gd name="connsiteX7" fmla="*/ 2635223 w 3284538"/>
              <a:gd name="connsiteY7" fmla="*/ 1215403 h 1469138"/>
              <a:gd name="connsiteX8" fmla="*/ 1810164 w 3284538"/>
              <a:gd name="connsiteY8" fmla="*/ 408672 h 1469138"/>
              <a:gd name="connsiteX9" fmla="*/ 1917170 w 3284538"/>
              <a:gd name="connsiteY9" fmla="*/ 1354238 h 1469138"/>
              <a:gd name="connsiteX10" fmla="*/ 1326861 w 3284538"/>
              <a:gd name="connsiteY10" fmla="*/ 1354238 h 1469138"/>
              <a:gd name="connsiteX11" fmla="*/ 1324932 w 3284538"/>
              <a:gd name="connsiteY11" fmla="*/ 461782 h 1469138"/>
              <a:gd name="connsiteX12" fmla="*/ 774718 w 3284538"/>
              <a:gd name="connsiteY12" fmla="*/ 1314881 h 1469138"/>
              <a:gd name="connsiteX13" fmla="*/ 432415 w 3284538"/>
              <a:gd name="connsiteY13" fmla="*/ 1284851 h 1469138"/>
              <a:gd name="connsiteX14" fmla="*/ 18500 w 3284538"/>
              <a:gd name="connsiteY14" fmla="*/ 990902 h 1469138"/>
              <a:gd name="connsiteX0" fmla="*/ 18500 w 3284538"/>
              <a:gd name="connsiteY0" fmla="*/ 990902 h 1470905"/>
              <a:gd name="connsiteX1" fmla="*/ 1081382 w 3284538"/>
              <a:gd name="connsiteY1" fmla="*/ 377203 h 1470905"/>
              <a:gd name="connsiteX2" fmla="*/ 819805 w 3284538"/>
              <a:gd name="connsiteY2" fmla="*/ 381965 h 1470905"/>
              <a:gd name="connsiteX3" fmla="*/ 1595129 w 3284538"/>
              <a:gd name="connsiteY3" fmla="*/ 0 h 1470905"/>
              <a:gd name="connsiteX4" fmla="*/ 2542624 w 3284538"/>
              <a:gd name="connsiteY4" fmla="*/ 343865 h 1470905"/>
              <a:gd name="connsiteX5" fmla="*/ 2125876 w 3284538"/>
              <a:gd name="connsiteY5" fmla="*/ 358816 h 1470905"/>
              <a:gd name="connsiteX6" fmla="*/ 3274604 w 3284538"/>
              <a:gd name="connsiteY6" fmla="*/ 1028279 h 1470905"/>
              <a:gd name="connsiteX7" fmla="*/ 2635223 w 3284538"/>
              <a:gd name="connsiteY7" fmla="*/ 1215403 h 1470905"/>
              <a:gd name="connsiteX8" fmla="*/ 1810164 w 3284538"/>
              <a:gd name="connsiteY8" fmla="*/ 408672 h 1470905"/>
              <a:gd name="connsiteX9" fmla="*/ 1917170 w 3284538"/>
              <a:gd name="connsiteY9" fmla="*/ 1354238 h 1470905"/>
              <a:gd name="connsiteX10" fmla="*/ 1326861 w 3284538"/>
              <a:gd name="connsiteY10" fmla="*/ 1354238 h 1470905"/>
              <a:gd name="connsiteX11" fmla="*/ 1415420 w 3284538"/>
              <a:gd name="connsiteY11" fmla="*/ 433207 h 1470905"/>
              <a:gd name="connsiteX12" fmla="*/ 774718 w 3284538"/>
              <a:gd name="connsiteY12" fmla="*/ 1314881 h 1470905"/>
              <a:gd name="connsiteX13" fmla="*/ 432415 w 3284538"/>
              <a:gd name="connsiteY13" fmla="*/ 1284851 h 1470905"/>
              <a:gd name="connsiteX14" fmla="*/ 18500 w 3284538"/>
              <a:gd name="connsiteY14" fmla="*/ 990902 h 1470905"/>
              <a:gd name="connsiteX0" fmla="*/ 18500 w 3284538"/>
              <a:gd name="connsiteY0" fmla="*/ 990902 h 1470905"/>
              <a:gd name="connsiteX1" fmla="*/ 1081382 w 3284538"/>
              <a:gd name="connsiteY1" fmla="*/ 377203 h 1470905"/>
              <a:gd name="connsiteX2" fmla="*/ 762655 w 3284538"/>
              <a:gd name="connsiteY2" fmla="*/ 381965 h 1470905"/>
              <a:gd name="connsiteX3" fmla="*/ 1595129 w 3284538"/>
              <a:gd name="connsiteY3" fmla="*/ 0 h 1470905"/>
              <a:gd name="connsiteX4" fmla="*/ 2542624 w 3284538"/>
              <a:gd name="connsiteY4" fmla="*/ 343865 h 1470905"/>
              <a:gd name="connsiteX5" fmla="*/ 2125876 w 3284538"/>
              <a:gd name="connsiteY5" fmla="*/ 358816 h 1470905"/>
              <a:gd name="connsiteX6" fmla="*/ 3274604 w 3284538"/>
              <a:gd name="connsiteY6" fmla="*/ 1028279 h 1470905"/>
              <a:gd name="connsiteX7" fmla="*/ 2635223 w 3284538"/>
              <a:gd name="connsiteY7" fmla="*/ 1215403 h 1470905"/>
              <a:gd name="connsiteX8" fmla="*/ 1810164 w 3284538"/>
              <a:gd name="connsiteY8" fmla="*/ 408672 h 1470905"/>
              <a:gd name="connsiteX9" fmla="*/ 1917170 w 3284538"/>
              <a:gd name="connsiteY9" fmla="*/ 1354238 h 1470905"/>
              <a:gd name="connsiteX10" fmla="*/ 1326861 w 3284538"/>
              <a:gd name="connsiteY10" fmla="*/ 1354238 h 1470905"/>
              <a:gd name="connsiteX11" fmla="*/ 1415420 w 3284538"/>
              <a:gd name="connsiteY11" fmla="*/ 433207 h 1470905"/>
              <a:gd name="connsiteX12" fmla="*/ 774718 w 3284538"/>
              <a:gd name="connsiteY12" fmla="*/ 1314881 h 1470905"/>
              <a:gd name="connsiteX13" fmla="*/ 432415 w 3284538"/>
              <a:gd name="connsiteY13" fmla="*/ 1284851 h 1470905"/>
              <a:gd name="connsiteX14" fmla="*/ 18500 w 3284538"/>
              <a:gd name="connsiteY14" fmla="*/ 990902 h 1470905"/>
              <a:gd name="connsiteX0" fmla="*/ 18500 w 3284538"/>
              <a:gd name="connsiteY0" fmla="*/ 990902 h 1470905"/>
              <a:gd name="connsiteX1" fmla="*/ 1081382 w 3284538"/>
              <a:gd name="connsiteY1" fmla="*/ 377203 h 1470905"/>
              <a:gd name="connsiteX2" fmla="*/ 762655 w 3284538"/>
              <a:gd name="connsiteY2" fmla="*/ 381965 h 1470905"/>
              <a:gd name="connsiteX3" fmla="*/ 1595129 w 3284538"/>
              <a:gd name="connsiteY3" fmla="*/ 0 h 1470905"/>
              <a:gd name="connsiteX4" fmla="*/ 2542624 w 3284538"/>
              <a:gd name="connsiteY4" fmla="*/ 343865 h 1470905"/>
              <a:gd name="connsiteX5" fmla="*/ 2125876 w 3284538"/>
              <a:gd name="connsiteY5" fmla="*/ 358816 h 1470905"/>
              <a:gd name="connsiteX6" fmla="*/ 3274604 w 3284538"/>
              <a:gd name="connsiteY6" fmla="*/ 1028279 h 1470905"/>
              <a:gd name="connsiteX7" fmla="*/ 2635223 w 3284538"/>
              <a:gd name="connsiteY7" fmla="*/ 1215403 h 1470905"/>
              <a:gd name="connsiteX8" fmla="*/ 1810164 w 3284538"/>
              <a:gd name="connsiteY8" fmla="*/ 408672 h 1470905"/>
              <a:gd name="connsiteX9" fmla="*/ 1917170 w 3284538"/>
              <a:gd name="connsiteY9" fmla="*/ 1354238 h 1470905"/>
              <a:gd name="connsiteX10" fmla="*/ 1326861 w 3284538"/>
              <a:gd name="connsiteY10" fmla="*/ 1354238 h 1470905"/>
              <a:gd name="connsiteX11" fmla="*/ 1415420 w 3284538"/>
              <a:gd name="connsiteY11" fmla="*/ 433207 h 1470905"/>
              <a:gd name="connsiteX12" fmla="*/ 774718 w 3284538"/>
              <a:gd name="connsiteY12" fmla="*/ 1314881 h 1470905"/>
              <a:gd name="connsiteX13" fmla="*/ 432415 w 3284538"/>
              <a:gd name="connsiteY13" fmla="*/ 1284851 h 1470905"/>
              <a:gd name="connsiteX14" fmla="*/ 18500 w 3284538"/>
              <a:gd name="connsiteY14" fmla="*/ 990902 h 1470905"/>
              <a:gd name="connsiteX0" fmla="*/ 18500 w 3284538"/>
              <a:gd name="connsiteY0" fmla="*/ 990902 h 1470905"/>
              <a:gd name="connsiteX1" fmla="*/ 1081382 w 3284538"/>
              <a:gd name="connsiteY1" fmla="*/ 377203 h 1470905"/>
              <a:gd name="connsiteX2" fmla="*/ 762655 w 3284538"/>
              <a:gd name="connsiteY2" fmla="*/ 381965 h 1470905"/>
              <a:gd name="connsiteX3" fmla="*/ 1595129 w 3284538"/>
              <a:gd name="connsiteY3" fmla="*/ 0 h 1470905"/>
              <a:gd name="connsiteX4" fmla="*/ 2542624 w 3284538"/>
              <a:gd name="connsiteY4" fmla="*/ 343865 h 1470905"/>
              <a:gd name="connsiteX5" fmla="*/ 2125876 w 3284538"/>
              <a:gd name="connsiteY5" fmla="*/ 358816 h 1470905"/>
              <a:gd name="connsiteX6" fmla="*/ 3274604 w 3284538"/>
              <a:gd name="connsiteY6" fmla="*/ 1028279 h 1470905"/>
              <a:gd name="connsiteX7" fmla="*/ 2635223 w 3284538"/>
              <a:gd name="connsiteY7" fmla="*/ 1215403 h 1470905"/>
              <a:gd name="connsiteX8" fmla="*/ 1810164 w 3284538"/>
              <a:gd name="connsiteY8" fmla="*/ 408672 h 1470905"/>
              <a:gd name="connsiteX9" fmla="*/ 1917170 w 3284538"/>
              <a:gd name="connsiteY9" fmla="*/ 1354238 h 1470905"/>
              <a:gd name="connsiteX10" fmla="*/ 1326861 w 3284538"/>
              <a:gd name="connsiteY10" fmla="*/ 1354238 h 1470905"/>
              <a:gd name="connsiteX11" fmla="*/ 1415420 w 3284538"/>
              <a:gd name="connsiteY11" fmla="*/ 433207 h 1470905"/>
              <a:gd name="connsiteX12" fmla="*/ 774718 w 3284538"/>
              <a:gd name="connsiteY12" fmla="*/ 1314881 h 1470905"/>
              <a:gd name="connsiteX13" fmla="*/ 432415 w 3284538"/>
              <a:gd name="connsiteY13" fmla="*/ 1284851 h 1470905"/>
              <a:gd name="connsiteX14" fmla="*/ 18500 w 3284538"/>
              <a:gd name="connsiteY14" fmla="*/ 990902 h 1470905"/>
              <a:gd name="connsiteX0" fmla="*/ 18500 w 3378531"/>
              <a:gd name="connsiteY0" fmla="*/ 990902 h 1470905"/>
              <a:gd name="connsiteX1" fmla="*/ 1081382 w 3378531"/>
              <a:gd name="connsiteY1" fmla="*/ 377203 h 1470905"/>
              <a:gd name="connsiteX2" fmla="*/ 762655 w 3378531"/>
              <a:gd name="connsiteY2" fmla="*/ 381965 h 1470905"/>
              <a:gd name="connsiteX3" fmla="*/ 1595129 w 3378531"/>
              <a:gd name="connsiteY3" fmla="*/ 0 h 1470905"/>
              <a:gd name="connsiteX4" fmla="*/ 2542624 w 3378531"/>
              <a:gd name="connsiteY4" fmla="*/ 343865 h 1470905"/>
              <a:gd name="connsiteX5" fmla="*/ 2125876 w 3378531"/>
              <a:gd name="connsiteY5" fmla="*/ 358816 h 1470905"/>
              <a:gd name="connsiteX6" fmla="*/ 3369854 w 3378531"/>
              <a:gd name="connsiteY6" fmla="*/ 1028279 h 1470905"/>
              <a:gd name="connsiteX7" fmla="*/ 2635223 w 3378531"/>
              <a:gd name="connsiteY7" fmla="*/ 1215403 h 1470905"/>
              <a:gd name="connsiteX8" fmla="*/ 1810164 w 3378531"/>
              <a:gd name="connsiteY8" fmla="*/ 408672 h 1470905"/>
              <a:gd name="connsiteX9" fmla="*/ 1917170 w 3378531"/>
              <a:gd name="connsiteY9" fmla="*/ 1354238 h 1470905"/>
              <a:gd name="connsiteX10" fmla="*/ 1326861 w 3378531"/>
              <a:gd name="connsiteY10" fmla="*/ 1354238 h 1470905"/>
              <a:gd name="connsiteX11" fmla="*/ 1415420 w 3378531"/>
              <a:gd name="connsiteY11" fmla="*/ 433207 h 1470905"/>
              <a:gd name="connsiteX12" fmla="*/ 774718 w 3378531"/>
              <a:gd name="connsiteY12" fmla="*/ 1314881 h 1470905"/>
              <a:gd name="connsiteX13" fmla="*/ 432415 w 3378531"/>
              <a:gd name="connsiteY13" fmla="*/ 1284851 h 1470905"/>
              <a:gd name="connsiteX14" fmla="*/ 18500 w 3378531"/>
              <a:gd name="connsiteY14" fmla="*/ 990902 h 1470905"/>
              <a:gd name="connsiteX0" fmla="*/ 18500 w 3373964"/>
              <a:gd name="connsiteY0" fmla="*/ 990902 h 1470905"/>
              <a:gd name="connsiteX1" fmla="*/ 1081382 w 3373964"/>
              <a:gd name="connsiteY1" fmla="*/ 377203 h 1470905"/>
              <a:gd name="connsiteX2" fmla="*/ 762655 w 3373964"/>
              <a:gd name="connsiteY2" fmla="*/ 381965 h 1470905"/>
              <a:gd name="connsiteX3" fmla="*/ 1595129 w 3373964"/>
              <a:gd name="connsiteY3" fmla="*/ 0 h 1470905"/>
              <a:gd name="connsiteX4" fmla="*/ 2542624 w 3373964"/>
              <a:gd name="connsiteY4" fmla="*/ 343865 h 1470905"/>
              <a:gd name="connsiteX5" fmla="*/ 2125876 w 3373964"/>
              <a:gd name="connsiteY5" fmla="*/ 358816 h 1470905"/>
              <a:gd name="connsiteX6" fmla="*/ 3369854 w 3373964"/>
              <a:gd name="connsiteY6" fmla="*/ 1028279 h 1470905"/>
              <a:gd name="connsiteX7" fmla="*/ 2501873 w 3373964"/>
              <a:gd name="connsiteY7" fmla="*/ 1263028 h 1470905"/>
              <a:gd name="connsiteX8" fmla="*/ 1810164 w 3373964"/>
              <a:gd name="connsiteY8" fmla="*/ 408672 h 1470905"/>
              <a:gd name="connsiteX9" fmla="*/ 1917170 w 3373964"/>
              <a:gd name="connsiteY9" fmla="*/ 1354238 h 1470905"/>
              <a:gd name="connsiteX10" fmla="*/ 1326861 w 3373964"/>
              <a:gd name="connsiteY10" fmla="*/ 1354238 h 1470905"/>
              <a:gd name="connsiteX11" fmla="*/ 1415420 w 3373964"/>
              <a:gd name="connsiteY11" fmla="*/ 433207 h 1470905"/>
              <a:gd name="connsiteX12" fmla="*/ 774718 w 3373964"/>
              <a:gd name="connsiteY12" fmla="*/ 1314881 h 1470905"/>
              <a:gd name="connsiteX13" fmla="*/ 432415 w 3373964"/>
              <a:gd name="connsiteY13" fmla="*/ 1284851 h 1470905"/>
              <a:gd name="connsiteX14" fmla="*/ 18500 w 3373964"/>
              <a:gd name="connsiteY14" fmla="*/ 990902 h 1470905"/>
              <a:gd name="connsiteX0" fmla="*/ 13896 w 3558693"/>
              <a:gd name="connsiteY0" fmla="*/ 990902 h 1470905"/>
              <a:gd name="connsiteX1" fmla="*/ 1266111 w 3558693"/>
              <a:gd name="connsiteY1" fmla="*/ 377203 h 1470905"/>
              <a:gd name="connsiteX2" fmla="*/ 947384 w 3558693"/>
              <a:gd name="connsiteY2" fmla="*/ 381965 h 1470905"/>
              <a:gd name="connsiteX3" fmla="*/ 1779858 w 3558693"/>
              <a:gd name="connsiteY3" fmla="*/ 0 h 1470905"/>
              <a:gd name="connsiteX4" fmla="*/ 2727353 w 3558693"/>
              <a:gd name="connsiteY4" fmla="*/ 343865 h 1470905"/>
              <a:gd name="connsiteX5" fmla="*/ 2310605 w 3558693"/>
              <a:gd name="connsiteY5" fmla="*/ 358816 h 1470905"/>
              <a:gd name="connsiteX6" fmla="*/ 3554583 w 3558693"/>
              <a:gd name="connsiteY6" fmla="*/ 1028279 h 1470905"/>
              <a:gd name="connsiteX7" fmla="*/ 2686602 w 3558693"/>
              <a:gd name="connsiteY7" fmla="*/ 1263028 h 1470905"/>
              <a:gd name="connsiteX8" fmla="*/ 1994893 w 3558693"/>
              <a:gd name="connsiteY8" fmla="*/ 408672 h 1470905"/>
              <a:gd name="connsiteX9" fmla="*/ 2101899 w 3558693"/>
              <a:gd name="connsiteY9" fmla="*/ 1354238 h 1470905"/>
              <a:gd name="connsiteX10" fmla="*/ 1511590 w 3558693"/>
              <a:gd name="connsiteY10" fmla="*/ 1354238 h 1470905"/>
              <a:gd name="connsiteX11" fmla="*/ 1600149 w 3558693"/>
              <a:gd name="connsiteY11" fmla="*/ 433207 h 1470905"/>
              <a:gd name="connsiteX12" fmla="*/ 959447 w 3558693"/>
              <a:gd name="connsiteY12" fmla="*/ 1314881 h 1470905"/>
              <a:gd name="connsiteX13" fmla="*/ 617144 w 3558693"/>
              <a:gd name="connsiteY13" fmla="*/ 1284851 h 1470905"/>
              <a:gd name="connsiteX14" fmla="*/ 13896 w 3558693"/>
              <a:gd name="connsiteY14" fmla="*/ 990902 h 1470905"/>
              <a:gd name="connsiteX0" fmla="*/ 24494 w 3569291"/>
              <a:gd name="connsiteY0" fmla="*/ 990902 h 1470905"/>
              <a:gd name="connsiteX1" fmla="*/ 1276709 w 3569291"/>
              <a:gd name="connsiteY1" fmla="*/ 377203 h 1470905"/>
              <a:gd name="connsiteX2" fmla="*/ 957982 w 3569291"/>
              <a:gd name="connsiteY2" fmla="*/ 381965 h 1470905"/>
              <a:gd name="connsiteX3" fmla="*/ 1790456 w 3569291"/>
              <a:gd name="connsiteY3" fmla="*/ 0 h 1470905"/>
              <a:gd name="connsiteX4" fmla="*/ 2737951 w 3569291"/>
              <a:gd name="connsiteY4" fmla="*/ 343865 h 1470905"/>
              <a:gd name="connsiteX5" fmla="*/ 2321203 w 3569291"/>
              <a:gd name="connsiteY5" fmla="*/ 358816 h 1470905"/>
              <a:gd name="connsiteX6" fmla="*/ 3565181 w 3569291"/>
              <a:gd name="connsiteY6" fmla="*/ 1028279 h 1470905"/>
              <a:gd name="connsiteX7" fmla="*/ 2697200 w 3569291"/>
              <a:gd name="connsiteY7" fmla="*/ 1263028 h 1470905"/>
              <a:gd name="connsiteX8" fmla="*/ 2005491 w 3569291"/>
              <a:gd name="connsiteY8" fmla="*/ 408672 h 1470905"/>
              <a:gd name="connsiteX9" fmla="*/ 2112497 w 3569291"/>
              <a:gd name="connsiteY9" fmla="*/ 1354238 h 1470905"/>
              <a:gd name="connsiteX10" fmla="*/ 1522188 w 3569291"/>
              <a:gd name="connsiteY10" fmla="*/ 1354238 h 1470905"/>
              <a:gd name="connsiteX11" fmla="*/ 1610747 w 3569291"/>
              <a:gd name="connsiteY11" fmla="*/ 433207 h 1470905"/>
              <a:gd name="connsiteX12" fmla="*/ 970045 w 3569291"/>
              <a:gd name="connsiteY12" fmla="*/ 1314881 h 1470905"/>
              <a:gd name="connsiteX13" fmla="*/ 627742 w 3569291"/>
              <a:gd name="connsiteY13" fmla="*/ 1284851 h 1470905"/>
              <a:gd name="connsiteX14" fmla="*/ 24494 w 3569291"/>
              <a:gd name="connsiteY14" fmla="*/ 990902 h 1470905"/>
              <a:gd name="connsiteX0" fmla="*/ 24494 w 3602737"/>
              <a:gd name="connsiteY0" fmla="*/ 990902 h 1470905"/>
              <a:gd name="connsiteX1" fmla="*/ 1276709 w 3602737"/>
              <a:gd name="connsiteY1" fmla="*/ 377203 h 1470905"/>
              <a:gd name="connsiteX2" fmla="*/ 957982 w 3602737"/>
              <a:gd name="connsiteY2" fmla="*/ 381965 h 1470905"/>
              <a:gd name="connsiteX3" fmla="*/ 1790456 w 3602737"/>
              <a:gd name="connsiteY3" fmla="*/ 0 h 1470905"/>
              <a:gd name="connsiteX4" fmla="*/ 2737951 w 3602737"/>
              <a:gd name="connsiteY4" fmla="*/ 343865 h 1470905"/>
              <a:gd name="connsiteX5" fmla="*/ 2321203 w 3602737"/>
              <a:gd name="connsiteY5" fmla="*/ 358816 h 1470905"/>
              <a:gd name="connsiteX6" fmla="*/ 3565181 w 3602737"/>
              <a:gd name="connsiteY6" fmla="*/ 1028279 h 1470905"/>
              <a:gd name="connsiteX7" fmla="*/ 2697200 w 3602737"/>
              <a:gd name="connsiteY7" fmla="*/ 1263028 h 1470905"/>
              <a:gd name="connsiteX8" fmla="*/ 2005491 w 3602737"/>
              <a:gd name="connsiteY8" fmla="*/ 408672 h 1470905"/>
              <a:gd name="connsiteX9" fmla="*/ 2112497 w 3602737"/>
              <a:gd name="connsiteY9" fmla="*/ 1354238 h 1470905"/>
              <a:gd name="connsiteX10" fmla="*/ 1522188 w 3602737"/>
              <a:gd name="connsiteY10" fmla="*/ 1354238 h 1470905"/>
              <a:gd name="connsiteX11" fmla="*/ 1610747 w 3602737"/>
              <a:gd name="connsiteY11" fmla="*/ 433207 h 1470905"/>
              <a:gd name="connsiteX12" fmla="*/ 970045 w 3602737"/>
              <a:gd name="connsiteY12" fmla="*/ 1314881 h 1470905"/>
              <a:gd name="connsiteX13" fmla="*/ 627742 w 3602737"/>
              <a:gd name="connsiteY13" fmla="*/ 1284851 h 1470905"/>
              <a:gd name="connsiteX14" fmla="*/ 24494 w 3602737"/>
              <a:gd name="connsiteY14" fmla="*/ 990902 h 1470905"/>
              <a:gd name="connsiteX0" fmla="*/ 22561 w 3673625"/>
              <a:gd name="connsiteY0" fmla="*/ 1155337 h 1470905"/>
              <a:gd name="connsiteX1" fmla="*/ 1347597 w 3673625"/>
              <a:gd name="connsiteY1" fmla="*/ 377203 h 1470905"/>
              <a:gd name="connsiteX2" fmla="*/ 1028870 w 3673625"/>
              <a:gd name="connsiteY2" fmla="*/ 381965 h 1470905"/>
              <a:gd name="connsiteX3" fmla="*/ 1861344 w 3673625"/>
              <a:gd name="connsiteY3" fmla="*/ 0 h 1470905"/>
              <a:gd name="connsiteX4" fmla="*/ 2808839 w 3673625"/>
              <a:gd name="connsiteY4" fmla="*/ 343865 h 1470905"/>
              <a:gd name="connsiteX5" fmla="*/ 2392091 w 3673625"/>
              <a:gd name="connsiteY5" fmla="*/ 358816 h 1470905"/>
              <a:gd name="connsiteX6" fmla="*/ 3636069 w 3673625"/>
              <a:gd name="connsiteY6" fmla="*/ 1028279 h 1470905"/>
              <a:gd name="connsiteX7" fmla="*/ 2768088 w 3673625"/>
              <a:gd name="connsiteY7" fmla="*/ 1263028 h 1470905"/>
              <a:gd name="connsiteX8" fmla="*/ 2076379 w 3673625"/>
              <a:gd name="connsiteY8" fmla="*/ 408672 h 1470905"/>
              <a:gd name="connsiteX9" fmla="*/ 2183385 w 3673625"/>
              <a:gd name="connsiteY9" fmla="*/ 1354238 h 1470905"/>
              <a:gd name="connsiteX10" fmla="*/ 1593076 w 3673625"/>
              <a:gd name="connsiteY10" fmla="*/ 1354238 h 1470905"/>
              <a:gd name="connsiteX11" fmla="*/ 1681635 w 3673625"/>
              <a:gd name="connsiteY11" fmla="*/ 433207 h 1470905"/>
              <a:gd name="connsiteX12" fmla="*/ 1040933 w 3673625"/>
              <a:gd name="connsiteY12" fmla="*/ 1314881 h 1470905"/>
              <a:gd name="connsiteX13" fmla="*/ 698630 w 3673625"/>
              <a:gd name="connsiteY13" fmla="*/ 1284851 h 1470905"/>
              <a:gd name="connsiteX14" fmla="*/ 22561 w 3673625"/>
              <a:gd name="connsiteY14" fmla="*/ 1155337 h 1470905"/>
              <a:gd name="connsiteX0" fmla="*/ 2361 w 3653425"/>
              <a:gd name="connsiteY0" fmla="*/ 1155337 h 1470905"/>
              <a:gd name="connsiteX1" fmla="*/ 1327397 w 3653425"/>
              <a:gd name="connsiteY1" fmla="*/ 377203 h 1470905"/>
              <a:gd name="connsiteX2" fmla="*/ 1008670 w 3653425"/>
              <a:gd name="connsiteY2" fmla="*/ 381965 h 1470905"/>
              <a:gd name="connsiteX3" fmla="*/ 1841144 w 3653425"/>
              <a:gd name="connsiteY3" fmla="*/ 0 h 1470905"/>
              <a:gd name="connsiteX4" fmla="*/ 2788639 w 3653425"/>
              <a:gd name="connsiteY4" fmla="*/ 343865 h 1470905"/>
              <a:gd name="connsiteX5" fmla="*/ 2371891 w 3653425"/>
              <a:gd name="connsiteY5" fmla="*/ 358816 h 1470905"/>
              <a:gd name="connsiteX6" fmla="*/ 3615869 w 3653425"/>
              <a:gd name="connsiteY6" fmla="*/ 1028279 h 1470905"/>
              <a:gd name="connsiteX7" fmla="*/ 2747888 w 3653425"/>
              <a:gd name="connsiteY7" fmla="*/ 1263028 h 1470905"/>
              <a:gd name="connsiteX8" fmla="*/ 2056179 w 3653425"/>
              <a:gd name="connsiteY8" fmla="*/ 408672 h 1470905"/>
              <a:gd name="connsiteX9" fmla="*/ 2163185 w 3653425"/>
              <a:gd name="connsiteY9" fmla="*/ 1354238 h 1470905"/>
              <a:gd name="connsiteX10" fmla="*/ 1572876 w 3653425"/>
              <a:gd name="connsiteY10" fmla="*/ 1354238 h 1470905"/>
              <a:gd name="connsiteX11" fmla="*/ 1661435 w 3653425"/>
              <a:gd name="connsiteY11" fmla="*/ 433207 h 1470905"/>
              <a:gd name="connsiteX12" fmla="*/ 1020733 w 3653425"/>
              <a:gd name="connsiteY12" fmla="*/ 1314881 h 1470905"/>
              <a:gd name="connsiteX13" fmla="*/ 2361 w 3653425"/>
              <a:gd name="connsiteY13" fmla="*/ 1155337 h 147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53425" h="1470905">
                <a:moveTo>
                  <a:pt x="2361" y="1155337"/>
                </a:moveTo>
                <a:cubicBezTo>
                  <a:pt x="154214" y="1145006"/>
                  <a:pt x="552496" y="1047811"/>
                  <a:pt x="1327397" y="377203"/>
                </a:cubicBezTo>
                <a:cubicBezTo>
                  <a:pt x="1132557" y="389141"/>
                  <a:pt x="1257526" y="376178"/>
                  <a:pt x="1008670" y="381965"/>
                </a:cubicBezTo>
                <a:cubicBezTo>
                  <a:pt x="1254632" y="280204"/>
                  <a:pt x="1596146" y="162045"/>
                  <a:pt x="1841144" y="0"/>
                </a:cubicBezTo>
                <a:cubicBezTo>
                  <a:pt x="2080655" y="140946"/>
                  <a:pt x="2544606" y="293466"/>
                  <a:pt x="2788639" y="343865"/>
                </a:cubicBezTo>
                <a:cubicBezTo>
                  <a:pt x="2569082" y="355439"/>
                  <a:pt x="2530922" y="358575"/>
                  <a:pt x="2371891" y="358816"/>
                </a:cubicBezTo>
                <a:cubicBezTo>
                  <a:pt x="3057450" y="981679"/>
                  <a:pt x="3392998" y="924559"/>
                  <a:pt x="3615869" y="1028279"/>
                </a:cubicBezTo>
                <a:cubicBezTo>
                  <a:pt x="3838740" y="1131999"/>
                  <a:pt x="3007836" y="1366296"/>
                  <a:pt x="2747888" y="1263028"/>
                </a:cubicBezTo>
                <a:cubicBezTo>
                  <a:pt x="2487940" y="1159760"/>
                  <a:pt x="2151249" y="560951"/>
                  <a:pt x="2056179" y="408672"/>
                </a:cubicBezTo>
                <a:cubicBezTo>
                  <a:pt x="2070647" y="608818"/>
                  <a:pt x="2243736" y="1196644"/>
                  <a:pt x="2163185" y="1354238"/>
                </a:cubicBezTo>
                <a:cubicBezTo>
                  <a:pt x="2082635" y="1511832"/>
                  <a:pt x="1656501" y="1507743"/>
                  <a:pt x="1572876" y="1354238"/>
                </a:cubicBezTo>
                <a:cubicBezTo>
                  <a:pt x="1489251" y="1200733"/>
                  <a:pt x="1669321" y="611217"/>
                  <a:pt x="1661435" y="433207"/>
                </a:cubicBezTo>
                <a:cubicBezTo>
                  <a:pt x="1601161" y="536185"/>
                  <a:pt x="1207586" y="1184053"/>
                  <a:pt x="1020733" y="1314881"/>
                </a:cubicBezTo>
                <a:cubicBezTo>
                  <a:pt x="744221" y="1435236"/>
                  <a:pt x="-48750" y="1311617"/>
                  <a:pt x="2361" y="1155337"/>
                </a:cubicBezTo>
                <a:close/>
              </a:path>
            </a:pathLst>
          </a:custGeom>
          <a:gradFill flip="none" rotWithShape="1">
            <a:gsLst>
              <a:gs pos="20000">
                <a:schemeClr val="bg1">
                  <a:lumMod val="75000"/>
                </a:schemeClr>
              </a:gs>
              <a:gs pos="100000">
                <a:srgbClr val="000000">
                  <a:lumMod val="50000"/>
                  <a:lumOff val="50000"/>
                </a:srgbClr>
              </a:gs>
            </a:gsLst>
            <a:lin ang="16200000" scaled="1"/>
            <a:tileRect/>
          </a:gradFill>
          <a:ln w="12700" algn="ctr">
            <a:noFill/>
            <a:round/>
            <a:headEnd/>
            <a:tailEnd/>
          </a:ln>
          <a:effectLst/>
        </p:spPr>
        <p:txBody>
          <a:bodyPr wrap="none" lIns="121916" tIns="60958" rIns="121916" bIns="60958" anchor="ctr"/>
          <a:lstStyle/>
          <a:p>
            <a:pPr eaLnBrk="0" hangingPunct="0">
              <a:buClr>
                <a:srgbClr val="990000"/>
              </a:buClr>
              <a:buSzPct val="60000"/>
              <a:defRPr/>
            </a:pPr>
            <a:endParaRPr lang="zh-CN" altLang="en-US" sz="1200"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pic>
        <p:nvPicPr>
          <p:cNvPr id="33809" name="Picture 8" descr="E:\杨晓谕\图标整理\模板类\云\云模板\云模板第8P.png"/>
          <p:cNvPicPr>
            <a:picLocks noChangeAspect="1" noChangeArrowheads="1"/>
          </p:cNvPicPr>
          <p:nvPr/>
        </p:nvPicPr>
        <p:blipFill>
          <a:blip r:embed="rId5" cstate="print">
            <a:lum bright="14000" contrast="-70000"/>
          </a:blip>
          <a:srcRect/>
          <a:stretch>
            <a:fillRect/>
          </a:stretch>
        </p:blipFill>
        <p:spPr bwMode="auto">
          <a:xfrm>
            <a:off x="3825608" y="3591681"/>
            <a:ext cx="4126545" cy="785630"/>
          </a:xfrm>
          <a:prstGeom prst="rect">
            <a:avLst/>
          </a:prstGeom>
          <a:noFill/>
          <a:ln w="9525">
            <a:noFill/>
            <a:miter lim="800000"/>
            <a:headEnd/>
            <a:tailEnd/>
          </a:ln>
        </p:spPr>
      </p:pic>
      <p:sp>
        <p:nvSpPr>
          <p:cNvPr id="33810" name="矩形 120"/>
          <p:cNvSpPr>
            <a:spLocks noChangeArrowheads="1"/>
          </p:cNvSpPr>
          <p:nvPr/>
        </p:nvSpPr>
        <p:spPr bwMode="auto">
          <a:xfrm>
            <a:off x="4946209" y="4568024"/>
            <a:ext cx="1632811" cy="369328"/>
          </a:xfrm>
          <a:prstGeom prst="rect">
            <a:avLst/>
          </a:prstGeom>
          <a:noFill/>
          <a:ln w="9525">
            <a:noFill/>
            <a:miter lim="800000"/>
            <a:headEnd/>
            <a:tailEnd/>
          </a:ln>
        </p:spPr>
        <p:txBody>
          <a:bodyPr wrap="none" lIns="121916" tIns="60958" rIns="121916" bIns="60958">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itchFamily="34" charset="0"/>
              </a:rPr>
              <a:t>视频</a:t>
            </a:r>
            <a:r>
              <a:rPr lang="en-US" altLang="zh-CN" sz="1600" b="1" dirty="0">
                <a:solidFill>
                  <a:schemeClr val="bg1"/>
                </a:solidFill>
                <a:latin typeface="微软雅黑" panose="020B0503020204020204" pitchFamily="34" charset="-122"/>
                <a:ea typeface="微软雅黑" panose="020B0503020204020204" pitchFamily="34" charset="-122"/>
                <a:cs typeface="Arial" pitchFamily="34" charset="0"/>
              </a:rPr>
              <a:t>+</a:t>
            </a:r>
            <a:r>
              <a:rPr lang="zh-CN" altLang="en-US" sz="1600" b="1" dirty="0">
                <a:solidFill>
                  <a:schemeClr val="bg1"/>
                </a:solidFill>
                <a:latin typeface="微软雅黑" panose="020B0503020204020204" pitchFamily="34" charset="-122"/>
                <a:ea typeface="微软雅黑" panose="020B0503020204020204" pitchFamily="34" charset="-122"/>
                <a:cs typeface="Arial" pitchFamily="34" charset="0"/>
              </a:rPr>
              <a:t>语音业务</a:t>
            </a:r>
          </a:p>
        </p:txBody>
      </p:sp>
      <p:pic>
        <p:nvPicPr>
          <p:cNvPr id="33811" name="Picture 6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078823" y="4932018"/>
            <a:ext cx="1153846" cy="682467"/>
          </a:xfrm>
          <a:prstGeom prst="rect">
            <a:avLst/>
          </a:prstGeom>
          <a:noFill/>
          <a:ln w="9525">
            <a:noFill/>
            <a:miter lim="800000"/>
            <a:headEnd/>
            <a:tailEnd/>
          </a:ln>
        </p:spPr>
      </p:pic>
      <p:sp>
        <p:nvSpPr>
          <p:cNvPr id="69" name="Rounded Rectangle 41"/>
          <p:cNvSpPr/>
          <p:nvPr/>
        </p:nvSpPr>
        <p:spPr>
          <a:xfrm>
            <a:off x="3796851" y="1230028"/>
            <a:ext cx="3017140" cy="1536344"/>
          </a:xfrm>
          <a:prstGeom prst="roundRect">
            <a:avLst>
              <a:gd name="adj" fmla="val 2738"/>
            </a:avLst>
          </a:prstGeom>
          <a:noFill/>
          <a:ln w="9525" cap="flat" cmpd="sng" algn="ctr">
            <a:solidFill>
              <a:srgbClr val="00B0F0"/>
            </a:solidFill>
            <a:prstDash val="solid"/>
            <a:round/>
            <a:headEnd type="none" w="med" len="med"/>
            <a:tailEnd type="none" w="med" len="med"/>
          </a:ln>
          <a:effectLst>
            <a:outerShdw blurRad="63500" algn="ctr" rotWithShape="0">
              <a:prstClr val="black">
                <a:alpha val="40000"/>
              </a:prstClr>
            </a:outerShdw>
          </a:effectLst>
        </p:spPr>
        <p:txBody>
          <a:bodyPr lIns="121899" tIns="60950" rIns="121899" bIns="60950"/>
          <a:lstStyle/>
          <a:p>
            <a:pPr algn="ctr" defTabSz="732741" eaLnBrk="0" hangingPunct="0">
              <a:lnSpc>
                <a:spcPts val="3298"/>
              </a:lnSpc>
              <a:buClr>
                <a:srgbClr val="CC9900"/>
              </a:buClr>
              <a:buSzPct val="60000"/>
              <a:defRPr/>
            </a:pPr>
            <a:endParaRPr lang="zh-CN" altLang="en-US" kern="0" noProof="1">
              <a:solidFill>
                <a:schemeClr val="bg1"/>
              </a:solidFill>
              <a:latin typeface="微软雅黑" panose="020B0503020204020204" pitchFamily="34" charset="-122"/>
              <a:ea typeface="微软雅黑" panose="020B0503020204020204" pitchFamily="34" charset="-122"/>
              <a:cs typeface="Arial" pitchFamily="34" charset="0"/>
              <a:sym typeface="Wingdings" pitchFamily="2" charset="2"/>
            </a:endParaRPr>
          </a:p>
        </p:txBody>
      </p:sp>
      <p:sp>
        <p:nvSpPr>
          <p:cNvPr id="33819" name="TextBox 60"/>
          <p:cNvSpPr txBox="1">
            <a:spLocks noChangeArrowheads="1"/>
          </p:cNvSpPr>
          <p:nvPr/>
        </p:nvSpPr>
        <p:spPr bwMode="auto">
          <a:xfrm>
            <a:off x="4222203" y="1191937"/>
            <a:ext cx="2210876" cy="415829"/>
          </a:xfrm>
          <a:prstGeom prst="rect">
            <a:avLst/>
          </a:prstGeom>
          <a:noFill/>
          <a:ln w="9525">
            <a:noFill/>
            <a:miter lim="800000"/>
            <a:headEnd/>
            <a:tailEnd/>
          </a:ln>
        </p:spPr>
        <p:txBody>
          <a:bodyPr lIns="121916" tIns="60958" rIns="121916" bIns="60958">
            <a:spAutoFit/>
          </a:bodyPr>
          <a:lstStyle/>
          <a:p>
            <a:pPr algn="ctr">
              <a:buClr>
                <a:srgbClr val="CC9900"/>
              </a:buClr>
            </a:pPr>
            <a:r>
              <a:rPr lang="zh-CN" altLang="en-US" sz="1900" dirty="0">
                <a:solidFill>
                  <a:schemeClr val="bg1"/>
                </a:solidFill>
                <a:latin typeface="微软雅黑" panose="020B0503020204020204" pitchFamily="34" charset="-122"/>
                <a:ea typeface="微软雅黑" panose="020B0503020204020204" pitchFamily="34" charset="-122"/>
                <a:cs typeface="Arial" pitchFamily="34" charset="0"/>
              </a:rPr>
              <a:t>指挥中心</a:t>
            </a:r>
          </a:p>
        </p:txBody>
      </p:sp>
      <p:pic>
        <p:nvPicPr>
          <p:cNvPr id="33820" name="Picture 6"/>
          <p:cNvPicPr>
            <a:picLocks noChangeAspect="1" noChangeArrowheads="1"/>
          </p:cNvPicPr>
          <p:nvPr/>
        </p:nvPicPr>
        <p:blipFill>
          <a:blip r:embed="rId7" cstate="print"/>
          <a:srcRect/>
          <a:stretch>
            <a:fillRect/>
          </a:stretch>
        </p:blipFill>
        <p:spPr bwMode="auto">
          <a:xfrm>
            <a:off x="5420488" y="2142629"/>
            <a:ext cx="1203047" cy="509470"/>
          </a:xfrm>
          <a:prstGeom prst="rect">
            <a:avLst/>
          </a:prstGeom>
          <a:noFill/>
          <a:ln w="9525">
            <a:noFill/>
            <a:miter lim="800000"/>
            <a:headEnd/>
            <a:tailEnd/>
          </a:ln>
        </p:spPr>
      </p:pic>
      <p:pic>
        <p:nvPicPr>
          <p:cNvPr id="33821" name="Picture 3"/>
          <p:cNvPicPr>
            <a:picLocks noChangeAspect="1" noChangeArrowheads="1"/>
          </p:cNvPicPr>
          <p:nvPr/>
        </p:nvPicPr>
        <p:blipFill>
          <a:blip r:embed="rId8" cstate="print"/>
          <a:srcRect/>
          <a:stretch>
            <a:fillRect/>
          </a:stretch>
        </p:blipFill>
        <p:spPr bwMode="auto">
          <a:xfrm>
            <a:off x="4058729" y="1547455"/>
            <a:ext cx="1303035" cy="520579"/>
          </a:xfrm>
          <a:prstGeom prst="rect">
            <a:avLst/>
          </a:prstGeom>
          <a:noFill/>
          <a:ln w="9525">
            <a:noFill/>
            <a:miter lim="800000"/>
            <a:headEnd/>
            <a:tailEnd/>
          </a:ln>
        </p:spPr>
      </p:pic>
      <p:pic>
        <p:nvPicPr>
          <p:cNvPr id="33822" name="图片 101" descr="62D450A88715123AB9845EE2FC220252.jpg"/>
          <p:cNvPicPr>
            <a:picLocks noChangeAspect="1"/>
          </p:cNvPicPr>
          <p:nvPr/>
        </p:nvPicPr>
        <p:blipFill>
          <a:blip r:embed="rId9" cstate="print"/>
          <a:srcRect/>
          <a:stretch>
            <a:fillRect/>
          </a:stretch>
        </p:blipFill>
        <p:spPr bwMode="auto">
          <a:xfrm>
            <a:off x="5431597" y="1561739"/>
            <a:ext cx="1180827" cy="506296"/>
          </a:xfrm>
          <a:prstGeom prst="rect">
            <a:avLst/>
          </a:prstGeom>
          <a:noFill/>
          <a:ln w="9525">
            <a:noFill/>
            <a:miter lim="800000"/>
            <a:headEnd/>
            <a:tailEnd/>
          </a:ln>
        </p:spPr>
      </p:pic>
      <p:pic>
        <p:nvPicPr>
          <p:cNvPr id="76" name="Picture 2"/>
          <p:cNvPicPr>
            <a:picLocks noChangeArrowheads="1"/>
          </p:cNvPicPr>
          <p:nvPr/>
        </p:nvPicPr>
        <p:blipFill>
          <a:blip r:embed="rId10" cstate="print"/>
          <a:srcRect l="1917" t="5515" r="3027" b="4044"/>
          <a:stretch>
            <a:fillRect/>
          </a:stretch>
        </p:blipFill>
        <p:spPr bwMode="auto">
          <a:xfrm>
            <a:off x="4077774" y="2117235"/>
            <a:ext cx="1263358" cy="536451"/>
          </a:xfrm>
          <a:prstGeom prst="rect">
            <a:avLst/>
          </a:prstGeom>
          <a:noFill/>
          <a:ln w="9525">
            <a:solidFill>
              <a:schemeClr val="bg1">
                <a:lumMod val="50000"/>
              </a:schemeClr>
            </a:solidFill>
            <a:miter lim="800000"/>
            <a:headEnd/>
            <a:tailEnd/>
          </a:ln>
        </p:spPr>
      </p:pic>
      <p:sp>
        <p:nvSpPr>
          <p:cNvPr id="33825" name="圆角矩形 117"/>
          <p:cNvSpPr>
            <a:spLocks noChangeArrowheads="1"/>
          </p:cNvSpPr>
          <p:nvPr/>
        </p:nvSpPr>
        <p:spPr bwMode="auto">
          <a:xfrm>
            <a:off x="3470090" y="1066553"/>
            <a:ext cx="4596336" cy="4661409"/>
          </a:xfrm>
          <a:prstGeom prst="roundRect">
            <a:avLst>
              <a:gd name="adj" fmla="val 8931"/>
            </a:avLst>
          </a:prstGeom>
          <a:noFill/>
          <a:ln w="9525">
            <a:solidFill>
              <a:schemeClr val="bg2">
                <a:lumMod val="50000"/>
              </a:schemeClr>
            </a:solidFill>
            <a:prstDash val="lgDash"/>
            <a:round/>
            <a:headEnd/>
            <a:tailEnd/>
          </a:ln>
        </p:spPr>
        <p:txBody>
          <a:bodyPr lIns="121916" tIns="60958" rIns="121916" bIns="60958"/>
          <a:lstStyle/>
          <a:p>
            <a:pPr>
              <a:buClr>
                <a:srgbClr val="CC9900"/>
              </a:buClr>
              <a:buFont typeface="Wingdings" pitchFamily="2" charset="2"/>
              <a:buChar char="n"/>
            </a:pP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2A13C696-9EF2-4542-AF2B-858B25D5993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43652" y="4680056"/>
            <a:ext cx="309344" cy="973707"/>
          </a:xfrm>
          <a:prstGeom prst="rect">
            <a:avLst/>
          </a:prstGeom>
        </p:spPr>
      </p:pic>
      <p:pic>
        <p:nvPicPr>
          <p:cNvPr id="39" name="Picture 38">
            <a:extLst>
              <a:ext uri="{FF2B5EF4-FFF2-40B4-BE49-F238E27FC236}">
                <a16:creationId xmlns:a16="http://schemas.microsoft.com/office/drawing/2014/main" id="{79F6CB00-A694-4C08-8F79-50122421625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7274961">
            <a:off x="7229561" y="1322772"/>
            <a:ext cx="756368" cy="685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3">
            <a:extLst>
              <a:ext uri="{FF2B5EF4-FFF2-40B4-BE49-F238E27FC236}">
                <a16:creationId xmlns:a16="http://schemas.microsoft.com/office/drawing/2014/main" id="{116AB03C-122C-4842-AD2F-6A3E2E9F345A}"/>
              </a:ext>
            </a:extLst>
          </p:cNvPr>
          <p:cNvPicPr>
            <a:picLocks noChangeAspect="1"/>
          </p:cNvPicPr>
          <p:nvPr/>
        </p:nvPicPr>
        <p:blipFill rotWithShape="1">
          <a:blip r:embed="rId13">
            <a:extLst>
              <a:ext uri="{BEBA8EAE-BF5A-486C-A8C5-ECC9F3942E4B}">
                <a14:imgProps xmlns:a14="http://schemas.microsoft.com/office/drawing/2010/main">
                  <a14:imgLayer r:embed="rId14">
                    <a14:imgEffect>
                      <a14:brightnessContrast bright="63000"/>
                    </a14:imgEffect>
                  </a14:imgLayer>
                </a14:imgProps>
              </a:ext>
            </a:extLst>
          </a:blip>
          <a:srcRect l="20355" t="6297" r="17654" b="4897"/>
          <a:stretch/>
        </p:blipFill>
        <p:spPr>
          <a:xfrm>
            <a:off x="6098409" y="3236481"/>
            <a:ext cx="851483" cy="809947"/>
          </a:xfrm>
          <a:prstGeom prst="rect">
            <a:avLst/>
          </a:prstGeom>
        </p:spPr>
      </p:pic>
      <p:pic>
        <p:nvPicPr>
          <p:cNvPr id="8" name="图片 7">
            <a:extLst>
              <a:ext uri="{FF2B5EF4-FFF2-40B4-BE49-F238E27FC236}">
                <a16:creationId xmlns:a16="http://schemas.microsoft.com/office/drawing/2014/main" id="{179AEAC8-2CB9-4AF1-B9F2-A7D6F8BB040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81178" y="2989321"/>
            <a:ext cx="1091168" cy="1022107"/>
          </a:xfrm>
          <a:prstGeom prst="rect">
            <a:avLst/>
          </a:prstGeom>
        </p:spPr>
      </p:pic>
      <p:sp>
        <p:nvSpPr>
          <p:cNvPr id="45" name="Freeform 4">
            <a:extLst>
              <a:ext uri="{FF2B5EF4-FFF2-40B4-BE49-F238E27FC236}">
                <a16:creationId xmlns:a16="http://schemas.microsoft.com/office/drawing/2014/main" id="{E6E2C840-3DAA-4B18-8A14-6B939BDD70F9}"/>
              </a:ext>
            </a:extLst>
          </p:cNvPr>
          <p:cNvSpPr>
            <a:spLocks/>
          </p:cNvSpPr>
          <p:nvPr/>
        </p:nvSpPr>
        <p:spPr bwMode="auto">
          <a:xfrm rot="1230404" flipV="1">
            <a:off x="7012318" y="2296292"/>
            <a:ext cx="259703" cy="994126"/>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46" name="Freeform 4">
            <a:extLst>
              <a:ext uri="{FF2B5EF4-FFF2-40B4-BE49-F238E27FC236}">
                <a16:creationId xmlns:a16="http://schemas.microsoft.com/office/drawing/2014/main" id="{DC0882BC-8D3F-4A18-AB2E-2D1194BCD4CC}"/>
              </a:ext>
            </a:extLst>
          </p:cNvPr>
          <p:cNvSpPr>
            <a:spLocks/>
          </p:cNvSpPr>
          <p:nvPr/>
        </p:nvSpPr>
        <p:spPr bwMode="auto">
          <a:xfrm rot="4470502" flipV="1">
            <a:off x="6909369" y="1403322"/>
            <a:ext cx="225707" cy="723013"/>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47" name="矩形 120">
            <a:extLst>
              <a:ext uri="{FF2B5EF4-FFF2-40B4-BE49-F238E27FC236}">
                <a16:creationId xmlns:a16="http://schemas.microsoft.com/office/drawing/2014/main" id="{4801527C-4CA1-4B17-9277-49D7780FFB1D}"/>
              </a:ext>
            </a:extLst>
          </p:cNvPr>
          <p:cNvSpPr>
            <a:spLocks noChangeArrowheads="1"/>
          </p:cNvSpPr>
          <p:nvPr/>
        </p:nvSpPr>
        <p:spPr bwMode="auto">
          <a:xfrm>
            <a:off x="3636015" y="3346881"/>
            <a:ext cx="1066951" cy="369328"/>
          </a:xfrm>
          <a:prstGeom prst="rect">
            <a:avLst/>
          </a:prstGeom>
          <a:noFill/>
          <a:ln w="9525">
            <a:noFill/>
            <a:miter lim="800000"/>
            <a:headEnd/>
            <a:tailEnd/>
          </a:ln>
        </p:spPr>
        <p:txBody>
          <a:bodyPr wrap="none" lIns="121916" tIns="60958" rIns="121916" bIns="60958">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itchFamily="34" charset="0"/>
              </a:rPr>
              <a:t>便携基站</a:t>
            </a:r>
          </a:p>
        </p:txBody>
      </p:sp>
      <p:sp>
        <p:nvSpPr>
          <p:cNvPr id="48" name="矩形 120">
            <a:extLst>
              <a:ext uri="{FF2B5EF4-FFF2-40B4-BE49-F238E27FC236}">
                <a16:creationId xmlns:a16="http://schemas.microsoft.com/office/drawing/2014/main" id="{1349190B-3397-4682-88BA-DBA9818405D3}"/>
              </a:ext>
            </a:extLst>
          </p:cNvPr>
          <p:cNvSpPr>
            <a:spLocks noChangeArrowheads="1"/>
          </p:cNvSpPr>
          <p:nvPr/>
        </p:nvSpPr>
        <p:spPr bwMode="auto">
          <a:xfrm>
            <a:off x="6923293" y="3346881"/>
            <a:ext cx="1066951" cy="369328"/>
          </a:xfrm>
          <a:prstGeom prst="rect">
            <a:avLst/>
          </a:prstGeom>
          <a:noFill/>
          <a:ln w="9525">
            <a:noFill/>
            <a:miter lim="800000"/>
            <a:headEnd/>
            <a:tailEnd/>
          </a:ln>
        </p:spPr>
        <p:txBody>
          <a:bodyPr wrap="none" lIns="121916" tIns="60958" rIns="121916" bIns="60958">
            <a:spAutoFit/>
          </a:bodyPr>
          <a:lstStyle/>
          <a:p>
            <a:r>
              <a:rPr lang="zh-CN" altLang="en-US" sz="1600" b="1" dirty="0">
                <a:solidFill>
                  <a:schemeClr val="bg1"/>
                </a:solidFill>
                <a:latin typeface="微软雅黑" panose="020B0503020204020204" pitchFamily="34" charset="-122"/>
                <a:ea typeface="微软雅黑" panose="020B0503020204020204" pitchFamily="34" charset="-122"/>
                <a:cs typeface="Arial" pitchFamily="34" charset="0"/>
              </a:rPr>
              <a:t>便携卫星</a:t>
            </a:r>
          </a:p>
        </p:txBody>
      </p:sp>
      <p:grpSp>
        <p:nvGrpSpPr>
          <p:cNvPr id="49" name="组合 104">
            <a:extLst>
              <a:ext uri="{FF2B5EF4-FFF2-40B4-BE49-F238E27FC236}">
                <a16:creationId xmlns:a16="http://schemas.microsoft.com/office/drawing/2014/main" id="{E5D860BC-D020-44AD-8FE2-29EAA7DA403F}"/>
              </a:ext>
            </a:extLst>
          </p:cNvPr>
          <p:cNvGrpSpPr>
            <a:grpSpLocks/>
          </p:cNvGrpSpPr>
          <p:nvPr/>
        </p:nvGrpSpPr>
        <p:grpSpPr bwMode="auto">
          <a:xfrm>
            <a:off x="8277053" y="943913"/>
            <a:ext cx="3728449" cy="989433"/>
            <a:chOff x="5326404" y="1167656"/>
            <a:chExt cx="2837986" cy="593986"/>
          </a:xfrm>
        </p:grpSpPr>
        <p:sp>
          <p:nvSpPr>
            <p:cNvPr id="50" name="TextBox 101">
              <a:extLst>
                <a:ext uri="{FF2B5EF4-FFF2-40B4-BE49-F238E27FC236}">
                  <a16:creationId xmlns:a16="http://schemas.microsoft.com/office/drawing/2014/main" id="{26E9DE9B-6AE0-49DE-A191-4E331341421E}"/>
                </a:ext>
              </a:extLst>
            </p:cNvPr>
            <p:cNvSpPr txBox="1">
              <a:spLocks noChangeArrowheads="1"/>
            </p:cNvSpPr>
            <p:nvPr/>
          </p:nvSpPr>
          <p:spPr bwMode="auto">
            <a:xfrm>
              <a:off x="5326404" y="1167656"/>
              <a:ext cx="2039439" cy="277151"/>
            </a:xfrm>
            <a:prstGeom prst="rect">
              <a:avLst/>
            </a:prstGeom>
            <a:noFill/>
            <a:ln w="9525">
              <a:noFill/>
              <a:miter lim="800000"/>
              <a:headEnd/>
              <a:tailEnd/>
            </a:ln>
          </p:spPr>
          <p:txBody>
            <a:bodyPr wrap="square">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51" name="Text Box 11">
              <a:extLst>
                <a:ext uri="{FF2B5EF4-FFF2-40B4-BE49-F238E27FC236}">
                  <a16:creationId xmlns:a16="http://schemas.microsoft.com/office/drawing/2014/main" id="{FA72B26A-B4B5-4BDE-A2C9-793653FEF0CF}"/>
                </a:ext>
              </a:extLst>
            </p:cNvPr>
            <p:cNvSpPr txBox="1">
              <a:spLocks noChangeArrowheads="1"/>
            </p:cNvSpPr>
            <p:nvPr/>
          </p:nvSpPr>
          <p:spPr bwMode="auto">
            <a:xfrm>
              <a:off x="5326404" y="1410584"/>
              <a:ext cx="2837986" cy="351058"/>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“三无”场景下，检修抢修通信保障；</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覆盖广，容量大、环境适应性强。</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10"/>
          <p:cNvGrpSpPr/>
          <p:nvPr/>
        </p:nvGrpSpPr>
        <p:grpSpPr>
          <a:xfrm>
            <a:off x="938629" y="1766003"/>
            <a:ext cx="2958265" cy="3182030"/>
            <a:chOff x="1414220" y="1788996"/>
            <a:chExt cx="4469430" cy="3729030"/>
          </a:xfrm>
        </p:grpSpPr>
        <p:grpSp>
          <p:nvGrpSpPr>
            <p:cNvPr id="30" name="组合 29"/>
            <p:cNvGrpSpPr>
              <a:grpSpLocks/>
            </p:cNvGrpSpPr>
            <p:nvPr/>
          </p:nvGrpSpPr>
          <p:grpSpPr bwMode="auto">
            <a:xfrm rot="1664024">
              <a:off x="1610097" y="2433171"/>
              <a:ext cx="2623927" cy="2907438"/>
              <a:chOff x="-1" y="1"/>
              <a:chExt cx="3926935" cy="4352252"/>
            </a:xfrm>
          </p:grpSpPr>
          <p:sp>
            <p:nvSpPr>
              <p:cNvPr id="51"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p:cNvGrpSpPr>
            <p:nvPr/>
          </p:nvGrpSpPr>
          <p:grpSpPr bwMode="auto">
            <a:xfrm>
              <a:off x="2957363" y="2275559"/>
              <a:ext cx="2926287" cy="3242467"/>
              <a:chOff x="-1" y="1"/>
              <a:chExt cx="3926935" cy="4352252"/>
            </a:xfrm>
          </p:grpSpPr>
          <p:sp>
            <p:nvSpPr>
              <p:cNvPr id="47"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组合 3"/>
            <p:cNvGrpSpPr>
              <a:grpSpLocks/>
            </p:cNvGrpSpPr>
            <p:nvPr/>
          </p:nvGrpSpPr>
          <p:grpSpPr bwMode="auto">
            <a:xfrm rot="20855032">
              <a:off x="1456738" y="1788996"/>
              <a:ext cx="3209152" cy="3555895"/>
              <a:chOff x="-1" y="1"/>
              <a:chExt cx="3926935" cy="4352252"/>
            </a:xfrm>
          </p:grpSpPr>
          <p:sp>
            <p:nvSpPr>
              <p:cNvPr id="43"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414220" y="2215127"/>
              <a:ext cx="4255767" cy="2670410"/>
              <a:chOff x="1414220" y="1865078"/>
              <a:chExt cx="4255767" cy="2670410"/>
            </a:xfrm>
          </p:grpSpPr>
          <p:grpSp>
            <p:nvGrpSpPr>
              <p:cNvPr id="37" name="组合 3"/>
              <p:cNvGrpSpPr/>
              <p:nvPr/>
            </p:nvGrpSpPr>
            <p:grpSpPr>
              <a:xfrm>
                <a:off x="1414220" y="1865078"/>
                <a:ext cx="4255767" cy="2670410"/>
                <a:chOff x="2137147" y="3792607"/>
                <a:chExt cx="4255767" cy="2670410"/>
              </a:xfrm>
            </p:grpSpPr>
            <p:pic>
              <p:nvPicPr>
                <p:cNvPr id="41" name="Picture 2" descr="C:\Users\Meiling\Desktop\未标题-1.png"/>
                <p:cNvPicPr>
                  <a:picLocks noChangeAspect="1" noChangeArrowheads="1"/>
                </p:cNvPicPr>
                <p:nvPr/>
              </p:nvPicPr>
              <p:blipFill>
                <a:blip r:embed="rId1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2137147" y="3792607"/>
                  <a:ext cx="4255767" cy="267041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Meiling\Desktop\未标题-2.png"/>
                <p:cNvPicPr>
                  <a:picLocks noChangeAspect="1" noChangeArrowheads="1"/>
                </p:cNvPicPr>
                <p:nvPr/>
              </p:nvPicPr>
              <p:blipFill>
                <a:blip r:embed="rId11" cstate="email">
                  <a:duotone>
                    <a:prstClr val="black"/>
                    <a:schemeClr val="accent2">
                      <a:tint val="45000"/>
                      <a:satMod val="400000"/>
                    </a:schemeClr>
                  </a:duotone>
                  <a:extLst>
                    <a:ext uri="{BEBA8EAE-BF5A-486C-A8C5-ECC9F3942E4B}">
                      <a14:imgProps xmlns:a14="http://schemas.microsoft.com/office/drawing/2010/main">
                        <a14:imgLayer r:embed="rId12">
                          <a14:imgEffect>
                            <a14:sharpenSoften amount="17000"/>
                          </a14:imgEffect>
                          <a14:imgEffect>
                            <a14:colorTemperature colorTemp="11497"/>
                          </a14:imgEffect>
                          <a14:imgEffect>
                            <a14:saturation sat="400000"/>
                          </a14:imgEffect>
                          <a14:imgEffect>
                            <a14:brightnessContrast contrast="30000"/>
                          </a14:imgEffect>
                        </a14:imgLayer>
                      </a14:imgProps>
                    </a:ext>
                    <a:ext uri="{28A0092B-C50C-407E-A947-70E740481C1C}">
                      <a14:useLocalDpi xmlns:a14="http://schemas.microsoft.com/office/drawing/2010/main"/>
                    </a:ext>
                  </a:extLst>
                </a:blip>
                <a:srcRect/>
                <a:stretch>
                  <a:fillRect/>
                </a:stretch>
              </p:blipFill>
              <p:spPr bwMode="auto">
                <a:xfrm>
                  <a:off x="2310234" y="4021737"/>
                  <a:ext cx="3909591" cy="2360386"/>
                </a:xfrm>
                <a:prstGeom prst="rect">
                  <a:avLst/>
                </a:prstGeom>
                <a:noFill/>
                <a:effectLst>
                  <a:reflection stA="0" endPos="65000" dist="50800" dir="5400000" sy="-100000" algn="bl" rotWithShape="0"/>
                </a:effectLst>
                <a:extLst>
                  <a:ext uri="{909E8E84-426E-40DD-AFC4-6F175D3DCCD1}">
                    <a14:hiddenFill xmlns:a14="http://schemas.microsoft.com/office/drawing/2010/main">
                      <a:solidFill>
                        <a:srgbClr val="FFFFFF"/>
                      </a:solidFill>
                    </a14:hiddenFill>
                  </a:ext>
                </a:extLst>
              </p:spPr>
            </p:pic>
          </p:grpSp>
          <p:grpSp>
            <p:nvGrpSpPr>
              <p:cNvPr id="38" name="组合 6"/>
              <p:cNvGrpSpPr/>
              <p:nvPr/>
            </p:nvGrpSpPr>
            <p:grpSpPr>
              <a:xfrm>
                <a:off x="1962178" y="2809791"/>
                <a:ext cx="3132999" cy="1127504"/>
                <a:chOff x="2072721" y="2943728"/>
                <a:chExt cx="3132999" cy="1127504"/>
              </a:xfrm>
            </p:grpSpPr>
            <p:sp>
              <p:nvSpPr>
                <p:cNvPr id="39" name="文本框 9"/>
                <p:cNvSpPr txBox="1">
                  <a:spLocks noChangeArrowheads="1"/>
                </p:cNvSpPr>
                <p:nvPr/>
              </p:nvSpPr>
              <p:spPr bwMode="auto">
                <a:xfrm>
                  <a:off x="2072721" y="3746616"/>
                  <a:ext cx="3132999" cy="32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en-US" altLang="zh-CN"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b="1"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10"/>
                <p:cNvSpPr txBox="1">
                  <a:spLocks noChangeArrowheads="1"/>
                </p:cNvSpPr>
                <p:nvPr/>
              </p:nvSpPr>
              <p:spPr bwMode="auto">
                <a:xfrm>
                  <a:off x="2507649" y="2943728"/>
                  <a:ext cx="2363530" cy="72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zh-CN" altLang="en-US" sz="3998"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目 录</a:t>
                  </a:r>
                </a:p>
              </p:txBody>
            </p:sp>
          </p:grpSp>
        </p:grpSp>
      </p:grpSp>
      <p:grpSp>
        <p:nvGrpSpPr>
          <p:cNvPr id="2" name="组合 1"/>
          <p:cNvGrpSpPr/>
          <p:nvPr/>
        </p:nvGrpSpPr>
        <p:grpSpPr>
          <a:xfrm>
            <a:off x="4683088" y="3790395"/>
            <a:ext cx="5710592" cy="582731"/>
            <a:chOff x="4305907" y="2159564"/>
            <a:chExt cx="5608104" cy="582882"/>
          </a:xfrm>
        </p:grpSpPr>
        <p:sp>
          <p:nvSpPr>
            <p:cNvPr id="55" name="MH_Entry_1">
              <a:hlinkClick r:id="" action="ppaction://noaction"/>
            </p:cNvPr>
            <p:cNvSpPr txBox="1"/>
            <p:nvPr>
              <p:custDataLst>
                <p:tags r:id="rId7"/>
              </p:custDataLst>
            </p:nvPr>
          </p:nvSpPr>
          <p:spPr>
            <a:xfrm>
              <a:off x="4601446" y="2159564"/>
              <a:ext cx="5312565" cy="58288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3700">
                    <a:srgbClr val="E8A2A2"/>
                  </a:gs>
                  <a:gs pos="0">
                    <a:srgbClr val="C00000">
                      <a:lumMod val="100000"/>
                    </a:srgbClr>
                  </a:gs>
                  <a:gs pos="100000">
                    <a:sysClr val="window" lastClr="FFFFFF"/>
                  </a:gs>
                </a:gsLst>
                <a:lin ang="0" scaled="1"/>
                <a:tileRect/>
              </a:gradFill>
            </a:ln>
          </p:spPr>
          <p:txBody>
            <a:bodyPr wrap="square" lIns="479862" tIns="0" rIns="0" bIns="0" rtlCol="0" anchor="ctr" anchorCtr="0">
              <a:normAutofit/>
            </a:bodyPr>
            <a:lstStyle/>
            <a:p>
              <a:pPr defTabSz="1218776">
                <a:defRPr/>
              </a:pP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华为</a:t>
              </a:r>
              <a:r>
                <a:rPr lang="en-US" altLang="zh-CN"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LTE-G</a:t>
              </a: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解决方案优势</a:t>
              </a:r>
            </a:p>
          </p:txBody>
        </p:sp>
        <p:sp>
          <p:nvSpPr>
            <p:cNvPr id="56" name="MH_Number_1">
              <a:hlinkClick r:id="" action="ppaction://noaction"/>
            </p:cNvPr>
            <p:cNvSpPr/>
            <p:nvPr>
              <p:custDataLst>
                <p:tags r:id="rId8"/>
              </p:custDataLst>
            </p:nvPr>
          </p:nvSpPr>
          <p:spPr>
            <a:xfrm>
              <a:off x="4305907" y="2159567"/>
              <a:ext cx="675959" cy="582723"/>
            </a:xfrm>
            <a:prstGeom prst="hexagon">
              <a:avLst>
                <a:gd name="adj" fmla="val 29651"/>
                <a:gd name="vf" fmla="val 115470"/>
              </a:avLst>
            </a:prstGeom>
            <a:solidFill>
              <a:srgbClr val="C0504D"/>
            </a:solidFill>
            <a:ln w="3175" cap="flat" cmpd="sng" algn="ctr">
              <a:solidFill>
                <a:srgbClr val="C00000"/>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3"/>
          <p:cNvGrpSpPr/>
          <p:nvPr/>
        </p:nvGrpSpPr>
        <p:grpSpPr>
          <a:xfrm>
            <a:off x="4683088" y="2164425"/>
            <a:ext cx="5710592" cy="582571"/>
            <a:chOff x="4305907" y="3855183"/>
            <a:chExt cx="5712079" cy="582723"/>
          </a:xfrm>
        </p:grpSpPr>
        <p:sp>
          <p:nvSpPr>
            <p:cNvPr id="32" name="MH_Entry_1">
              <a:hlinkClick r:id="" action="ppaction://noaction"/>
            </p:cNvPr>
            <p:cNvSpPr txBox="1"/>
            <p:nvPr>
              <p:custDataLst>
                <p:tags r:id="rId5"/>
              </p:custDataLst>
            </p:nvPr>
          </p:nvSpPr>
          <p:spPr>
            <a:xfrm>
              <a:off x="4601445" y="3855183"/>
              <a:ext cx="5416541"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趋势与挑战</a:t>
              </a:r>
            </a:p>
          </p:txBody>
        </p:sp>
        <p:sp>
          <p:nvSpPr>
            <p:cNvPr id="33" name="MH_Number_1">
              <a:hlinkClick r:id="" action="ppaction://noaction"/>
            </p:cNvPr>
            <p:cNvSpPr/>
            <p:nvPr>
              <p:custDataLst>
                <p:tags r:id="rId6"/>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992D6AFF-1902-4B66-B4E7-31F3347477AA}"/>
              </a:ext>
            </a:extLst>
          </p:cNvPr>
          <p:cNvGrpSpPr/>
          <p:nvPr/>
        </p:nvGrpSpPr>
        <p:grpSpPr>
          <a:xfrm>
            <a:off x="4683088" y="2977410"/>
            <a:ext cx="5710592" cy="582571"/>
            <a:chOff x="4305907" y="3855183"/>
            <a:chExt cx="5608104" cy="582723"/>
          </a:xfrm>
        </p:grpSpPr>
        <p:sp>
          <p:nvSpPr>
            <p:cNvPr id="57" name="MH_Entry_1">
              <a:hlinkClick r:id="" action="ppaction://noaction"/>
              <a:extLst>
                <a:ext uri="{FF2B5EF4-FFF2-40B4-BE49-F238E27FC236}">
                  <a16:creationId xmlns:a16="http://schemas.microsoft.com/office/drawing/2014/main" id="{5A7DDEF3-9F64-4AA1-8E67-7D83C0404BD7}"/>
                </a:ext>
              </a:extLst>
            </p:cNvPr>
            <p:cNvSpPr txBox="1"/>
            <p:nvPr>
              <p:custDataLst>
                <p:tags r:id="rId3"/>
              </p:custDataLst>
            </p:nvPr>
          </p:nvSpPr>
          <p:spPr>
            <a:xfrm>
              <a:off x="4601445" y="3855183"/>
              <a:ext cx="5312566"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解决方案及应用场景介绍</a:t>
              </a:r>
            </a:p>
          </p:txBody>
        </p:sp>
        <p:sp>
          <p:nvSpPr>
            <p:cNvPr id="58" name="MH_Number_1">
              <a:hlinkClick r:id="" action="ppaction://noaction"/>
              <a:extLst>
                <a:ext uri="{FF2B5EF4-FFF2-40B4-BE49-F238E27FC236}">
                  <a16:creationId xmlns:a16="http://schemas.microsoft.com/office/drawing/2014/main" id="{C0336E85-C7BA-493C-B4A1-00AEF2F3A1BE}"/>
                </a:ext>
              </a:extLst>
            </p:cNvPr>
            <p:cNvSpPr/>
            <p:nvPr>
              <p:custDataLst>
                <p:tags r:id="rId4"/>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a:extLst>
              <a:ext uri="{FF2B5EF4-FFF2-40B4-BE49-F238E27FC236}">
                <a16:creationId xmlns:a16="http://schemas.microsoft.com/office/drawing/2014/main" id="{5CC858FC-A4E7-409E-B87B-B0A49ECE4AF0}"/>
              </a:ext>
            </a:extLst>
          </p:cNvPr>
          <p:cNvGrpSpPr/>
          <p:nvPr/>
        </p:nvGrpSpPr>
        <p:grpSpPr>
          <a:xfrm>
            <a:off x="4683088" y="4603541"/>
            <a:ext cx="5705114" cy="582571"/>
            <a:chOff x="4305907" y="3855183"/>
            <a:chExt cx="5706600" cy="582723"/>
          </a:xfrm>
        </p:grpSpPr>
        <p:sp>
          <p:nvSpPr>
            <p:cNvPr id="62" name="MH_Entry_1">
              <a:hlinkClick r:id="" action="ppaction://noaction"/>
              <a:extLst>
                <a:ext uri="{FF2B5EF4-FFF2-40B4-BE49-F238E27FC236}">
                  <a16:creationId xmlns:a16="http://schemas.microsoft.com/office/drawing/2014/main" id="{DE1B1C7B-D10C-498B-8E17-64D9002D9FB9}"/>
                </a:ext>
              </a:extLst>
            </p:cNvPr>
            <p:cNvSpPr txBox="1"/>
            <p:nvPr>
              <p:custDataLst>
                <p:tags r:id="rId1"/>
              </p:custDataLst>
            </p:nvPr>
          </p:nvSpPr>
          <p:spPr>
            <a:xfrm>
              <a:off x="4601445" y="3855183"/>
              <a:ext cx="5411062"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成功案例</a:t>
              </a:r>
            </a:p>
          </p:txBody>
        </p:sp>
        <p:sp>
          <p:nvSpPr>
            <p:cNvPr id="63" name="MH_Number_1">
              <a:hlinkClick r:id="" action="ppaction://noaction"/>
              <a:extLst>
                <a:ext uri="{FF2B5EF4-FFF2-40B4-BE49-F238E27FC236}">
                  <a16:creationId xmlns:a16="http://schemas.microsoft.com/office/drawing/2014/main" id="{231683A0-2E73-4CC4-8190-60ED8FA9FF5B}"/>
                </a:ext>
              </a:extLst>
            </p:cNvPr>
            <p:cNvSpPr/>
            <p:nvPr>
              <p:custDataLst>
                <p:tags r:id="rId2"/>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057916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Line 216"/>
          <p:cNvSpPr>
            <a:spLocks noChangeShapeType="1"/>
          </p:cNvSpPr>
          <p:nvPr/>
        </p:nvSpPr>
        <p:spPr bwMode="auto">
          <a:xfrm flipV="1">
            <a:off x="9664497" y="1600220"/>
            <a:ext cx="501125" cy="0"/>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82" name="Line 216"/>
          <p:cNvSpPr>
            <a:spLocks noChangeShapeType="1"/>
          </p:cNvSpPr>
          <p:nvPr/>
        </p:nvSpPr>
        <p:spPr bwMode="auto">
          <a:xfrm flipV="1">
            <a:off x="8156856" y="1772186"/>
            <a:ext cx="521567" cy="0"/>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63" name="Line 216"/>
          <p:cNvSpPr>
            <a:spLocks noChangeShapeType="1"/>
          </p:cNvSpPr>
          <p:nvPr/>
        </p:nvSpPr>
        <p:spPr bwMode="auto">
          <a:xfrm flipV="1">
            <a:off x="8124343" y="1619821"/>
            <a:ext cx="486046" cy="0"/>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62" name="Line 216"/>
          <p:cNvSpPr>
            <a:spLocks noChangeShapeType="1"/>
          </p:cNvSpPr>
          <p:nvPr/>
        </p:nvSpPr>
        <p:spPr bwMode="auto">
          <a:xfrm>
            <a:off x="6882713" y="1600222"/>
            <a:ext cx="430060" cy="0"/>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5" name="TextBox 79"/>
          <p:cNvSpPr txBox="1"/>
          <p:nvPr/>
        </p:nvSpPr>
        <p:spPr>
          <a:xfrm>
            <a:off x="1939977" y="2391536"/>
            <a:ext cx="466794" cy="276999"/>
          </a:xfrm>
          <a:prstGeom prst="rect">
            <a:avLst/>
          </a:prstGeom>
          <a:noFill/>
        </p:spPr>
        <p:txBody>
          <a:bodyPr wrap="none" rtlCol="0">
            <a:spAutoFit/>
          </a:bodyPr>
          <a:lstStyle/>
          <a:p>
            <a:pPr defTabSz="914217">
              <a:defRPr/>
            </a:pPr>
            <a:r>
              <a:rPr lang="en-US" altLang="zh-CN" sz="1200" kern="0" dirty="0">
                <a:solidFill>
                  <a:srgbClr val="000000"/>
                </a:solidFill>
                <a:latin typeface="微软雅黑" panose="020B0503020204020204" pitchFamily="34" charset="-122"/>
                <a:ea typeface="微软雅黑" panose="020B0503020204020204" pitchFamily="34" charset="-122"/>
                <a:cs typeface="Arial" pitchFamily="34" charset="0"/>
              </a:rPr>
              <a:t>CPE</a:t>
            </a:r>
            <a:endParaRPr lang="zh-CN" altLang="en-US" sz="1400" kern="0" dirty="0">
              <a:solidFill>
                <a:srgbClr val="000000"/>
              </a:solidFill>
              <a:latin typeface="微软雅黑" panose="020B0503020204020204" pitchFamily="34" charset="-122"/>
              <a:ea typeface="微软雅黑" panose="020B0503020204020204" pitchFamily="34" charset="-122"/>
              <a:cs typeface="Arial" pitchFamily="34" charset="0"/>
            </a:endParaRPr>
          </a:p>
        </p:txBody>
      </p:sp>
      <p:sp>
        <p:nvSpPr>
          <p:cNvPr id="6" name="TextBox 80"/>
          <p:cNvSpPr txBox="1"/>
          <p:nvPr/>
        </p:nvSpPr>
        <p:spPr>
          <a:xfrm>
            <a:off x="6076652" y="2392437"/>
            <a:ext cx="543739" cy="307777"/>
          </a:xfrm>
          <a:prstGeom prst="rect">
            <a:avLst/>
          </a:prstGeom>
          <a:noFill/>
        </p:spPr>
        <p:txBody>
          <a:bodyPr wrap="none" rtlCol="0">
            <a:spAutoFit/>
          </a:bodyPr>
          <a:lstStyle/>
          <a:p>
            <a:pPr defTabSz="914217">
              <a:defRPr/>
            </a:pPr>
            <a:r>
              <a:rPr lang="zh-CN" altLang="en-US" sz="1400" b="1" kern="0" dirty="0">
                <a:solidFill>
                  <a:srgbClr val="000000"/>
                </a:solidFill>
                <a:latin typeface="微软雅黑" panose="020B0503020204020204" pitchFamily="34" charset="-122"/>
                <a:ea typeface="微软雅黑" panose="020B0503020204020204" pitchFamily="34" charset="-122"/>
                <a:cs typeface="Arial" pitchFamily="34" charset="0"/>
              </a:rPr>
              <a:t>传输</a:t>
            </a:r>
          </a:p>
        </p:txBody>
      </p:sp>
      <p:sp>
        <p:nvSpPr>
          <p:cNvPr id="7" name="TextBox 81"/>
          <p:cNvSpPr txBox="1"/>
          <p:nvPr/>
        </p:nvSpPr>
        <p:spPr>
          <a:xfrm>
            <a:off x="3254700" y="2392437"/>
            <a:ext cx="755884" cy="307777"/>
          </a:xfrm>
          <a:prstGeom prst="rect">
            <a:avLst/>
          </a:prstGeom>
          <a:noFill/>
        </p:spPr>
        <p:txBody>
          <a:bodyPr wrap="square" rtlCol="0">
            <a:spAutoFit/>
          </a:bodyPr>
          <a:lstStyle/>
          <a:p>
            <a:pPr defTabSz="914217">
              <a:defRPr/>
            </a:pPr>
            <a:r>
              <a:rPr lang="zh-CN" altLang="en-US" sz="1400" b="1" kern="0" dirty="0">
                <a:solidFill>
                  <a:srgbClr val="000000"/>
                </a:solidFill>
                <a:latin typeface="微软雅黑" panose="020B0503020204020204" pitchFamily="34" charset="-122"/>
                <a:ea typeface="微软雅黑" panose="020B0503020204020204" pitchFamily="34" charset="-122"/>
                <a:cs typeface="Arial" pitchFamily="34" charset="0"/>
              </a:rPr>
              <a:t>空口</a:t>
            </a:r>
          </a:p>
        </p:txBody>
      </p:sp>
      <p:sp>
        <p:nvSpPr>
          <p:cNvPr id="42" name="Line 216"/>
          <p:cNvSpPr>
            <a:spLocks noChangeShapeType="1"/>
          </p:cNvSpPr>
          <p:nvPr/>
        </p:nvSpPr>
        <p:spPr bwMode="auto">
          <a:xfrm flipV="1">
            <a:off x="5372051" y="1619820"/>
            <a:ext cx="526234" cy="0"/>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43" name="Text Box 230"/>
          <p:cNvSpPr txBox="1">
            <a:spLocks noChangeArrowheads="1"/>
          </p:cNvSpPr>
          <p:nvPr/>
        </p:nvSpPr>
        <p:spPr bwMode="auto">
          <a:xfrm>
            <a:off x="7250777" y="2392437"/>
            <a:ext cx="978739" cy="283175"/>
          </a:xfrm>
          <a:prstGeom prst="rect">
            <a:avLst/>
          </a:prstGeom>
          <a:noFill/>
          <a:ln w="9525" algn="ctr">
            <a:noFill/>
            <a:miter lim="800000"/>
            <a:headEnd/>
            <a:tailEnd/>
          </a:ln>
        </p:spPr>
        <p:txBody>
          <a:bodyPr wrap="square" lIns="67126" tIns="33563" rIns="67126" bIns="33563">
            <a:spAutoFit/>
          </a:bodyPr>
          <a:lstStyle/>
          <a:p>
            <a:pPr algn="ctr" defTabSz="671379">
              <a:spcBef>
                <a:spcPct val="50000"/>
              </a:spcBef>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cs typeface="Arial" pitchFamily="34" charset="0"/>
              </a:rPr>
              <a:t>核心网</a:t>
            </a:r>
            <a:endParaRPr lang="en-US" altLang="zh-CN" sz="1400" b="1" kern="0" dirty="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pic>
        <p:nvPicPr>
          <p:cNvPr id="49" name="Picture 16" descr="Big_Cloud"/>
          <p:cNvPicPr preferRelativeResize="0">
            <a:picLocks noChangeAspect="1" noChangeArrowheads="1"/>
          </p:cNvPicPr>
          <p:nvPr/>
        </p:nvPicPr>
        <p:blipFill>
          <a:blip r:embed="rId3" cstate="print"/>
          <a:srcRect/>
          <a:stretch>
            <a:fillRect/>
          </a:stretch>
        </p:blipFill>
        <p:spPr bwMode="auto">
          <a:xfrm>
            <a:off x="5673306" y="1245068"/>
            <a:ext cx="1404349" cy="739146"/>
          </a:xfrm>
          <a:prstGeom prst="rect">
            <a:avLst/>
          </a:prstGeom>
          <a:noFill/>
          <a:ln w="28575" algn="ctr">
            <a:noFill/>
            <a:prstDash val="dash"/>
            <a:miter lim="800000"/>
            <a:headEnd/>
            <a:tailEnd/>
          </a:ln>
        </p:spPr>
      </p:pic>
      <p:sp>
        <p:nvSpPr>
          <p:cNvPr id="10" name="TextBox 84"/>
          <p:cNvSpPr txBox="1"/>
          <p:nvPr/>
        </p:nvSpPr>
        <p:spPr>
          <a:xfrm>
            <a:off x="4785118" y="2392437"/>
            <a:ext cx="543739" cy="307777"/>
          </a:xfrm>
          <a:prstGeom prst="rect">
            <a:avLst/>
          </a:prstGeom>
          <a:noFill/>
        </p:spPr>
        <p:txBody>
          <a:bodyPr wrap="none" rtlCol="0">
            <a:spAutoFit/>
          </a:bodyPr>
          <a:lstStyle/>
          <a:p>
            <a:pPr defTabSz="914217">
              <a:defRPr/>
            </a:pPr>
            <a:r>
              <a:rPr lang="zh-CN" altLang="en-US" sz="1400" b="1" kern="0" dirty="0">
                <a:solidFill>
                  <a:srgbClr val="000000"/>
                </a:solidFill>
                <a:latin typeface="微软雅黑" panose="020B0503020204020204" pitchFamily="34" charset="-122"/>
                <a:ea typeface="微软雅黑" panose="020B0503020204020204" pitchFamily="34" charset="-122"/>
                <a:cs typeface="Arial" pitchFamily="34" charset="0"/>
              </a:rPr>
              <a:t>基站</a:t>
            </a:r>
          </a:p>
        </p:txBody>
      </p:sp>
      <p:grpSp>
        <p:nvGrpSpPr>
          <p:cNvPr id="11" name="组合 294"/>
          <p:cNvGrpSpPr/>
          <p:nvPr/>
        </p:nvGrpSpPr>
        <p:grpSpPr>
          <a:xfrm>
            <a:off x="2778908" y="1705659"/>
            <a:ext cx="1700233" cy="685700"/>
            <a:chOff x="6923166" y="3971516"/>
            <a:chExt cx="1089666" cy="756701"/>
          </a:xfrm>
        </p:grpSpPr>
        <p:sp>
          <p:nvSpPr>
            <p:cNvPr id="31" name="左弧形箭头 30"/>
            <p:cNvSpPr/>
            <p:nvPr/>
          </p:nvSpPr>
          <p:spPr bwMode="auto">
            <a:xfrm>
              <a:off x="6923166" y="4001014"/>
              <a:ext cx="504056" cy="288032"/>
            </a:xfrm>
            <a:prstGeom prst="curvedRightArrow">
              <a:avLst/>
            </a:prstGeom>
            <a:solidFill>
              <a:schemeClr val="bg1">
                <a:lumMod val="65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9" tIns="45709" rIns="91419" bIns="45709" numCol="1" rtlCol="0" anchor="t" anchorCtr="0" compatLnSpc="1">
              <a:prstTxWarp prst="textNoShape">
                <a:avLst/>
              </a:prstTxWarp>
            </a:bodyPr>
            <a:lstStyle/>
            <a:p>
              <a:pPr defTabSz="914217" fontAlgn="base">
                <a:spcBef>
                  <a:spcPct val="0"/>
                </a:spcBef>
                <a:spcAft>
                  <a:spcPct val="0"/>
                </a:spcAft>
                <a:buClr>
                  <a:srgbClr val="CC9900"/>
                </a:buClr>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32" name="左弧形箭头 31"/>
            <p:cNvSpPr/>
            <p:nvPr/>
          </p:nvSpPr>
          <p:spPr bwMode="auto">
            <a:xfrm rot="10800000">
              <a:off x="7508776" y="3971516"/>
              <a:ext cx="504056" cy="288032"/>
            </a:xfrm>
            <a:prstGeom prst="curvedRightArrow">
              <a:avLst/>
            </a:prstGeom>
            <a:solidFill>
              <a:schemeClr val="bg1">
                <a:lumMod val="65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9" tIns="45709" rIns="91419" bIns="45709" numCol="1" rtlCol="0" anchor="t" anchorCtr="0" compatLnSpc="1">
              <a:prstTxWarp prst="textNoShape">
                <a:avLst/>
              </a:prstTxWarp>
            </a:bodyPr>
            <a:lstStyle/>
            <a:p>
              <a:pPr defTabSz="914217" fontAlgn="base">
                <a:spcBef>
                  <a:spcPct val="0"/>
                </a:spcBef>
                <a:spcAft>
                  <a:spcPct val="0"/>
                </a:spcAft>
                <a:buClr>
                  <a:srgbClr val="CC9900"/>
                </a:buClr>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33" name="TextBox 134"/>
            <p:cNvSpPr txBox="1"/>
            <p:nvPr/>
          </p:nvSpPr>
          <p:spPr>
            <a:xfrm>
              <a:off x="7035951" y="4269696"/>
              <a:ext cx="864095" cy="458521"/>
            </a:xfrm>
            <a:prstGeom prst="rect">
              <a:avLst/>
            </a:prstGeom>
            <a:noFill/>
          </p:spPr>
          <p:txBody>
            <a:bodyPr wrap="square" rtlCol="0">
              <a:spAutoFit/>
            </a:bodyPr>
            <a:lstStyle/>
            <a:p>
              <a:pPr algn="ctr" defTabSz="914217">
                <a:defRPr/>
              </a:pPr>
              <a:r>
                <a:rPr lang="en-US" altLang="zh-CN" sz="1050" kern="0" dirty="0">
                  <a:latin typeface="微软雅黑" panose="020B0503020204020204" pitchFamily="34" charset="-122"/>
                  <a:ea typeface="微软雅黑" panose="020B0503020204020204" pitchFamily="34" charset="-122"/>
                  <a:cs typeface="Arial" pitchFamily="34" charset="0"/>
                </a:rPr>
                <a:t>QCI</a:t>
              </a:r>
              <a:br>
                <a:rPr lang="en-US" altLang="zh-CN" sz="1050" kern="0" dirty="0">
                  <a:latin typeface="微软雅黑" panose="020B0503020204020204" pitchFamily="34" charset="-122"/>
                  <a:ea typeface="微软雅黑" panose="020B0503020204020204" pitchFamily="34" charset="-122"/>
                  <a:cs typeface="Arial" pitchFamily="34" charset="0"/>
                </a:rPr>
              </a:br>
              <a:r>
                <a:rPr lang="en-US" altLang="zh-CN" sz="1050" kern="0" dirty="0">
                  <a:latin typeface="微软雅黑" panose="020B0503020204020204" pitchFamily="34" charset="-122"/>
                  <a:ea typeface="微软雅黑" panose="020B0503020204020204" pitchFamily="34" charset="-122"/>
                  <a:cs typeface="Arial" pitchFamily="34" charset="0"/>
                </a:rPr>
                <a:t>(</a:t>
              </a:r>
              <a:r>
                <a:rPr lang="en-US" altLang="zh-CN" sz="1050" kern="0" dirty="0" err="1">
                  <a:latin typeface="微软雅黑" panose="020B0503020204020204" pitchFamily="34" charset="-122"/>
                  <a:ea typeface="微软雅黑" panose="020B0503020204020204" pitchFamily="34" charset="-122"/>
                  <a:cs typeface="Arial" pitchFamily="34" charset="0"/>
                </a:rPr>
                <a:t>QoS</a:t>
              </a:r>
              <a:r>
                <a:rPr lang="zh-CN" altLang="en-US" sz="1050" kern="0" dirty="0">
                  <a:latin typeface="微软雅黑" panose="020B0503020204020204" pitchFamily="34" charset="-122"/>
                  <a:ea typeface="微软雅黑" panose="020B0503020204020204" pitchFamily="34" charset="-122"/>
                  <a:cs typeface="Arial" pitchFamily="34" charset="0"/>
                </a:rPr>
                <a:t>分类识别码</a:t>
              </a:r>
              <a:r>
                <a:rPr lang="en-US" altLang="zh-CN" sz="1050" kern="0" dirty="0">
                  <a:latin typeface="微软雅黑" panose="020B0503020204020204" pitchFamily="34" charset="-122"/>
                  <a:ea typeface="微软雅黑" panose="020B0503020204020204" pitchFamily="34" charset="-122"/>
                  <a:cs typeface="Arial" pitchFamily="34" charset="0"/>
                </a:rPr>
                <a:t>)</a:t>
              </a:r>
              <a:endParaRPr lang="zh-CN" altLang="en-US" sz="1050" kern="0" dirty="0">
                <a:latin typeface="微软雅黑" panose="020B0503020204020204" pitchFamily="34" charset="-122"/>
                <a:ea typeface="微软雅黑" panose="020B0503020204020204" pitchFamily="34" charset="-122"/>
                <a:cs typeface="Arial" pitchFamily="34" charset="0"/>
              </a:endParaRPr>
            </a:p>
          </p:txBody>
        </p:sp>
      </p:grpSp>
      <p:sp>
        <p:nvSpPr>
          <p:cNvPr id="12" name="Line 7"/>
          <p:cNvSpPr>
            <a:spLocks noChangeShapeType="1"/>
          </p:cNvSpPr>
          <p:nvPr/>
        </p:nvSpPr>
        <p:spPr bwMode="auto">
          <a:xfrm>
            <a:off x="4510519" y="1079814"/>
            <a:ext cx="0" cy="1613484"/>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13" name="Line 7"/>
          <p:cNvSpPr>
            <a:spLocks noChangeShapeType="1"/>
          </p:cNvSpPr>
          <p:nvPr/>
        </p:nvSpPr>
        <p:spPr bwMode="auto">
          <a:xfrm>
            <a:off x="5595111" y="1075821"/>
            <a:ext cx="20140" cy="1617477"/>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14" name="Line 7"/>
          <p:cNvSpPr>
            <a:spLocks noChangeShapeType="1"/>
          </p:cNvSpPr>
          <p:nvPr/>
        </p:nvSpPr>
        <p:spPr bwMode="auto">
          <a:xfrm>
            <a:off x="7087336" y="1124865"/>
            <a:ext cx="11158" cy="1540927"/>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16" name="Line 7"/>
          <p:cNvSpPr>
            <a:spLocks noChangeShapeType="1"/>
          </p:cNvSpPr>
          <p:nvPr/>
        </p:nvSpPr>
        <p:spPr bwMode="auto">
          <a:xfrm flipH="1">
            <a:off x="8395509" y="1203860"/>
            <a:ext cx="7262" cy="1461932"/>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grpSp>
        <p:nvGrpSpPr>
          <p:cNvPr id="25" name="Group 6"/>
          <p:cNvGrpSpPr>
            <a:grpSpLocks/>
          </p:cNvGrpSpPr>
          <p:nvPr/>
        </p:nvGrpSpPr>
        <p:grpSpPr bwMode="auto">
          <a:xfrm>
            <a:off x="10097960" y="1296157"/>
            <a:ext cx="1305757" cy="1403985"/>
            <a:chOff x="4755" y="1293"/>
            <a:chExt cx="1016" cy="1609"/>
          </a:xfrm>
        </p:grpSpPr>
        <p:pic>
          <p:nvPicPr>
            <p:cNvPr id="29" name="Picture 8" descr="图片688"/>
            <p:cNvPicPr>
              <a:picLocks noChangeAspect="1" noChangeArrowheads="1"/>
            </p:cNvPicPr>
            <p:nvPr/>
          </p:nvPicPr>
          <p:blipFill>
            <a:blip r:embed="rId4" cstate="print"/>
            <a:srcRect/>
            <a:stretch>
              <a:fillRect/>
            </a:stretch>
          </p:blipFill>
          <p:spPr bwMode="auto">
            <a:xfrm>
              <a:off x="4755" y="1293"/>
              <a:ext cx="983" cy="595"/>
            </a:xfrm>
            <a:prstGeom prst="rect">
              <a:avLst/>
            </a:prstGeom>
            <a:noFill/>
          </p:spPr>
        </p:pic>
        <p:sp>
          <p:nvSpPr>
            <p:cNvPr id="30" name="Text Box 9"/>
            <p:cNvSpPr txBox="1">
              <a:spLocks noChangeArrowheads="1"/>
            </p:cNvSpPr>
            <p:nvPr/>
          </p:nvSpPr>
          <p:spPr bwMode="auto">
            <a:xfrm>
              <a:off x="5045" y="2549"/>
              <a:ext cx="726" cy="353"/>
            </a:xfrm>
            <a:prstGeom prst="rect">
              <a:avLst/>
            </a:prstGeom>
            <a:noFill/>
            <a:ln w="9525">
              <a:noFill/>
              <a:miter lim="800000"/>
              <a:headEnd/>
              <a:tailEnd/>
            </a:ln>
            <a:effectLst/>
          </p:spPr>
          <p:txBody>
            <a:bodyPr>
              <a:spAutoFit/>
            </a:bodyPr>
            <a:lstStyle/>
            <a:p>
              <a:pPr defTabSz="914217">
                <a:spcBef>
                  <a:spcPct val="50000"/>
                </a:spcBef>
                <a:defRPr/>
              </a:pPr>
              <a:r>
                <a:rPr lang="zh-CN" altLang="en-US" sz="1400" b="1" kern="0" dirty="0">
                  <a:latin typeface="微软雅黑" panose="020B0503020204020204" pitchFamily="34" charset="-122"/>
                  <a:ea typeface="微软雅黑" panose="020B0503020204020204" pitchFamily="34" charset="-122"/>
                  <a:cs typeface="Arial" pitchFamily="34" charset="0"/>
                </a:rPr>
                <a:t>主站</a:t>
              </a:r>
              <a:endParaRPr lang="en-US" altLang="zh-CN" sz="1400" b="1" kern="0" dirty="0">
                <a:latin typeface="微软雅黑" panose="020B0503020204020204" pitchFamily="34" charset="-122"/>
                <a:ea typeface="微软雅黑" panose="020B0503020204020204" pitchFamily="34" charset="-122"/>
                <a:cs typeface="Arial" pitchFamily="34" charset="0"/>
              </a:endParaRPr>
            </a:p>
          </p:txBody>
        </p:sp>
      </p:grpSp>
      <p:sp>
        <p:nvSpPr>
          <p:cNvPr id="28" name="Line 7"/>
          <p:cNvSpPr>
            <a:spLocks noChangeShapeType="1"/>
          </p:cNvSpPr>
          <p:nvPr/>
        </p:nvSpPr>
        <p:spPr bwMode="auto">
          <a:xfrm>
            <a:off x="2580390" y="1051298"/>
            <a:ext cx="0" cy="1572418"/>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50" name="TextBox 80"/>
          <p:cNvSpPr txBox="1"/>
          <p:nvPr/>
        </p:nvSpPr>
        <p:spPr>
          <a:xfrm>
            <a:off x="5953914" y="1460534"/>
            <a:ext cx="902811" cy="307777"/>
          </a:xfrm>
          <a:prstGeom prst="rect">
            <a:avLst/>
          </a:prstGeom>
          <a:noFill/>
        </p:spPr>
        <p:txBody>
          <a:bodyPr wrap="none" rtlCol="0">
            <a:spAutoFit/>
          </a:bodyPr>
          <a:lstStyle/>
          <a:p>
            <a:pPr defTabSz="914217">
              <a:defRPr/>
            </a:pPr>
            <a:r>
              <a:rPr lang="zh-CN" altLang="en-US" sz="1400" b="1" kern="0" dirty="0">
                <a:solidFill>
                  <a:srgbClr val="000000"/>
                </a:solidFill>
                <a:latin typeface="微软雅黑" panose="020B0503020204020204" pitchFamily="34" charset="-122"/>
                <a:ea typeface="微软雅黑" panose="020B0503020204020204" pitchFamily="34" charset="-122"/>
                <a:cs typeface="Arial" pitchFamily="34" charset="0"/>
              </a:rPr>
              <a:t>光传输网</a:t>
            </a:r>
          </a:p>
        </p:txBody>
      </p:sp>
      <p:sp>
        <p:nvSpPr>
          <p:cNvPr id="51" name="Freeform 13"/>
          <p:cNvSpPr>
            <a:spLocks noEditPoints="1"/>
          </p:cNvSpPr>
          <p:nvPr/>
        </p:nvSpPr>
        <p:spPr bwMode="auto">
          <a:xfrm>
            <a:off x="7293629" y="1470190"/>
            <a:ext cx="871819" cy="359393"/>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tx1">
              <a:lumMod val="75000"/>
              <a:lumOff val="25000"/>
            </a:schemeClr>
          </a:solidFill>
          <a:ln w="9525">
            <a:noFill/>
            <a:round/>
            <a:headEnd/>
            <a:tailEnd/>
          </a:ln>
        </p:spPr>
        <p:txBody>
          <a:bodyPr vert="horz" wrap="square" lIns="121916" tIns="60958" rIns="121916"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pic>
        <p:nvPicPr>
          <p:cNvPr id="52" name="Picture 16" descr="Big_Cloud"/>
          <p:cNvPicPr preferRelativeResize="0">
            <a:picLocks noChangeAspect="1" noChangeArrowheads="1"/>
          </p:cNvPicPr>
          <p:nvPr/>
        </p:nvPicPr>
        <p:blipFill>
          <a:blip r:embed="rId3" cstate="print"/>
          <a:srcRect/>
          <a:stretch>
            <a:fillRect/>
          </a:stretch>
        </p:blipFill>
        <p:spPr bwMode="auto">
          <a:xfrm>
            <a:off x="8408976" y="1254914"/>
            <a:ext cx="1404349" cy="739146"/>
          </a:xfrm>
          <a:prstGeom prst="rect">
            <a:avLst/>
          </a:prstGeom>
          <a:noFill/>
          <a:ln w="28575" algn="ctr">
            <a:noFill/>
            <a:prstDash val="dash"/>
            <a:miter lim="800000"/>
            <a:headEnd/>
            <a:tailEnd/>
          </a:ln>
        </p:spPr>
      </p:pic>
      <p:sp>
        <p:nvSpPr>
          <p:cNvPr id="53" name="TextBox 80"/>
          <p:cNvSpPr txBox="1"/>
          <p:nvPr/>
        </p:nvSpPr>
        <p:spPr>
          <a:xfrm>
            <a:off x="8720900" y="1496034"/>
            <a:ext cx="902811" cy="307777"/>
          </a:xfrm>
          <a:prstGeom prst="rect">
            <a:avLst/>
          </a:prstGeom>
          <a:noFill/>
        </p:spPr>
        <p:txBody>
          <a:bodyPr wrap="none" rtlCol="0">
            <a:spAutoFit/>
          </a:bodyPr>
          <a:lstStyle/>
          <a:p>
            <a:pPr defTabSz="914217">
              <a:defRPr/>
            </a:pPr>
            <a:r>
              <a:rPr lang="zh-CN" altLang="en-US" sz="1400" b="1" kern="0" dirty="0">
                <a:solidFill>
                  <a:srgbClr val="000000"/>
                </a:solidFill>
                <a:latin typeface="微软雅黑" panose="020B0503020204020204" pitchFamily="34" charset="-122"/>
                <a:ea typeface="微软雅黑" panose="020B0503020204020204" pitchFamily="34" charset="-122"/>
                <a:cs typeface="Arial" pitchFamily="34" charset="0"/>
              </a:rPr>
              <a:t>光传输网</a:t>
            </a:r>
          </a:p>
        </p:txBody>
      </p:sp>
      <p:sp>
        <p:nvSpPr>
          <p:cNvPr id="54" name="Line 7"/>
          <p:cNvSpPr>
            <a:spLocks noChangeShapeType="1"/>
          </p:cNvSpPr>
          <p:nvPr/>
        </p:nvSpPr>
        <p:spPr bwMode="auto">
          <a:xfrm flipH="1">
            <a:off x="9763161" y="1176586"/>
            <a:ext cx="7446" cy="1499026"/>
          </a:xfrm>
          <a:prstGeom prst="line">
            <a:avLst/>
          </a:prstGeom>
          <a:noFill/>
          <a:ln w="15875" cmpd="sng">
            <a:solidFill>
              <a:srgbClr val="002060">
                <a:alpha val="49000"/>
              </a:srgbClr>
            </a:solidFill>
            <a:prstDash val="dash"/>
            <a:round/>
            <a:headEnd/>
            <a:tailEnd/>
          </a:ln>
          <a:effectLst/>
        </p:spPr>
        <p:txBody>
          <a:bodyPr wrap="square" lIns="79182" tIns="39591" rIns="79182" bIns="39591">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sp>
        <p:nvSpPr>
          <p:cNvPr id="68" name="左大括号 67"/>
          <p:cNvSpPr/>
          <p:nvPr/>
        </p:nvSpPr>
        <p:spPr bwMode="auto">
          <a:xfrm rot="16200000">
            <a:off x="4983012" y="-403897"/>
            <a:ext cx="245132" cy="6594396"/>
          </a:xfrm>
          <a:prstGeom prst="leftBrace">
            <a:avLst>
              <a:gd name="adj1" fmla="val 8333"/>
              <a:gd name="adj2" fmla="val 46511"/>
            </a:avLst>
          </a:prstGeom>
          <a:noFill/>
          <a:ln w="25400" cap="flat" cmpd="sng" algn="ctr">
            <a:solidFill>
              <a:schemeClr val="accent4">
                <a:lumMod val="50000"/>
                <a:lumOff val="50000"/>
              </a:schemeClr>
            </a:solidFill>
            <a:prstDash val="solid"/>
            <a:round/>
            <a:headEnd type="none" w="med" len="med"/>
            <a:tailEnd type="none" w="med" len="med"/>
          </a:ln>
          <a:effectLst/>
        </p:spPr>
        <p:txBody>
          <a:bodyPr vert="horz" wrap="square" lIns="68542" tIns="34271" rIns="68542" bIns="34271" numCol="1" rtlCol="0" anchor="t" anchorCtr="0" compatLnSpc="1">
            <a:prstTxWarp prst="textNoShape">
              <a:avLst/>
            </a:prstTxWarp>
          </a:bodyPr>
          <a:lstStyle/>
          <a:p>
            <a:pPr defTabSz="685434"/>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704683" y="884162"/>
            <a:ext cx="10728308" cy="2399912"/>
          </a:xfrm>
          <a:prstGeom prst="roundRect">
            <a:avLst>
              <a:gd name="adj" fmla="val 2292"/>
            </a:avLst>
          </a:prstGeom>
          <a:noFill/>
          <a:ln w="25400">
            <a:solidFill>
              <a:schemeClr val="tx1">
                <a:lumMod val="75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0" name="标题 1"/>
          <p:cNvSpPr txBox="1">
            <a:spLocks/>
          </p:cNvSpPr>
          <p:nvPr/>
        </p:nvSpPr>
        <p:spPr>
          <a:xfrm>
            <a:off x="339241" y="189390"/>
            <a:ext cx="11590269" cy="586664"/>
          </a:xfrm>
          <a:prstGeom prst="rect">
            <a:avLst/>
          </a:prstGeom>
        </p:spPr>
        <p:txBody>
          <a:bodyPr vert="horz" lIns="91419" tIns="45709" rIns="91419" bIns="45709" rtlCol="0" anchor="ctr">
            <a:normAutofit/>
          </a:bodyPr>
          <a:lstStyle>
            <a:lvl1pPr algn="l" defTabSz="914583" rtl="0" eaLnBrk="1" latinLnBrk="0" hangingPunct="1">
              <a:lnSpc>
                <a:spcPct val="90000"/>
              </a:lnSpc>
              <a:spcBef>
                <a:spcPct val="0"/>
              </a:spcBef>
              <a:buNone/>
              <a:defRPr sz="4401" kern="1200">
                <a:solidFill>
                  <a:schemeClr val="tx1"/>
                </a:solidFill>
                <a:latin typeface="+mj-lt"/>
                <a:ea typeface="+mj-ea"/>
                <a:cs typeface="+mj-cs"/>
              </a:defRPr>
            </a:lvl1pPr>
          </a:lstStyle>
          <a:p>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低时延：先进的</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rPr>
              <a:t>架构和</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sym typeface="Arial" panose="020B0604020202020204" pitchFamily="34" charset="0"/>
              </a:rPr>
              <a:t>算法</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rPr>
              <a:t>满足精准负控、配电业务时延需求</a:t>
            </a:r>
          </a:p>
        </p:txBody>
      </p:sp>
      <p:sp>
        <p:nvSpPr>
          <p:cNvPr id="102" name="TextBox 101"/>
          <p:cNvSpPr txBox="1"/>
          <p:nvPr/>
        </p:nvSpPr>
        <p:spPr>
          <a:xfrm>
            <a:off x="3916279" y="2960423"/>
            <a:ext cx="1971559" cy="338476"/>
          </a:xfrm>
          <a:prstGeom prst="rect">
            <a:avLst/>
          </a:prstGeom>
          <a:noFill/>
        </p:spPr>
        <p:txBody>
          <a:bodyPr wrap="non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最低单向时延</a:t>
            </a:r>
            <a:r>
              <a:rPr lang="en-US" altLang="zh-CN" sz="1600" b="1" dirty="0">
                <a:solidFill>
                  <a:srgbClr val="C00000"/>
                </a:solidFill>
                <a:latin typeface="微软雅黑" panose="020B0503020204020204" pitchFamily="34" charset="-122"/>
                <a:ea typeface="微软雅黑" panose="020B0503020204020204" pitchFamily="34" charset="-122"/>
              </a:rPr>
              <a:t>20ms</a:t>
            </a:r>
            <a:endParaRPr lang="en-US" sz="1600" b="1" dirty="0">
              <a:solidFill>
                <a:srgbClr val="C00000"/>
              </a:solidFill>
              <a:latin typeface="微软雅黑" panose="020B0503020204020204" pitchFamily="34" charset="-122"/>
              <a:ea typeface="微软雅黑" panose="020B0503020204020204" pitchFamily="34" charset="-122"/>
            </a:endParaRPr>
          </a:p>
        </p:txBody>
      </p:sp>
      <p:grpSp>
        <p:nvGrpSpPr>
          <p:cNvPr id="104" name="组合 103">
            <a:extLst>
              <a:ext uri="{FF2B5EF4-FFF2-40B4-BE49-F238E27FC236}">
                <a16:creationId xmlns:a16="http://schemas.microsoft.com/office/drawing/2014/main" id="{725571E7-2FB5-49F9-8808-75C9B4B67533}"/>
              </a:ext>
            </a:extLst>
          </p:cNvPr>
          <p:cNvGrpSpPr/>
          <p:nvPr/>
        </p:nvGrpSpPr>
        <p:grpSpPr>
          <a:xfrm>
            <a:off x="4672928" y="1147008"/>
            <a:ext cx="748536" cy="837206"/>
            <a:chOff x="1384300" y="2527300"/>
            <a:chExt cx="519113" cy="600075"/>
          </a:xfrm>
          <a:solidFill>
            <a:srgbClr val="666666"/>
          </a:solidFill>
        </p:grpSpPr>
        <p:sp>
          <p:nvSpPr>
            <p:cNvPr id="105" name="Freeform 27">
              <a:extLst>
                <a:ext uri="{FF2B5EF4-FFF2-40B4-BE49-F238E27FC236}">
                  <a16:creationId xmlns:a16="http://schemas.microsoft.com/office/drawing/2014/main" id="{A8AF8733-8A04-41BC-82F6-16C80A50BB2B}"/>
                </a:ext>
              </a:extLst>
            </p:cNvPr>
            <p:cNvSpPr>
              <a:spLocks noEditPoints="1"/>
            </p:cNvSpPr>
            <p:nvPr/>
          </p:nvSpPr>
          <p:spPr bwMode="auto">
            <a:xfrm>
              <a:off x="1463675" y="2589213"/>
              <a:ext cx="93663" cy="250825"/>
            </a:xfrm>
            <a:custGeom>
              <a:avLst/>
              <a:gdLst/>
              <a:ahLst/>
              <a:cxnLst>
                <a:cxn ang="0">
                  <a:pos x="264" y="16"/>
                </a:cxn>
                <a:cxn ang="0">
                  <a:pos x="0" y="597"/>
                </a:cxn>
                <a:cxn ang="0">
                  <a:pos x="262" y="1175"/>
                </a:cxn>
                <a:cxn ang="0">
                  <a:pos x="263" y="1173"/>
                </a:cxn>
                <a:cxn ang="0">
                  <a:pos x="390" y="1112"/>
                </a:cxn>
                <a:cxn ang="0">
                  <a:pos x="424" y="979"/>
                </a:cxn>
                <a:cxn ang="0">
                  <a:pos x="428" y="975"/>
                </a:cxn>
                <a:cxn ang="0">
                  <a:pos x="245" y="577"/>
                </a:cxn>
                <a:cxn ang="0">
                  <a:pos x="405" y="199"/>
                </a:cxn>
                <a:cxn ang="0">
                  <a:pos x="409" y="197"/>
                </a:cxn>
                <a:cxn ang="0">
                  <a:pos x="380" y="73"/>
                </a:cxn>
                <a:cxn ang="0">
                  <a:pos x="265" y="18"/>
                </a:cxn>
                <a:cxn ang="0">
                  <a:pos x="264" y="16"/>
                </a:cxn>
                <a:cxn ang="0">
                  <a:pos x="264" y="16"/>
                </a:cxn>
                <a:cxn ang="0">
                  <a:pos x="264" y="16"/>
                </a:cxn>
              </a:cxnLst>
              <a:rect l="0" t="0" r="r" b="b"/>
              <a:pathLst>
                <a:path w="445" h="1193">
                  <a:moveTo>
                    <a:pt x="264" y="16"/>
                  </a:moveTo>
                  <a:cubicBezTo>
                    <a:pt x="102" y="157"/>
                    <a:pt x="0" y="365"/>
                    <a:pt x="0" y="597"/>
                  </a:cubicBezTo>
                  <a:cubicBezTo>
                    <a:pt x="0" y="827"/>
                    <a:pt x="101" y="1034"/>
                    <a:pt x="262" y="1175"/>
                  </a:cubicBezTo>
                  <a:cubicBezTo>
                    <a:pt x="263" y="1173"/>
                    <a:pt x="263" y="1173"/>
                    <a:pt x="263" y="1173"/>
                  </a:cubicBezTo>
                  <a:cubicBezTo>
                    <a:pt x="291" y="1193"/>
                    <a:pt x="347" y="1166"/>
                    <a:pt x="390" y="1112"/>
                  </a:cubicBezTo>
                  <a:cubicBezTo>
                    <a:pt x="431" y="1061"/>
                    <a:pt x="445" y="1004"/>
                    <a:pt x="424" y="979"/>
                  </a:cubicBezTo>
                  <a:cubicBezTo>
                    <a:pt x="428" y="975"/>
                    <a:pt x="428" y="975"/>
                    <a:pt x="428" y="975"/>
                  </a:cubicBezTo>
                  <a:cubicBezTo>
                    <a:pt x="316" y="879"/>
                    <a:pt x="245" y="736"/>
                    <a:pt x="245" y="577"/>
                  </a:cubicBezTo>
                  <a:cubicBezTo>
                    <a:pt x="245" y="428"/>
                    <a:pt x="306" y="295"/>
                    <a:pt x="405" y="199"/>
                  </a:cubicBezTo>
                  <a:cubicBezTo>
                    <a:pt x="407" y="198"/>
                    <a:pt x="408" y="198"/>
                    <a:pt x="409" y="197"/>
                  </a:cubicBezTo>
                  <a:cubicBezTo>
                    <a:pt x="433" y="178"/>
                    <a:pt x="420" y="122"/>
                    <a:pt x="380" y="73"/>
                  </a:cubicBezTo>
                  <a:cubicBezTo>
                    <a:pt x="340" y="24"/>
                    <a:pt x="290" y="0"/>
                    <a:pt x="265" y="18"/>
                  </a:cubicBezTo>
                  <a:lnTo>
                    <a:pt x="264" y="16"/>
                  </a:lnTo>
                  <a:close/>
                  <a:moveTo>
                    <a:pt x="264" y="16"/>
                  </a:moveTo>
                  <a:cubicBezTo>
                    <a:pt x="264" y="16"/>
                    <a:pt x="264" y="16"/>
                    <a:pt x="264" y="16"/>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06" name="Freeform 28">
              <a:extLst>
                <a:ext uri="{FF2B5EF4-FFF2-40B4-BE49-F238E27FC236}">
                  <a16:creationId xmlns:a16="http://schemas.microsoft.com/office/drawing/2014/main" id="{C62A1591-DA99-4BBB-82D6-39BD1FD583E0}"/>
                </a:ext>
              </a:extLst>
            </p:cNvPr>
            <p:cNvSpPr>
              <a:spLocks noEditPoints="1"/>
            </p:cNvSpPr>
            <p:nvPr/>
          </p:nvSpPr>
          <p:spPr bwMode="auto">
            <a:xfrm>
              <a:off x="1384300" y="2528887"/>
              <a:ext cx="122238" cy="373063"/>
            </a:xfrm>
            <a:custGeom>
              <a:avLst/>
              <a:gdLst/>
              <a:ahLst/>
              <a:cxnLst>
                <a:cxn ang="0">
                  <a:pos x="407" y="7"/>
                </a:cxn>
                <a:cxn ang="0">
                  <a:pos x="400" y="14"/>
                </a:cxn>
                <a:cxn ang="0">
                  <a:pos x="398" y="15"/>
                </a:cxn>
                <a:cxn ang="0">
                  <a:pos x="396" y="17"/>
                </a:cxn>
                <a:cxn ang="0">
                  <a:pos x="0" y="885"/>
                </a:cxn>
                <a:cxn ang="0">
                  <a:pos x="393" y="1750"/>
                </a:cxn>
                <a:cxn ang="0">
                  <a:pos x="398" y="1755"/>
                </a:cxn>
                <a:cxn ang="0">
                  <a:pos x="527" y="1695"/>
                </a:cxn>
                <a:cxn ang="0">
                  <a:pos x="558" y="1559"/>
                </a:cxn>
                <a:cxn ang="0">
                  <a:pos x="559" y="1557"/>
                </a:cxn>
                <a:cxn ang="0">
                  <a:pos x="253" y="885"/>
                </a:cxn>
                <a:cxn ang="0">
                  <a:pos x="564" y="208"/>
                </a:cxn>
                <a:cxn ang="0">
                  <a:pos x="563" y="206"/>
                </a:cxn>
                <a:cxn ang="0">
                  <a:pos x="526" y="75"/>
                </a:cxn>
                <a:cxn ang="0">
                  <a:pos x="408" y="9"/>
                </a:cxn>
                <a:cxn ang="0">
                  <a:pos x="407" y="7"/>
                </a:cxn>
                <a:cxn ang="0">
                  <a:pos x="407" y="7"/>
                </a:cxn>
                <a:cxn ang="0">
                  <a:pos x="407" y="7"/>
                </a:cxn>
              </a:cxnLst>
              <a:rect l="0" t="0" r="r" b="b"/>
              <a:pathLst>
                <a:path w="583" h="1777">
                  <a:moveTo>
                    <a:pt x="407" y="7"/>
                  </a:moveTo>
                  <a:cubicBezTo>
                    <a:pt x="405" y="9"/>
                    <a:pt x="402" y="12"/>
                    <a:pt x="400" y="14"/>
                  </a:cubicBezTo>
                  <a:cubicBezTo>
                    <a:pt x="399" y="14"/>
                    <a:pt x="398" y="14"/>
                    <a:pt x="398" y="15"/>
                  </a:cubicBezTo>
                  <a:cubicBezTo>
                    <a:pt x="397" y="16"/>
                    <a:pt x="396" y="17"/>
                    <a:pt x="396" y="17"/>
                  </a:cubicBezTo>
                  <a:cubicBezTo>
                    <a:pt x="153" y="228"/>
                    <a:pt x="0" y="539"/>
                    <a:pt x="0" y="885"/>
                  </a:cubicBezTo>
                  <a:cubicBezTo>
                    <a:pt x="0" y="1230"/>
                    <a:pt x="152" y="1539"/>
                    <a:pt x="393" y="1750"/>
                  </a:cubicBezTo>
                  <a:cubicBezTo>
                    <a:pt x="395" y="1752"/>
                    <a:pt x="396" y="1754"/>
                    <a:pt x="398" y="1755"/>
                  </a:cubicBezTo>
                  <a:cubicBezTo>
                    <a:pt x="425" y="1777"/>
                    <a:pt x="483" y="1750"/>
                    <a:pt x="527" y="1695"/>
                  </a:cubicBezTo>
                  <a:cubicBezTo>
                    <a:pt x="570" y="1642"/>
                    <a:pt x="583" y="1581"/>
                    <a:pt x="558" y="1559"/>
                  </a:cubicBezTo>
                  <a:cubicBezTo>
                    <a:pt x="559" y="1557"/>
                    <a:pt x="559" y="1557"/>
                    <a:pt x="559" y="1557"/>
                  </a:cubicBezTo>
                  <a:cubicBezTo>
                    <a:pt x="372" y="1393"/>
                    <a:pt x="253" y="1153"/>
                    <a:pt x="253" y="885"/>
                  </a:cubicBezTo>
                  <a:cubicBezTo>
                    <a:pt x="253" y="614"/>
                    <a:pt x="374" y="372"/>
                    <a:pt x="564" y="208"/>
                  </a:cubicBezTo>
                  <a:cubicBezTo>
                    <a:pt x="563" y="206"/>
                    <a:pt x="563" y="206"/>
                    <a:pt x="563" y="206"/>
                  </a:cubicBezTo>
                  <a:cubicBezTo>
                    <a:pt x="581" y="180"/>
                    <a:pt x="566" y="124"/>
                    <a:pt x="526" y="75"/>
                  </a:cubicBezTo>
                  <a:cubicBezTo>
                    <a:pt x="488" y="26"/>
                    <a:pt x="438" y="0"/>
                    <a:pt x="408" y="9"/>
                  </a:cubicBezTo>
                  <a:lnTo>
                    <a:pt x="407" y="7"/>
                  </a:lnTo>
                  <a:close/>
                  <a:moveTo>
                    <a:pt x="407" y="7"/>
                  </a:moveTo>
                  <a:cubicBezTo>
                    <a:pt x="407" y="7"/>
                    <a:pt x="407" y="7"/>
                    <a:pt x="407" y="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07" name="Freeform 29">
              <a:extLst>
                <a:ext uri="{FF2B5EF4-FFF2-40B4-BE49-F238E27FC236}">
                  <a16:creationId xmlns:a16="http://schemas.microsoft.com/office/drawing/2014/main" id="{AA7D678C-5C46-4FF7-9628-97695C5BBB52}"/>
                </a:ext>
              </a:extLst>
            </p:cNvPr>
            <p:cNvSpPr>
              <a:spLocks noEditPoints="1"/>
            </p:cNvSpPr>
            <p:nvPr/>
          </p:nvSpPr>
          <p:spPr bwMode="auto">
            <a:xfrm>
              <a:off x="1730375" y="2589213"/>
              <a:ext cx="93663" cy="250825"/>
            </a:xfrm>
            <a:custGeom>
              <a:avLst/>
              <a:gdLst/>
              <a:ahLst/>
              <a:cxnLst>
                <a:cxn ang="0">
                  <a:pos x="182" y="1177"/>
                </a:cxn>
                <a:cxn ang="0">
                  <a:pos x="445" y="596"/>
                </a:cxn>
                <a:cxn ang="0">
                  <a:pos x="184" y="18"/>
                </a:cxn>
                <a:cxn ang="0">
                  <a:pos x="182" y="20"/>
                </a:cxn>
                <a:cxn ang="0">
                  <a:pos x="56" y="81"/>
                </a:cxn>
                <a:cxn ang="0">
                  <a:pos x="21" y="214"/>
                </a:cxn>
                <a:cxn ang="0">
                  <a:pos x="18" y="218"/>
                </a:cxn>
                <a:cxn ang="0">
                  <a:pos x="201" y="616"/>
                </a:cxn>
                <a:cxn ang="0">
                  <a:pos x="40" y="994"/>
                </a:cxn>
                <a:cxn ang="0">
                  <a:pos x="37" y="996"/>
                </a:cxn>
                <a:cxn ang="0">
                  <a:pos x="66" y="1120"/>
                </a:cxn>
                <a:cxn ang="0">
                  <a:pos x="180" y="1175"/>
                </a:cxn>
                <a:cxn ang="0">
                  <a:pos x="182" y="1177"/>
                </a:cxn>
                <a:cxn ang="0">
                  <a:pos x="182" y="1177"/>
                </a:cxn>
                <a:cxn ang="0">
                  <a:pos x="182" y="1177"/>
                </a:cxn>
              </a:cxnLst>
              <a:rect l="0" t="0" r="r" b="b"/>
              <a:pathLst>
                <a:path w="445" h="1193">
                  <a:moveTo>
                    <a:pt x="182" y="1177"/>
                  </a:moveTo>
                  <a:cubicBezTo>
                    <a:pt x="343" y="1036"/>
                    <a:pt x="445" y="828"/>
                    <a:pt x="445" y="596"/>
                  </a:cubicBezTo>
                  <a:cubicBezTo>
                    <a:pt x="445" y="366"/>
                    <a:pt x="344" y="159"/>
                    <a:pt x="184" y="18"/>
                  </a:cubicBezTo>
                  <a:cubicBezTo>
                    <a:pt x="182" y="20"/>
                    <a:pt x="182" y="20"/>
                    <a:pt x="182" y="20"/>
                  </a:cubicBezTo>
                  <a:cubicBezTo>
                    <a:pt x="155" y="0"/>
                    <a:pt x="98" y="27"/>
                    <a:pt x="56" y="81"/>
                  </a:cubicBezTo>
                  <a:cubicBezTo>
                    <a:pt x="15" y="132"/>
                    <a:pt x="0" y="189"/>
                    <a:pt x="21" y="214"/>
                  </a:cubicBezTo>
                  <a:cubicBezTo>
                    <a:pt x="18" y="218"/>
                    <a:pt x="18" y="218"/>
                    <a:pt x="18" y="218"/>
                  </a:cubicBezTo>
                  <a:cubicBezTo>
                    <a:pt x="130" y="314"/>
                    <a:pt x="201" y="457"/>
                    <a:pt x="201" y="616"/>
                  </a:cubicBezTo>
                  <a:cubicBezTo>
                    <a:pt x="201" y="765"/>
                    <a:pt x="139" y="898"/>
                    <a:pt x="40" y="994"/>
                  </a:cubicBezTo>
                  <a:cubicBezTo>
                    <a:pt x="39" y="995"/>
                    <a:pt x="38" y="995"/>
                    <a:pt x="37" y="996"/>
                  </a:cubicBezTo>
                  <a:cubicBezTo>
                    <a:pt x="13" y="1015"/>
                    <a:pt x="25" y="1071"/>
                    <a:pt x="66" y="1120"/>
                  </a:cubicBezTo>
                  <a:cubicBezTo>
                    <a:pt x="105" y="1169"/>
                    <a:pt x="156" y="1193"/>
                    <a:pt x="180" y="1175"/>
                  </a:cubicBezTo>
                  <a:lnTo>
                    <a:pt x="182" y="1177"/>
                  </a:lnTo>
                  <a:close/>
                  <a:moveTo>
                    <a:pt x="182" y="1177"/>
                  </a:moveTo>
                  <a:cubicBezTo>
                    <a:pt x="182" y="1177"/>
                    <a:pt x="182" y="1177"/>
                    <a:pt x="182" y="117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08" name="Freeform 30">
              <a:extLst>
                <a:ext uri="{FF2B5EF4-FFF2-40B4-BE49-F238E27FC236}">
                  <a16:creationId xmlns:a16="http://schemas.microsoft.com/office/drawing/2014/main" id="{AF661A87-37E7-4534-8744-5292414B5F12}"/>
                </a:ext>
              </a:extLst>
            </p:cNvPr>
            <p:cNvSpPr>
              <a:spLocks noEditPoints="1"/>
            </p:cNvSpPr>
            <p:nvPr/>
          </p:nvSpPr>
          <p:spPr bwMode="auto">
            <a:xfrm>
              <a:off x="1781175" y="2527300"/>
              <a:ext cx="122238" cy="373063"/>
            </a:xfrm>
            <a:custGeom>
              <a:avLst/>
              <a:gdLst/>
              <a:ahLst/>
              <a:cxnLst>
                <a:cxn ang="0">
                  <a:pos x="176" y="1770"/>
                </a:cxn>
                <a:cxn ang="0">
                  <a:pos x="184" y="1763"/>
                </a:cxn>
                <a:cxn ang="0">
                  <a:pos x="185" y="1762"/>
                </a:cxn>
                <a:cxn ang="0">
                  <a:pos x="188" y="1760"/>
                </a:cxn>
                <a:cxn ang="0">
                  <a:pos x="584" y="892"/>
                </a:cxn>
                <a:cxn ang="0">
                  <a:pos x="190" y="27"/>
                </a:cxn>
                <a:cxn ang="0">
                  <a:pos x="185" y="22"/>
                </a:cxn>
                <a:cxn ang="0">
                  <a:pos x="57" y="82"/>
                </a:cxn>
                <a:cxn ang="0">
                  <a:pos x="25" y="218"/>
                </a:cxn>
                <a:cxn ang="0">
                  <a:pos x="24" y="220"/>
                </a:cxn>
                <a:cxn ang="0">
                  <a:pos x="330" y="892"/>
                </a:cxn>
                <a:cxn ang="0">
                  <a:pos x="19" y="1569"/>
                </a:cxn>
                <a:cxn ang="0">
                  <a:pos x="20" y="1571"/>
                </a:cxn>
                <a:cxn ang="0">
                  <a:pos x="57" y="1702"/>
                </a:cxn>
                <a:cxn ang="0">
                  <a:pos x="175" y="1768"/>
                </a:cxn>
                <a:cxn ang="0">
                  <a:pos x="176" y="1770"/>
                </a:cxn>
                <a:cxn ang="0">
                  <a:pos x="176" y="1770"/>
                </a:cxn>
                <a:cxn ang="0">
                  <a:pos x="176" y="1770"/>
                </a:cxn>
              </a:cxnLst>
              <a:rect l="0" t="0" r="r" b="b"/>
              <a:pathLst>
                <a:path w="584" h="1777">
                  <a:moveTo>
                    <a:pt x="176" y="1770"/>
                  </a:moveTo>
                  <a:cubicBezTo>
                    <a:pt x="179" y="1768"/>
                    <a:pt x="181" y="1765"/>
                    <a:pt x="184" y="1763"/>
                  </a:cubicBezTo>
                  <a:cubicBezTo>
                    <a:pt x="184" y="1763"/>
                    <a:pt x="185" y="1763"/>
                    <a:pt x="185" y="1762"/>
                  </a:cubicBezTo>
                  <a:cubicBezTo>
                    <a:pt x="186" y="1761"/>
                    <a:pt x="187" y="1760"/>
                    <a:pt x="188" y="1760"/>
                  </a:cubicBezTo>
                  <a:cubicBezTo>
                    <a:pt x="430" y="1549"/>
                    <a:pt x="584" y="1238"/>
                    <a:pt x="584" y="892"/>
                  </a:cubicBezTo>
                  <a:cubicBezTo>
                    <a:pt x="584" y="547"/>
                    <a:pt x="431" y="238"/>
                    <a:pt x="190" y="27"/>
                  </a:cubicBezTo>
                  <a:cubicBezTo>
                    <a:pt x="188" y="25"/>
                    <a:pt x="187" y="23"/>
                    <a:pt x="185" y="22"/>
                  </a:cubicBezTo>
                  <a:cubicBezTo>
                    <a:pt x="158" y="0"/>
                    <a:pt x="101" y="27"/>
                    <a:pt x="57" y="82"/>
                  </a:cubicBezTo>
                  <a:cubicBezTo>
                    <a:pt x="14" y="135"/>
                    <a:pt x="0" y="196"/>
                    <a:pt x="25" y="218"/>
                  </a:cubicBezTo>
                  <a:cubicBezTo>
                    <a:pt x="24" y="220"/>
                    <a:pt x="24" y="220"/>
                    <a:pt x="24" y="220"/>
                  </a:cubicBezTo>
                  <a:cubicBezTo>
                    <a:pt x="212" y="384"/>
                    <a:pt x="330" y="624"/>
                    <a:pt x="330" y="892"/>
                  </a:cubicBezTo>
                  <a:cubicBezTo>
                    <a:pt x="330" y="1163"/>
                    <a:pt x="209" y="1405"/>
                    <a:pt x="19" y="1569"/>
                  </a:cubicBezTo>
                  <a:cubicBezTo>
                    <a:pt x="20" y="1571"/>
                    <a:pt x="20" y="1571"/>
                    <a:pt x="20" y="1571"/>
                  </a:cubicBezTo>
                  <a:cubicBezTo>
                    <a:pt x="3" y="1597"/>
                    <a:pt x="17" y="1653"/>
                    <a:pt x="57" y="1702"/>
                  </a:cubicBezTo>
                  <a:cubicBezTo>
                    <a:pt x="96" y="1751"/>
                    <a:pt x="145" y="1777"/>
                    <a:pt x="175" y="1768"/>
                  </a:cubicBezTo>
                  <a:lnTo>
                    <a:pt x="176" y="1770"/>
                  </a:lnTo>
                  <a:close/>
                  <a:moveTo>
                    <a:pt x="176" y="1770"/>
                  </a:moveTo>
                  <a:cubicBezTo>
                    <a:pt x="176" y="1770"/>
                    <a:pt x="176" y="1770"/>
                    <a:pt x="176" y="177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09" name="Freeform 31">
              <a:extLst>
                <a:ext uri="{FF2B5EF4-FFF2-40B4-BE49-F238E27FC236}">
                  <a16:creationId xmlns:a16="http://schemas.microsoft.com/office/drawing/2014/main" id="{C8126D21-4284-4815-8C26-4D93B2163E14}"/>
                </a:ext>
              </a:extLst>
            </p:cNvPr>
            <p:cNvSpPr>
              <a:spLocks noEditPoints="1"/>
            </p:cNvSpPr>
            <p:nvPr/>
          </p:nvSpPr>
          <p:spPr bwMode="auto">
            <a:xfrm>
              <a:off x="1476375" y="2676525"/>
              <a:ext cx="334963" cy="450850"/>
            </a:xfrm>
            <a:custGeom>
              <a:avLst/>
              <a:gdLst/>
              <a:ahLst/>
              <a:cxnLst>
                <a:cxn ang="0">
                  <a:pos x="1581" y="1979"/>
                </a:cxn>
                <a:cxn ang="0">
                  <a:pos x="953" y="465"/>
                </a:cxn>
                <a:cxn ang="0">
                  <a:pos x="1050" y="263"/>
                </a:cxn>
                <a:cxn ang="0">
                  <a:pos x="787" y="0"/>
                </a:cxn>
                <a:cxn ang="0">
                  <a:pos x="525" y="263"/>
                </a:cxn>
                <a:cxn ang="0">
                  <a:pos x="636" y="477"/>
                </a:cxn>
                <a:cxn ang="0">
                  <a:pos x="10" y="1985"/>
                </a:cxn>
                <a:cxn ang="0">
                  <a:pos x="8" y="1990"/>
                </a:cxn>
                <a:cxn ang="0">
                  <a:pos x="6" y="1996"/>
                </a:cxn>
                <a:cxn ang="0">
                  <a:pos x="6" y="1996"/>
                </a:cxn>
                <a:cxn ang="0">
                  <a:pos x="0" y="2033"/>
                </a:cxn>
                <a:cxn ang="0">
                  <a:pos x="116" y="2149"/>
                </a:cxn>
                <a:cxn ang="0">
                  <a:pos x="232" y="2033"/>
                </a:cxn>
                <a:cxn ang="0">
                  <a:pos x="381" y="1661"/>
                </a:cxn>
                <a:cxn ang="0">
                  <a:pos x="1217" y="1661"/>
                </a:cxn>
                <a:cxn ang="0">
                  <a:pos x="1364" y="2008"/>
                </a:cxn>
                <a:cxn ang="0">
                  <a:pos x="1362" y="2033"/>
                </a:cxn>
                <a:cxn ang="0">
                  <a:pos x="1478" y="2149"/>
                </a:cxn>
                <a:cxn ang="0">
                  <a:pos x="1594" y="2033"/>
                </a:cxn>
                <a:cxn ang="0">
                  <a:pos x="1581" y="1979"/>
                </a:cxn>
                <a:cxn ang="0">
                  <a:pos x="787" y="643"/>
                </a:cxn>
                <a:cxn ang="0">
                  <a:pos x="981" y="1103"/>
                </a:cxn>
                <a:cxn ang="0">
                  <a:pos x="604" y="1103"/>
                </a:cxn>
                <a:cxn ang="0">
                  <a:pos x="787" y="643"/>
                </a:cxn>
                <a:cxn ang="0">
                  <a:pos x="437" y="1520"/>
                </a:cxn>
                <a:cxn ang="0">
                  <a:pos x="542" y="1257"/>
                </a:cxn>
                <a:cxn ang="0">
                  <a:pos x="1047" y="1257"/>
                </a:cxn>
                <a:cxn ang="0">
                  <a:pos x="1157" y="1520"/>
                </a:cxn>
                <a:cxn ang="0">
                  <a:pos x="437" y="1520"/>
                </a:cxn>
                <a:cxn ang="0">
                  <a:pos x="437" y="1520"/>
                </a:cxn>
                <a:cxn ang="0">
                  <a:pos x="437" y="1520"/>
                </a:cxn>
              </a:cxnLst>
              <a:rect l="0" t="0" r="r" b="b"/>
              <a:pathLst>
                <a:path w="1594" h="2149">
                  <a:moveTo>
                    <a:pt x="1581" y="1979"/>
                  </a:moveTo>
                  <a:cubicBezTo>
                    <a:pt x="953" y="465"/>
                    <a:pt x="953" y="465"/>
                    <a:pt x="953" y="465"/>
                  </a:cubicBezTo>
                  <a:cubicBezTo>
                    <a:pt x="1012" y="416"/>
                    <a:pt x="1050" y="344"/>
                    <a:pt x="1050" y="263"/>
                  </a:cubicBezTo>
                  <a:cubicBezTo>
                    <a:pt x="1050" y="118"/>
                    <a:pt x="932" y="0"/>
                    <a:pt x="787" y="0"/>
                  </a:cubicBezTo>
                  <a:cubicBezTo>
                    <a:pt x="642" y="0"/>
                    <a:pt x="525" y="118"/>
                    <a:pt x="525" y="263"/>
                  </a:cubicBezTo>
                  <a:cubicBezTo>
                    <a:pt x="525" y="351"/>
                    <a:pt x="569" y="429"/>
                    <a:pt x="636" y="477"/>
                  </a:cubicBezTo>
                  <a:cubicBezTo>
                    <a:pt x="10" y="1985"/>
                    <a:pt x="10" y="1985"/>
                    <a:pt x="10" y="1985"/>
                  </a:cubicBezTo>
                  <a:cubicBezTo>
                    <a:pt x="9" y="1987"/>
                    <a:pt x="9" y="1989"/>
                    <a:pt x="8" y="1990"/>
                  </a:cubicBezTo>
                  <a:cubicBezTo>
                    <a:pt x="6" y="1996"/>
                    <a:pt x="6" y="1996"/>
                    <a:pt x="6" y="1996"/>
                  </a:cubicBezTo>
                  <a:cubicBezTo>
                    <a:pt x="6" y="1996"/>
                    <a:pt x="6" y="1996"/>
                    <a:pt x="6" y="1996"/>
                  </a:cubicBezTo>
                  <a:cubicBezTo>
                    <a:pt x="2" y="2007"/>
                    <a:pt x="0" y="2020"/>
                    <a:pt x="0" y="2033"/>
                  </a:cubicBezTo>
                  <a:cubicBezTo>
                    <a:pt x="0" y="2098"/>
                    <a:pt x="52" y="2149"/>
                    <a:pt x="116" y="2149"/>
                  </a:cubicBezTo>
                  <a:cubicBezTo>
                    <a:pt x="181" y="2149"/>
                    <a:pt x="232" y="2098"/>
                    <a:pt x="232" y="2033"/>
                  </a:cubicBezTo>
                  <a:cubicBezTo>
                    <a:pt x="381" y="1661"/>
                    <a:pt x="381" y="1661"/>
                    <a:pt x="381" y="1661"/>
                  </a:cubicBezTo>
                  <a:cubicBezTo>
                    <a:pt x="1217" y="1661"/>
                    <a:pt x="1217" y="1661"/>
                    <a:pt x="1217" y="1661"/>
                  </a:cubicBezTo>
                  <a:cubicBezTo>
                    <a:pt x="1364" y="2008"/>
                    <a:pt x="1364" y="2008"/>
                    <a:pt x="1364" y="2008"/>
                  </a:cubicBezTo>
                  <a:cubicBezTo>
                    <a:pt x="1362" y="2016"/>
                    <a:pt x="1362" y="2024"/>
                    <a:pt x="1362" y="2033"/>
                  </a:cubicBezTo>
                  <a:cubicBezTo>
                    <a:pt x="1362" y="2098"/>
                    <a:pt x="1413" y="2149"/>
                    <a:pt x="1478" y="2149"/>
                  </a:cubicBezTo>
                  <a:cubicBezTo>
                    <a:pt x="1542" y="2149"/>
                    <a:pt x="1594" y="2098"/>
                    <a:pt x="1594" y="2033"/>
                  </a:cubicBezTo>
                  <a:cubicBezTo>
                    <a:pt x="1594" y="2013"/>
                    <a:pt x="1589" y="1995"/>
                    <a:pt x="1581" y="1979"/>
                  </a:cubicBezTo>
                  <a:close/>
                  <a:moveTo>
                    <a:pt x="787" y="643"/>
                  </a:moveTo>
                  <a:cubicBezTo>
                    <a:pt x="981" y="1103"/>
                    <a:pt x="981" y="1103"/>
                    <a:pt x="981" y="1103"/>
                  </a:cubicBezTo>
                  <a:cubicBezTo>
                    <a:pt x="604" y="1103"/>
                    <a:pt x="604" y="1103"/>
                    <a:pt x="604" y="1103"/>
                  </a:cubicBezTo>
                  <a:lnTo>
                    <a:pt x="787" y="643"/>
                  </a:lnTo>
                  <a:close/>
                  <a:moveTo>
                    <a:pt x="437" y="1520"/>
                  </a:moveTo>
                  <a:cubicBezTo>
                    <a:pt x="542" y="1257"/>
                    <a:pt x="542" y="1257"/>
                    <a:pt x="542" y="1257"/>
                  </a:cubicBezTo>
                  <a:cubicBezTo>
                    <a:pt x="1047" y="1257"/>
                    <a:pt x="1047" y="1257"/>
                    <a:pt x="1047" y="1257"/>
                  </a:cubicBezTo>
                  <a:cubicBezTo>
                    <a:pt x="1157" y="1520"/>
                    <a:pt x="1157" y="1520"/>
                    <a:pt x="1157" y="1520"/>
                  </a:cubicBezTo>
                  <a:lnTo>
                    <a:pt x="437" y="1520"/>
                  </a:lnTo>
                  <a:close/>
                  <a:moveTo>
                    <a:pt x="437" y="1520"/>
                  </a:moveTo>
                  <a:cubicBezTo>
                    <a:pt x="437" y="1520"/>
                    <a:pt x="437" y="1520"/>
                    <a:pt x="437" y="152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grpSp>
      <p:pic>
        <p:nvPicPr>
          <p:cNvPr id="113" name="Picture 3" descr="C:\Users\Public\Documents\KeyShot 4\Renderings\eA780\手板-20170504\banjin2.2147.png">
            <a:extLst>
              <a:ext uri="{FF2B5EF4-FFF2-40B4-BE49-F238E27FC236}">
                <a16:creationId xmlns:a16="http://schemas.microsoft.com/office/drawing/2014/main" id="{3537767B-06A5-427B-B86B-5B9FFCC50E2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61057" y="2066144"/>
            <a:ext cx="604904" cy="344679"/>
          </a:xfrm>
          <a:prstGeom prst="rect">
            <a:avLst/>
          </a:prstGeom>
          <a:ln>
            <a:noFill/>
          </a:ln>
          <a:effectLst>
            <a:outerShdw blurRad="292100" dist="139700" dir="2700000" algn="tl" rotWithShape="0">
              <a:srgbClr val="333333">
                <a:alpha val="0"/>
              </a:srgbClr>
            </a:outerShdw>
          </a:effectLst>
        </p:spPr>
      </p:pic>
      <p:sp>
        <p:nvSpPr>
          <p:cNvPr id="114" name="Line 216">
            <a:extLst>
              <a:ext uri="{FF2B5EF4-FFF2-40B4-BE49-F238E27FC236}">
                <a16:creationId xmlns:a16="http://schemas.microsoft.com/office/drawing/2014/main" id="{E8776006-9538-4A76-8400-DC0D9EBD1FFD}"/>
              </a:ext>
            </a:extLst>
          </p:cNvPr>
          <p:cNvSpPr>
            <a:spLocks noChangeShapeType="1"/>
          </p:cNvSpPr>
          <p:nvPr/>
        </p:nvSpPr>
        <p:spPr bwMode="auto">
          <a:xfrm>
            <a:off x="1367161" y="2247776"/>
            <a:ext cx="461639" cy="3273"/>
          </a:xfrm>
          <a:prstGeom prst="line">
            <a:avLst/>
          </a:prstGeom>
          <a:noFill/>
          <a:ln w="3175">
            <a:solidFill>
              <a:sysClr val="windowText" lastClr="000000"/>
            </a:solidFill>
            <a:round/>
            <a:headEnd/>
            <a:tailEnd/>
          </a:ln>
        </p:spPr>
        <p:txBody>
          <a:bodyPr wrap="square" tIns="82781" bIns="82781" anchor="ctr">
            <a:spAutoFit/>
          </a:bodyPr>
          <a:lstStyle/>
          <a:p>
            <a:pPr defTabSz="914217">
              <a:defRPr/>
            </a:pPr>
            <a:endParaRPr lang="zh-CN" altLang="en-US" sz="1050" kern="0">
              <a:solidFill>
                <a:sysClr val="windowText" lastClr="000000"/>
              </a:solidFill>
              <a:latin typeface="微软雅黑" panose="020B0503020204020204" pitchFamily="34" charset="-122"/>
              <a:ea typeface="微软雅黑" panose="020B0503020204020204" pitchFamily="34" charset="-122"/>
              <a:cs typeface="Arial" pitchFamily="34" charset="0"/>
            </a:endParaRPr>
          </a:p>
        </p:txBody>
      </p:sp>
      <p:pic>
        <p:nvPicPr>
          <p:cNvPr id="111" name="图片 110">
            <a:extLst>
              <a:ext uri="{FF2B5EF4-FFF2-40B4-BE49-F238E27FC236}">
                <a16:creationId xmlns:a16="http://schemas.microsoft.com/office/drawing/2014/main" id="{D7791057-3E2B-4700-8084-558DE097E3A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78122" y="2028242"/>
            <a:ext cx="702590" cy="637550"/>
          </a:xfrm>
          <a:prstGeom prst="rect">
            <a:avLst/>
          </a:prstGeom>
        </p:spPr>
      </p:pic>
      <p:sp>
        <p:nvSpPr>
          <p:cNvPr id="115" name="TextBox 79">
            <a:extLst>
              <a:ext uri="{FF2B5EF4-FFF2-40B4-BE49-F238E27FC236}">
                <a16:creationId xmlns:a16="http://schemas.microsoft.com/office/drawing/2014/main" id="{B6D9D895-3A35-43ED-9C82-4156124B6E23}"/>
              </a:ext>
            </a:extLst>
          </p:cNvPr>
          <p:cNvSpPr txBox="1"/>
          <p:nvPr/>
        </p:nvSpPr>
        <p:spPr>
          <a:xfrm>
            <a:off x="927173" y="2623716"/>
            <a:ext cx="748923" cy="261610"/>
          </a:xfrm>
          <a:prstGeom prst="rect">
            <a:avLst/>
          </a:prstGeom>
          <a:noFill/>
        </p:spPr>
        <p:txBody>
          <a:bodyPr wrap="none" rtlCol="0">
            <a:spAutoFit/>
          </a:bodyPr>
          <a:lstStyle/>
          <a:p>
            <a:pPr defTabSz="914217">
              <a:defRPr/>
            </a:pPr>
            <a:r>
              <a:rPr lang="zh-CN" altLang="en-US" sz="1100" kern="0" dirty="0">
                <a:solidFill>
                  <a:srgbClr val="000000"/>
                </a:solidFill>
                <a:latin typeface="微软雅黑" panose="020B0503020204020204" pitchFamily="34" charset="-122"/>
                <a:ea typeface="微软雅黑" panose="020B0503020204020204" pitchFamily="34" charset="-122"/>
                <a:cs typeface="Arial" pitchFamily="34" charset="0"/>
              </a:rPr>
              <a:t>配电终端</a:t>
            </a:r>
          </a:p>
        </p:txBody>
      </p:sp>
      <p:sp>
        <p:nvSpPr>
          <p:cNvPr id="116" name="TextBox 79">
            <a:extLst>
              <a:ext uri="{FF2B5EF4-FFF2-40B4-BE49-F238E27FC236}">
                <a16:creationId xmlns:a16="http://schemas.microsoft.com/office/drawing/2014/main" id="{DDEAC6BD-F3DF-47F0-B04B-1E2C8E76ADF3}"/>
              </a:ext>
            </a:extLst>
          </p:cNvPr>
          <p:cNvSpPr txBox="1"/>
          <p:nvPr/>
        </p:nvSpPr>
        <p:spPr>
          <a:xfrm>
            <a:off x="1499553" y="1530833"/>
            <a:ext cx="748923" cy="261610"/>
          </a:xfrm>
          <a:prstGeom prst="rect">
            <a:avLst/>
          </a:prstGeom>
          <a:noFill/>
        </p:spPr>
        <p:txBody>
          <a:bodyPr wrap="none" rtlCol="0">
            <a:spAutoFit/>
          </a:bodyPr>
          <a:lstStyle/>
          <a:p>
            <a:pPr defTabSz="914217">
              <a:defRPr/>
            </a:pPr>
            <a:r>
              <a:rPr lang="zh-CN" altLang="en-US" sz="1100" kern="0" dirty="0">
                <a:solidFill>
                  <a:srgbClr val="000000"/>
                </a:solidFill>
                <a:latin typeface="微软雅黑" panose="020B0503020204020204" pitchFamily="34" charset="-122"/>
                <a:ea typeface="微软雅黑" panose="020B0503020204020204" pitchFamily="34" charset="-122"/>
                <a:cs typeface="Arial" pitchFamily="34" charset="0"/>
              </a:rPr>
              <a:t>精控终端</a:t>
            </a:r>
          </a:p>
        </p:txBody>
      </p:sp>
      <p:pic>
        <p:nvPicPr>
          <p:cNvPr id="117" name="图片 116">
            <a:extLst>
              <a:ext uri="{FF2B5EF4-FFF2-40B4-BE49-F238E27FC236}">
                <a16:creationId xmlns:a16="http://schemas.microsoft.com/office/drawing/2014/main" id="{06578CC6-592D-4B81-80A8-5418F551FE12}"/>
              </a:ext>
            </a:extLst>
          </p:cNvPr>
          <p:cNvPicPr/>
          <p:nvPr/>
        </p:nvPicPr>
        <p:blipFill>
          <a:blip r:embed="rId7" cstate="print"/>
          <a:srcRect/>
          <a:stretch>
            <a:fillRect/>
          </a:stretch>
        </p:blipFill>
        <p:spPr bwMode="auto">
          <a:xfrm>
            <a:off x="1513400" y="1176586"/>
            <a:ext cx="687946" cy="369895"/>
          </a:xfrm>
          <a:prstGeom prst="roundRect">
            <a:avLst>
              <a:gd name="adj" fmla="val 8594"/>
            </a:avLst>
          </a:prstGeom>
          <a:solidFill>
            <a:srgbClr val="FFFFFF">
              <a:shade val="85000"/>
            </a:srgbClr>
          </a:solidFill>
          <a:ln>
            <a:noFill/>
          </a:ln>
          <a:effectLst/>
        </p:spPr>
      </p:pic>
      <p:sp>
        <p:nvSpPr>
          <p:cNvPr id="94" name="文本框 93"/>
          <p:cNvSpPr txBox="1"/>
          <p:nvPr/>
        </p:nvSpPr>
        <p:spPr>
          <a:xfrm>
            <a:off x="1081382" y="3552571"/>
            <a:ext cx="2148923" cy="1228889"/>
          </a:xfrm>
          <a:prstGeom prst="rect">
            <a:avLst/>
          </a:prstGeom>
          <a:noFill/>
          <a:ln w="19050">
            <a:solidFill>
              <a:schemeClr val="bg1">
                <a:lumMod val="50000"/>
              </a:schemeClr>
            </a:solidFill>
          </a:ln>
        </p:spPr>
        <p:txBody>
          <a:bodyPr wrap="square" rtlCol="0">
            <a:noAutofit/>
          </a:bodyPr>
          <a:lstStyle/>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提升芯片处理速度：</a:t>
            </a: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专用模组</a:t>
            </a:r>
            <a:endParaRPr lang="en-US" altLang="zh-CN"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文本框 97"/>
          <p:cNvSpPr txBox="1"/>
          <p:nvPr/>
        </p:nvSpPr>
        <p:spPr>
          <a:xfrm>
            <a:off x="1453268" y="3350086"/>
            <a:ext cx="1393652" cy="276927"/>
          </a:xfrm>
          <a:prstGeom prst="rect">
            <a:avLst/>
          </a:prstGeom>
          <a:solidFill>
            <a:schemeClr val="bg1"/>
          </a:solidFill>
        </p:spPr>
        <p:txBody>
          <a:bodyPr wrap="square" rtlCol="0">
            <a:spAutoFit/>
          </a:bodyPr>
          <a:lstStyle/>
          <a:p>
            <a:pPr marL="177712" indent="-177712" algn="ctr" defTabSz="914296">
              <a:spcBef>
                <a:spcPts val="600"/>
              </a:spcBef>
              <a:buClr>
                <a:prstClr val="white">
                  <a:lumMod val="50000"/>
                </a:prstClr>
              </a:buClr>
              <a:buSzPct val="80000"/>
            </a:pPr>
            <a:r>
              <a:rPr lang="zh-CN" altLang="en-US" sz="1200" b="1" dirty="0">
                <a:latin typeface="微软雅黑" panose="020B0503020204020204" pitchFamily="34" charset="-122"/>
                <a:ea typeface="微软雅黑" panose="020B0503020204020204" pitchFamily="34" charset="-122"/>
                <a:cs typeface="Arial" pitchFamily="34" charset="0"/>
              </a:rPr>
              <a:t>终端时延</a:t>
            </a:r>
            <a:endParaRPr lang="en-US" sz="1200" b="1" dirty="0">
              <a:latin typeface="微软雅黑" panose="020B0503020204020204" pitchFamily="34" charset="-122"/>
              <a:ea typeface="微软雅黑" panose="020B0503020204020204" pitchFamily="34" charset="-122"/>
              <a:cs typeface="Arial" pitchFamily="34" charset="0"/>
            </a:endParaRPr>
          </a:p>
        </p:txBody>
      </p:sp>
      <p:sp>
        <p:nvSpPr>
          <p:cNvPr id="99" name="文本框 98"/>
          <p:cNvSpPr txBox="1"/>
          <p:nvPr/>
        </p:nvSpPr>
        <p:spPr>
          <a:xfrm>
            <a:off x="3516074" y="3552571"/>
            <a:ext cx="2148923" cy="1228889"/>
          </a:xfrm>
          <a:prstGeom prst="rect">
            <a:avLst/>
          </a:prstGeom>
          <a:noFill/>
          <a:ln w="19050">
            <a:solidFill>
              <a:schemeClr val="bg1">
                <a:lumMod val="50000"/>
              </a:schemeClr>
            </a:solidFill>
          </a:ln>
        </p:spPr>
        <p:txBody>
          <a:bodyPr wrap="square" rtlCol="0">
            <a:noAutofit/>
          </a:bodyPr>
          <a:lstStyle/>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缩短时间粒度：</a:t>
            </a:r>
            <a:r>
              <a:rPr lang="en-US" altLang="zh-CN"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10ms</a:t>
            </a: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帧</a:t>
            </a:r>
            <a:endParaRPr lang="en-US" altLang="zh-CN"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提高调度优先级：</a:t>
            </a:r>
            <a:r>
              <a:rPr lang="en-US" altLang="zh-CN"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级</a:t>
            </a:r>
            <a:r>
              <a:rPr lang="en-US" altLang="zh-CN" sz="1200" kern="0" dirty="0" err="1">
                <a:solidFill>
                  <a:srgbClr val="0000CC"/>
                </a:solidFill>
                <a:latin typeface="微软雅黑" panose="020B0503020204020204" pitchFamily="34" charset="-122"/>
                <a:ea typeface="微软雅黑" panose="020B0503020204020204" pitchFamily="34" charset="-122"/>
                <a:cs typeface="Arial" panose="020B0604020202020204" pitchFamily="34" charset="0"/>
              </a:rPr>
              <a:t>QoS</a:t>
            </a:r>
            <a:endPar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endParaRPr>
          </a:p>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减少流程时延：预调度</a:t>
            </a:r>
            <a:endParaRPr lang="en-US" altLang="zh-CN"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endParaRPr>
          </a:p>
          <a:p>
            <a:pPr marL="285721" indent="-285721" defTabSz="914309" fontAlgn="base">
              <a:lnSpc>
                <a:spcPct val="150000"/>
              </a:lnSpc>
              <a:spcBef>
                <a:spcPts val="600"/>
              </a:spcBef>
              <a:spcAft>
                <a:spcPct val="0"/>
              </a:spcAft>
              <a:buFont typeface="Arial" panose="020B0604020202020204" pitchFamily="34" charset="0"/>
              <a:buChar char="•"/>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文本框 99"/>
          <p:cNvSpPr txBox="1"/>
          <p:nvPr/>
        </p:nvSpPr>
        <p:spPr>
          <a:xfrm>
            <a:off x="3887960" y="3350086"/>
            <a:ext cx="1393652" cy="276927"/>
          </a:xfrm>
          <a:prstGeom prst="rect">
            <a:avLst/>
          </a:prstGeom>
          <a:solidFill>
            <a:schemeClr val="bg1"/>
          </a:solidFill>
        </p:spPr>
        <p:txBody>
          <a:bodyPr wrap="square" rtlCol="0">
            <a:spAutoFit/>
          </a:bodyPr>
          <a:lstStyle/>
          <a:p>
            <a:pPr marL="177712" indent="-177712" algn="ctr" defTabSz="914296">
              <a:spcBef>
                <a:spcPts val="600"/>
              </a:spcBef>
              <a:buClr>
                <a:prstClr val="white">
                  <a:lumMod val="50000"/>
                </a:prstClr>
              </a:buClr>
              <a:buSzPct val="80000"/>
            </a:pPr>
            <a:r>
              <a:rPr lang="en-US" altLang="zh-CN" sz="1200" b="1" dirty="0">
                <a:latin typeface="微软雅黑" panose="020B0503020204020204" pitchFamily="34" charset="-122"/>
                <a:ea typeface="微软雅黑" panose="020B0503020204020204" pitchFamily="34" charset="-122"/>
                <a:cs typeface="Arial" pitchFamily="34" charset="0"/>
              </a:rPr>
              <a:t>RAN</a:t>
            </a:r>
            <a:r>
              <a:rPr lang="zh-CN" altLang="en-US" sz="1200" b="1" dirty="0">
                <a:latin typeface="微软雅黑" panose="020B0503020204020204" pitchFamily="34" charset="-122"/>
                <a:ea typeface="微软雅黑" panose="020B0503020204020204" pitchFamily="34" charset="-122"/>
                <a:cs typeface="Arial" pitchFamily="34" charset="0"/>
              </a:rPr>
              <a:t>时延</a:t>
            </a:r>
            <a:endParaRPr lang="en-US" sz="1200" b="1" dirty="0">
              <a:latin typeface="微软雅黑" panose="020B0503020204020204" pitchFamily="34" charset="-122"/>
              <a:ea typeface="微软雅黑" panose="020B0503020204020204" pitchFamily="34" charset="-122"/>
              <a:cs typeface="Arial" pitchFamily="34" charset="0"/>
            </a:endParaRPr>
          </a:p>
        </p:txBody>
      </p:sp>
      <p:sp>
        <p:nvSpPr>
          <p:cNvPr id="103" name="文本框 102"/>
          <p:cNvSpPr txBox="1"/>
          <p:nvPr/>
        </p:nvSpPr>
        <p:spPr>
          <a:xfrm>
            <a:off x="5984721" y="3552571"/>
            <a:ext cx="2148923" cy="1228889"/>
          </a:xfrm>
          <a:prstGeom prst="rect">
            <a:avLst/>
          </a:prstGeom>
          <a:noFill/>
          <a:ln w="19050">
            <a:solidFill>
              <a:schemeClr val="bg1">
                <a:lumMod val="50000"/>
              </a:schemeClr>
            </a:solidFill>
          </a:ln>
        </p:spPr>
        <p:txBody>
          <a:bodyPr wrap="square" rtlCol="0">
            <a:noAutofit/>
          </a:bodyPr>
          <a:lstStyle/>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提高传输优先级</a:t>
            </a:r>
          </a:p>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减少传输距离</a:t>
            </a:r>
          </a:p>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减少传输跳数</a:t>
            </a:r>
            <a:endParaRPr lang="en-US" altLang="zh-CN"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文本框 117"/>
          <p:cNvSpPr txBox="1"/>
          <p:nvPr/>
        </p:nvSpPr>
        <p:spPr>
          <a:xfrm>
            <a:off x="6356607" y="3350086"/>
            <a:ext cx="1393652" cy="276927"/>
          </a:xfrm>
          <a:prstGeom prst="rect">
            <a:avLst/>
          </a:prstGeom>
          <a:solidFill>
            <a:schemeClr val="bg1"/>
          </a:solidFill>
        </p:spPr>
        <p:txBody>
          <a:bodyPr wrap="square" rtlCol="0">
            <a:spAutoFit/>
          </a:bodyPr>
          <a:lstStyle/>
          <a:p>
            <a:pPr marL="177712" indent="-177712" algn="ctr" defTabSz="914296">
              <a:spcBef>
                <a:spcPts val="600"/>
              </a:spcBef>
              <a:buClr>
                <a:prstClr val="white">
                  <a:lumMod val="50000"/>
                </a:prstClr>
              </a:buClr>
              <a:buSzPct val="80000"/>
            </a:pPr>
            <a:r>
              <a:rPr lang="zh-CN" altLang="en-US" sz="1200" b="1" dirty="0">
                <a:latin typeface="微软雅黑" panose="020B0503020204020204" pitchFamily="34" charset="-122"/>
                <a:ea typeface="微软雅黑" panose="020B0503020204020204" pitchFamily="34" charset="-122"/>
                <a:cs typeface="Arial" pitchFamily="34" charset="0"/>
              </a:rPr>
              <a:t>传输时延</a:t>
            </a:r>
            <a:endParaRPr lang="en-US" sz="1200" b="1" dirty="0">
              <a:latin typeface="微软雅黑" panose="020B0503020204020204" pitchFamily="34" charset="-122"/>
              <a:ea typeface="微软雅黑" panose="020B0503020204020204" pitchFamily="34" charset="-122"/>
              <a:cs typeface="Arial" pitchFamily="34" charset="0"/>
            </a:endParaRPr>
          </a:p>
        </p:txBody>
      </p:sp>
      <p:sp>
        <p:nvSpPr>
          <p:cNvPr id="119" name="文本框 118"/>
          <p:cNvSpPr txBox="1"/>
          <p:nvPr/>
        </p:nvSpPr>
        <p:spPr>
          <a:xfrm>
            <a:off x="8497046" y="3552571"/>
            <a:ext cx="2148923" cy="1228889"/>
          </a:xfrm>
          <a:prstGeom prst="rect">
            <a:avLst/>
          </a:prstGeom>
          <a:noFill/>
          <a:ln w="19050">
            <a:solidFill>
              <a:schemeClr val="bg1">
                <a:lumMod val="50000"/>
              </a:schemeClr>
            </a:solidFill>
          </a:ln>
        </p:spPr>
        <p:txBody>
          <a:bodyPr wrap="square" rtlCol="0">
            <a:noAutofit/>
          </a:bodyPr>
          <a:lstStyle/>
          <a:p>
            <a:pPr marL="84138" indent="-84138" defTabSz="914309" fontAlgn="base">
              <a:lnSpc>
                <a:spcPct val="150000"/>
              </a:lnSpc>
              <a:spcBef>
                <a:spcPts val="60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降低设备转发</a:t>
            </a:r>
            <a:r>
              <a:rPr lang="en-US" altLang="zh-CN"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处理时间：</a:t>
            </a:r>
            <a:r>
              <a:rPr lang="zh-CN" altLang="en-US" sz="1200" kern="0" dirty="0">
                <a:solidFill>
                  <a:srgbClr val="0000CC"/>
                </a:solidFill>
                <a:latin typeface="微软雅黑" panose="020B0503020204020204" pitchFamily="34" charset="-122"/>
                <a:ea typeface="微软雅黑" panose="020B0503020204020204" pitchFamily="34" charset="-122"/>
                <a:cs typeface="Arial" panose="020B0604020202020204" pitchFamily="34" charset="0"/>
              </a:rPr>
              <a:t>一体化核心网</a:t>
            </a:r>
          </a:p>
        </p:txBody>
      </p:sp>
      <p:sp>
        <p:nvSpPr>
          <p:cNvPr id="120" name="文本框 119"/>
          <p:cNvSpPr txBox="1"/>
          <p:nvPr/>
        </p:nvSpPr>
        <p:spPr>
          <a:xfrm>
            <a:off x="8868932" y="3350086"/>
            <a:ext cx="1393652" cy="276927"/>
          </a:xfrm>
          <a:prstGeom prst="rect">
            <a:avLst/>
          </a:prstGeom>
          <a:solidFill>
            <a:schemeClr val="bg1"/>
          </a:solidFill>
        </p:spPr>
        <p:txBody>
          <a:bodyPr wrap="square" rtlCol="0">
            <a:spAutoFit/>
          </a:bodyPr>
          <a:lstStyle/>
          <a:p>
            <a:pPr marL="177712" indent="-177712" algn="ctr" defTabSz="914296">
              <a:spcBef>
                <a:spcPts val="600"/>
              </a:spcBef>
              <a:buClr>
                <a:prstClr val="white">
                  <a:lumMod val="50000"/>
                </a:prstClr>
              </a:buClr>
              <a:buSzPct val="80000"/>
            </a:pPr>
            <a:r>
              <a:rPr lang="zh-CN" altLang="en-US" sz="1200" b="1" dirty="0">
                <a:latin typeface="微软雅黑" panose="020B0503020204020204" pitchFamily="34" charset="-122"/>
                <a:ea typeface="微软雅黑" panose="020B0503020204020204" pitchFamily="34" charset="-122"/>
                <a:cs typeface="Arial" pitchFamily="34" charset="0"/>
              </a:rPr>
              <a:t>核心网时延</a:t>
            </a:r>
            <a:endParaRPr lang="en-US" sz="1200" b="1" dirty="0">
              <a:latin typeface="微软雅黑" panose="020B0503020204020204" pitchFamily="34" charset="-122"/>
              <a:ea typeface="微软雅黑" panose="020B0503020204020204" pitchFamily="34" charset="-122"/>
              <a:cs typeface="Arial" pitchFamily="34" charset="0"/>
            </a:endParaRPr>
          </a:p>
        </p:txBody>
      </p:sp>
      <p:cxnSp>
        <p:nvCxnSpPr>
          <p:cNvPr id="122" name="直接连接符 33"/>
          <p:cNvCxnSpPr/>
          <p:nvPr/>
        </p:nvCxnSpPr>
        <p:spPr>
          <a:xfrm flipH="1">
            <a:off x="1409999" y="5206346"/>
            <a:ext cx="127" cy="1011306"/>
          </a:xfrm>
          <a:prstGeom prst="line">
            <a:avLst/>
          </a:prstGeom>
          <a:noFill/>
          <a:ln w="6350" cap="flat" cmpd="sng" algn="ctr">
            <a:solidFill>
              <a:sysClr val="windowText" lastClr="000000"/>
            </a:solidFill>
            <a:prstDash val="solid"/>
            <a:miter lim="800000"/>
          </a:ln>
          <a:effectLst/>
        </p:spPr>
      </p:cxnSp>
      <p:cxnSp>
        <p:nvCxnSpPr>
          <p:cNvPr id="123" name="直接连接符 34"/>
          <p:cNvCxnSpPr/>
          <p:nvPr/>
        </p:nvCxnSpPr>
        <p:spPr>
          <a:xfrm flipH="1">
            <a:off x="2948171" y="5206346"/>
            <a:ext cx="2488" cy="993676"/>
          </a:xfrm>
          <a:prstGeom prst="line">
            <a:avLst/>
          </a:prstGeom>
          <a:noFill/>
          <a:ln w="6350" cap="flat" cmpd="sng" algn="ctr">
            <a:solidFill>
              <a:sysClr val="windowText" lastClr="000000"/>
            </a:solidFill>
            <a:prstDash val="solid"/>
            <a:miter lim="800000"/>
          </a:ln>
          <a:effectLst/>
        </p:spPr>
      </p:cxnSp>
      <p:sp>
        <p:nvSpPr>
          <p:cNvPr id="125" name="文本框 40"/>
          <p:cNvSpPr txBox="1"/>
          <p:nvPr/>
        </p:nvSpPr>
        <p:spPr>
          <a:xfrm>
            <a:off x="1007055" y="5142105"/>
            <a:ext cx="389850" cy="215444"/>
          </a:xfrm>
          <a:prstGeom prst="rect">
            <a:avLst/>
          </a:prstGeom>
          <a:noFill/>
        </p:spPr>
        <p:txBody>
          <a:bodyPr wrap="none" rtlCol="0">
            <a:spAutoFit/>
          </a:bodyPr>
          <a:lstStyle/>
          <a:p>
            <a:r>
              <a:rPr lang="zh-CN" altLang="en-US" sz="8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终端</a:t>
            </a:r>
          </a:p>
        </p:txBody>
      </p:sp>
      <p:sp>
        <p:nvSpPr>
          <p:cNvPr id="126" name="文本框 41"/>
          <p:cNvSpPr txBox="1"/>
          <p:nvPr/>
        </p:nvSpPr>
        <p:spPr>
          <a:xfrm>
            <a:off x="2962436" y="5142494"/>
            <a:ext cx="389850" cy="215444"/>
          </a:xfrm>
          <a:prstGeom prst="rect">
            <a:avLst/>
          </a:prstGeom>
          <a:noFill/>
        </p:spPr>
        <p:txBody>
          <a:bodyPr wrap="none" rtlCol="0">
            <a:spAutoFit/>
          </a:bodyPr>
          <a:lstStyle/>
          <a:p>
            <a:r>
              <a:rPr lang="zh-CN" altLang="en-US" sz="8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基站</a:t>
            </a:r>
          </a:p>
        </p:txBody>
      </p:sp>
      <p:cxnSp>
        <p:nvCxnSpPr>
          <p:cNvPr id="129" name="直接箭头连接符 47"/>
          <p:cNvCxnSpPr>
            <a:cxnSpLocks/>
          </p:cNvCxnSpPr>
          <p:nvPr/>
        </p:nvCxnSpPr>
        <p:spPr>
          <a:xfrm flipV="1">
            <a:off x="1462104" y="5499989"/>
            <a:ext cx="1416789" cy="124435"/>
          </a:xfrm>
          <a:prstGeom prst="straightConnector1">
            <a:avLst/>
          </a:prstGeom>
          <a:noFill/>
          <a:ln w="6350" cap="flat" cmpd="sng" algn="ctr">
            <a:solidFill>
              <a:sysClr val="windowText" lastClr="000000"/>
            </a:solidFill>
            <a:prstDash val="solid"/>
            <a:miter lim="800000"/>
            <a:headEnd type="triangle" w="med" len="med"/>
            <a:tailEnd type="none" w="med" len="med"/>
          </a:ln>
          <a:effectLst/>
        </p:spPr>
      </p:cxnSp>
      <p:sp>
        <p:nvSpPr>
          <p:cNvPr id="150" name="等腰三角形 21">
            <a:extLst>
              <a:ext uri="{FF2B5EF4-FFF2-40B4-BE49-F238E27FC236}">
                <a16:creationId xmlns:a16="http://schemas.microsoft.com/office/drawing/2014/main" id="{12453C86-1AEA-444A-AC64-7EB70E03BD18}"/>
              </a:ext>
            </a:extLst>
          </p:cNvPr>
          <p:cNvSpPr/>
          <p:nvPr/>
        </p:nvSpPr>
        <p:spPr>
          <a:xfrm rot="5400000">
            <a:off x="3426889" y="5654576"/>
            <a:ext cx="185277" cy="148033"/>
          </a:xfrm>
          <a:prstGeom prst="triangle">
            <a:avLst/>
          </a:prstGeom>
          <a:gradFill flip="none" rotWithShape="1">
            <a:gsLst>
              <a:gs pos="0">
                <a:srgbClr val="C00000"/>
              </a:gs>
              <a:gs pos="33100">
                <a:srgbClr val="FF0000"/>
              </a:gs>
              <a:gs pos="100000">
                <a:schemeClr val="bg1"/>
              </a:gs>
            </a:gsLst>
            <a:lin ang="5400000" scaled="1"/>
            <a:tileRect/>
          </a:gradFill>
          <a:ln w="12700" cap="flat" cmpd="sng" algn="ctr">
            <a:gradFill flip="none" rotWithShape="1">
              <a:gsLst>
                <a:gs pos="3000">
                  <a:srgbClr val="2426FA">
                    <a:alpha val="0"/>
                  </a:srgbClr>
                </a:gs>
                <a:gs pos="91000">
                  <a:srgbClr val="0FDFFF"/>
                </a:gs>
              </a:gsLst>
              <a:lin ang="16200000" scaled="1"/>
              <a:tileRect/>
            </a:gradFill>
            <a:prstDash val="solid"/>
            <a:miter lim="800000"/>
          </a:ln>
          <a:effectLst>
            <a:outerShdw blurRad="1270000" algn="ctr" rotWithShape="0">
              <a:srgbClr val="3397FF">
                <a:alpha val="50000"/>
              </a:srgbClr>
            </a:outerShdw>
          </a:effectLst>
        </p:spPr>
        <p:txBody>
          <a:bodyPr rot="0" spcFirstLastPara="0" vertOverflow="overflow" horzOverflow="overflow" vert="horz" wrap="square" lIns="52189" tIns="26094" rIns="52189" bIns="26094" numCol="1" spcCol="0" rtlCol="0" fromWordArt="0" anchor="ctr" anchorCtr="0" forceAA="0" compatLnSpc="1">
            <a:prstTxWarp prst="textNoShape">
              <a:avLst/>
            </a:prstTxWarp>
            <a:noAutofit/>
          </a:bodyPr>
          <a:lstStyle/>
          <a:p>
            <a:pPr algn="ctr" defTabSz="1218053">
              <a:defRPr/>
            </a:pPr>
            <a:endParaRPr lang="zh-CN" altLang="en-US" sz="600" kern="0">
              <a:solidFill>
                <a:prstClr val="black"/>
              </a:solidFill>
              <a:latin typeface="微软雅黑" panose="020B0503020204020204" pitchFamily="34" charset="-122"/>
              <a:ea typeface="微软雅黑" panose="020B0503020204020204" pitchFamily="34" charset="-122"/>
              <a:cs typeface="+mn-ea"/>
              <a:sym typeface="Arial Narrow" panose="020B0606020202030204" pitchFamily="34" charset="0"/>
            </a:endParaRPr>
          </a:p>
        </p:txBody>
      </p:sp>
      <p:cxnSp>
        <p:nvCxnSpPr>
          <p:cNvPr id="140" name="直接连接符 25"/>
          <p:cNvCxnSpPr/>
          <p:nvPr/>
        </p:nvCxnSpPr>
        <p:spPr>
          <a:xfrm>
            <a:off x="3992028" y="5344988"/>
            <a:ext cx="0" cy="674343"/>
          </a:xfrm>
          <a:prstGeom prst="line">
            <a:avLst/>
          </a:prstGeom>
          <a:noFill/>
          <a:ln w="6350" cap="flat" cmpd="sng" algn="ctr">
            <a:solidFill>
              <a:sysClr val="windowText" lastClr="000000"/>
            </a:solidFill>
            <a:prstDash val="solid"/>
            <a:miter lim="800000"/>
          </a:ln>
          <a:effectLst/>
        </p:spPr>
      </p:cxnSp>
      <p:cxnSp>
        <p:nvCxnSpPr>
          <p:cNvPr id="141" name="直接连接符 26"/>
          <p:cNvCxnSpPr/>
          <p:nvPr/>
        </p:nvCxnSpPr>
        <p:spPr>
          <a:xfrm>
            <a:off x="5205005" y="5344988"/>
            <a:ext cx="0" cy="674343"/>
          </a:xfrm>
          <a:prstGeom prst="line">
            <a:avLst/>
          </a:prstGeom>
          <a:noFill/>
          <a:ln w="6350" cap="flat" cmpd="sng" algn="ctr">
            <a:solidFill>
              <a:sysClr val="windowText" lastClr="000000"/>
            </a:solidFill>
            <a:prstDash val="solid"/>
            <a:miter lim="800000"/>
          </a:ln>
          <a:effectLst/>
        </p:spPr>
      </p:cxnSp>
      <p:cxnSp>
        <p:nvCxnSpPr>
          <p:cNvPr id="142" name="直接箭头连接符 27"/>
          <p:cNvCxnSpPr>
            <a:cxnSpLocks/>
          </p:cNvCxnSpPr>
          <p:nvPr/>
        </p:nvCxnSpPr>
        <p:spPr>
          <a:xfrm>
            <a:off x="4026972" y="5704348"/>
            <a:ext cx="1132438" cy="165009"/>
          </a:xfrm>
          <a:prstGeom prst="straightConnector1">
            <a:avLst/>
          </a:prstGeom>
          <a:noFill/>
          <a:ln w="6350" cap="flat" cmpd="sng" algn="ctr">
            <a:solidFill>
              <a:sysClr val="windowText" lastClr="000000"/>
            </a:solidFill>
            <a:prstDash val="solid"/>
            <a:miter lim="800000"/>
            <a:tailEnd type="triangle"/>
          </a:ln>
          <a:effectLst/>
        </p:spPr>
      </p:cxnSp>
      <p:sp>
        <p:nvSpPr>
          <p:cNvPr id="144" name="文本框 29"/>
          <p:cNvSpPr txBox="1"/>
          <p:nvPr/>
        </p:nvSpPr>
        <p:spPr>
          <a:xfrm>
            <a:off x="3646755" y="5245018"/>
            <a:ext cx="389850" cy="215444"/>
          </a:xfrm>
          <a:prstGeom prst="rect">
            <a:avLst/>
          </a:prstGeom>
          <a:noFill/>
        </p:spPr>
        <p:txBody>
          <a:bodyPr wrap="none" rtlCol="0">
            <a:spAutoFit/>
          </a:bodyPr>
          <a:lstStyle/>
          <a:p>
            <a:pPr defTabSz="914400">
              <a:defRPr/>
            </a:pPr>
            <a:r>
              <a:rPr lang="zh-CN" altLang="en-US" sz="800" kern="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终端</a:t>
            </a:r>
          </a:p>
        </p:txBody>
      </p:sp>
      <p:sp>
        <p:nvSpPr>
          <p:cNvPr id="145" name="文本框 30"/>
          <p:cNvSpPr txBox="1"/>
          <p:nvPr/>
        </p:nvSpPr>
        <p:spPr>
          <a:xfrm>
            <a:off x="5253642" y="5249351"/>
            <a:ext cx="389850" cy="215444"/>
          </a:xfrm>
          <a:prstGeom prst="rect">
            <a:avLst/>
          </a:prstGeom>
          <a:noFill/>
        </p:spPr>
        <p:txBody>
          <a:bodyPr wrap="none" rtlCol="0">
            <a:spAutoFit/>
          </a:bodyPr>
          <a:lstStyle/>
          <a:p>
            <a:pPr defTabSz="914400">
              <a:defRPr/>
            </a:pPr>
            <a:r>
              <a:rPr lang="zh-CN" altLang="en-US" sz="800" kern="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基站</a:t>
            </a:r>
          </a:p>
        </p:txBody>
      </p:sp>
      <p:cxnSp>
        <p:nvCxnSpPr>
          <p:cNvPr id="148" name="直接箭头连接符 35"/>
          <p:cNvCxnSpPr>
            <a:cxnSpLocks/>
          </p:cNvCxnSpPr>
          <p:nvPr/>
        </p:nvCxnSpPr>
        <p:spPr>
          <a:xfrm flipV="1">
            <a:off x="3992029" y="5380904"/>
            <a:ext cx="1140849" cy="188626"/>
          </a:xfrm>
          <a:prstGeom prst="straightConnector1">
            <a:avLst/>
          </a:prstGeom>
          <a:noFill/>
          <a:ln w="6350" cap="flat" cmpd="sng" algn="ctr">
            <a:solidFill>
              <a:sysClr val="windowText" lastClr="000000"/>
            </a:solidFill>
            <a:prstDash val="dash"/>
            <a:miter lim="800000"/>
            <a:headEnd type="triangle" w="med" len="med"/>
            <a:tailEnd type="none" w="med" len="med"/>
          </a:ln>
          <a:effectLst/>
        </p:spPr>
      </p:cxnSp>
      <p:cxnSp>
        <p:nvCxnSpPr>
          <p:cNvPr id="132" name="直接箭头连接符 37"/>
          <p:cNvCxnSpPr>
            <a:cxnSpLocks/>
          </p:cNvCxnSpPr>
          <p:nvPr/>
        </p:nvCxnSpPr>
        <p:spPr>
          <a:xfrm>
            <a:off x="1453268" y="5263593"/>
            <a:ext cx="1442925" cy="154392"/>
          </a:xfrm>
          <a:prstGeom prst="straightConnector1">
            <a:avLst/>
          </a:prstGeom>
          <a:noFill/>
          <a:ln w="6350" cap="flat" cmpd="sng" algn="ctr">
            <a:solidFill>
              <a:sysClr val="windowText" lastClr="000000"/>
            </a:solidFill>
            <a:prstDash val="solid"/>
            <a:miter lim="800000"/>
            <a:tailEnd type="triangle"/>
          </a:ln>
          <a:effectLst/>
        </p:spPr>
      </p:cxnSp>
      <p:sp>
        <p:nvSpPr>
          <p:cNvPr id="133" name="文本框 39"/>
          <p:cNvSpPr txBox="1"/>
          <p:nvPr/>
        </p:nvSpPr>
        <p:spPr>
          <a:xfrm rot="357558">
            <a:off x="1842570" y="5164051"/>
            <a:ext cx="788999"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调度请求</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(SR)</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38" name="文本框 16"/>
          <p:cNvSpPr txBox="1"/>
          <p:nvPr/>
        </p:nvSpPr>
        <p:spPr>
          <a:xfrm>
            <a:off x="1673040" y="4866982"/>
            <a:ext cx="954107" cy="246221"/>
          </a:xfrm>
          <a:prstGeom prst="rect">
            <a:avLst/>
          </a:prstGeom>
          <a:noFill/>
        </p:spPr>
        <p:txBody>
          <a:bodyPr wrap="non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正常上行传输</a:t>
            </a:r>
          </a:p>
        </p:txBody>
      </p:sp>
      <p:sp>
        <p:nvSpPr>
          <p:cNvPr id="139" name="文本框 50"/>
          <p:cNvSpPr txBox="1"/>
          <p:nvPr/>
        </p:nvSpPr>
        <p:spPr>
          <a:xfrm>
            <a:off x="4324892" y="4891160"/>
            <a:ext cx="569387" cy="246221"/>
          </a:xfrm>
          <a:prstGeom prst="rect">
            <a:avLst/>
          </a:prstGeom>
          <a:noFill/>
        </p:spPr>
        <p:txBody>
          <a:bodyPr wrap="non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预调度</a:t>
            </a:r>
          </a:p>
        </p:txBody>
      </p:sp>
      <p:sp>
        <p:nvSpPr>
          <p:cNvPr id="152" name="文本框 50"/>
          <p:cNvSpPr txBox="1"/>
          <p:nvPr/>
        </p:nvSpPr>
        <p:spPr>
          <a:xfrm>
            <a:off x="3989728" y="6105539"/>
            <a:ext cx="1410202" cy="400110"/>
          </a:xfrm>
          <a:prstGeom prst="rect">
            <a:avLst/>
          </a:prstGeom>
          <a:noFill/>
        </p:spPr>
        <p:txBody>
          <a:bodyPr wrap="square" rtlCol="0">
            <a:spAutoFit/>
          </a:bodyPr>
          <a:lstStyle/>
          <a:p>
            <a:r>
              <a:rPr lang="en-US" altLang="zh-CN" sz="1000" b="1" dirty="0">
                <a:solidFill>
                  <a:srgbClr val="C00000"/>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5</a:t>
            </a:r>
            <a:r>
              <a:rPr lang="zh-CN" altLang="en-US" sz="1000" b="1" dirty="0">
                <a:solidFill>
                  <a:srgbClr val="C00000"/>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次</a:t>
            </a:r>
            <a:r>
              <a:rPr lang="zh-CN" altLang="en-US"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交互</a:t>
            </a:r>
            <a:r>
              <a:rPr lang="en-US" altLang="zh-CN"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-&gt;</a:t>
            </a:r>
            <a:r>
              <a:rPr lang="en-US" altLang="zh-CN" sz="1000" b="1" dirty="0">
                <a:solidFill>
                  <a:srgbClr val="C00000"/>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2</a:t>
            </a:r>
            <a:r>
              <a:rPr lang="zh-CN" altLang="en-US" sz="1000" b="1" dirty="0">
                <a:solidFill>
                  <a:srgbClr val="C00000"/>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次</a:t>
            </a:r>
            <a:r>
              <a:rPr lang="zh-CN" altLang="en-US"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交互，绝对时延减少</a:t>
            </a:r>
            <a:r>
              <a:rPr lang="en-US" altLang="zh-CN"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2~4ms</a:t>
            </a:r>
            <a:endParaRPr lang="zh-CN" altLang="en-US" sz="10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60916601"/>
              </p:ext>
            </p:extLst>
          </p:nvPr>
        </p:nvGraphicFramePr>
        <p:xfrm>
          <a:off x="6008188" y="4893552"/>
          <a:ext cx="2125455" cy="1609840"/>
        </p:xfrm>
        <a:graphic>
          <a:graphicData uri="http://schemas.openxmlformats.org/drawingml/2006/table">
            <a:tbl>
              <a:tblPr firstRow="1" bandRow="1">
                <a:tableStyleId>{5940675A-B579-460E-94D1-54222C63F5DA}</a:tableStyleId>
              </a:tblPr>
              <a:tblGrid>
                <a:gridCol w="531364">
                  <a:extLst>
                    <a:ext uri="{9D8B030D-6E8A-4147-A177-3AD203B41FA5}">
                      <a16:colId xmlns:a16="http://schemas.microsoft.com/office/drawing/2014/main" val="20000"/>
                    </a:ext>
                  </a:extLst>
                </a:gridCol>
                <a:gridCol w="531364">
                  <a:extLst>
                    <a:ext uri="{9D8B030D-6E8A-4147-A177-3AD203B41FA5}">
                      <a16:colId xmlns:a16="http://schemas.microsoft.com/office/drawing/2014/main" val="20001"/>
                    </a:ext>
                  </a:extLst>
                </a:gridCol>
                <a:gridCol w="536285">
                  <a:extLst>
                    <a:ext uri="{9D8B030D-6E8A-4147-A177-3AD203B41FA5}">
                      <a16:colId xmlns:a16="http://schemas.microsoft.com/office/drawing/2014/main" val="20002"/>
                    </a:ext>
                  </a:extLst>
                </a:gridCol>
                <a:gridCol w="526442">
                  <a:extLst>
                    <a:ext uri="{9D8B030D-6E8A-4147-A177-3AD203B41FA5}">
                      <a16:colId xmlns:a16="http://schemas.microsoft.com/office/drawing/2014/main" val="20003"/>
                    </a:ext>
                  </a:extLst>
                </a:gridCol>
              </a:tblGrid>
              <a:tr h="160984">
                <a:tc>
                  <a:txBody>
                    <a:bodyPr/>
                    <a:lstStyle/>
                    <a:p>
                      <a:pPr algn="ctr"/>
                      <a:r>
                        <a:rPr lang="zh-CN" altLang="en-US" sz="800" dirty="0">
                          <a:latin typeface="微软雅黑" panose="020B0503020204020204" pitchFamily="34" charset="-122"/>
                          <a:ea typeface="微软雅黑" panose="020B0503020204020204" pitchFamily="34" charset="-122"/>
                        </a:rPr>
                        <a:t>业务</a:t>
                      </a:r>
                    </a:p>
                  </a:txBody>
                  <a:tcPr marL="0" marR="0" marT="0" marB="0" anchor="ctr"/>
                </a:tc>
                <a:tc>
                  <a:txBody>
                    <a:bodyPr/>
                    <a:lstStyle/>
                    <a:p>
                      <a:pPr algn="ctr"/>
                      <a:r>
                        <a:rPr lang="zh-CN" altLang="en-US" sz="800" dirty="0">
                          <a:latin typeface="微软雅黑" panose="020B0503020204020204" pitchFamily="34" charset="-122"/>
                          <a:ea typeface="微软雅黑" panose="020B0503020204020204" pitchFamily="34" charset="-122"/>
                        </a:rPr>
                        <a:t>承载类型</a:t>
                      </a:r>
                    </a:p>
                  </a:txBody>
                  <a:tcPr marL="0" marR="0" marT="0" marB="0" anchor="ctr"/>
                </a:tc>
                <a:tc>
                  <a:txBody>
                    <a:bodyPr/>
                    <a:lstStyle/>
                    <a:p>
                      <a:pPr algn="ctr"/>
                      <a:r>
                        <a:rPr lang="zh-CN" altLang="en-US" sz="800" dirty="0">
                          <a:latin typeface="微软雅黑" panose="020B0503020204020204" pitchFamily="34" charset="-122"/>
                          <a:ea typeface="微软雅黑" panose="020B0503020204020204" pitchFamily="34" charset="-122"/>
                        </a:rPr>
                        <a:t>基站</a:t>
                      </a:r>
                      <a:r>
                        <a:rPr lang="en-US" altLang="zh-CN" sz="800" dirty="0">
                          <a:latin typeface="微软雅黑" panose="020B0503020204020204" pitchFamily="34" charset="-122"/>
                          <a:ea typeface="微软雅黑" panose="020B0503020204020204" pitchFamily="34" charset="-122"/>
                        </a:rPr>
                        <a:t>QCI</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zh-CN" altLang="en-US" sz="800" dirty="0">
                          <a:latin typeface="微软雅黑" panose="020B0503020204020204" pitchFamily="34" charset="-122"/>
                          <a:ea typeface="微软雅黑" panose="020B0503020204020204" pitchFamily="34" charset="-122"/>
                        </a:rPr>
                        <a:t>传输</a:t>
                      </a:r>
                      <a:r>
                        <a:rPr lang="en-US" altLang="zh-CN" sz="800" dirty="0">
                          <a:latin typeface="微软雅黑" panose="020B0503020204020204" pitchFamily="34" charset="-122"/>
                          <a:ea typeface="微软雅黑" panose="020B0503020204020204" pitchFamily="34" charset="-122"/>
                        </a:rPr>
                        <a:t>DSCP</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0"/>
                  </a:ext>
                </a:extLst>
              </a:tr>
              <a:tr h="160984">
                <a:tc rowSpan="4">
                  <a:txBody>
                    <a:bodyPr/>
                    <a:lstStyle/>
                    <a:p>
                      <a:pPr algn="ctr"/>
                      <a:r>
                        <a:rPr lang="zh-CN" altLang="en-US" sz="800" dirty="0">
                          <a:solidFill>
                            <a:srgbClr val="C00000"/>
                          </a:solidFill>
                          <a:latin typeface="微软雅黑" panose="020B0503020204020204" pitchFamily="34" charset="-122"/>
                          <a:ea typeface="微软雅黑" panose="020B0503020204020204" pitchFamily="34" charset="-122"/>
                        </a:rPr>
                        <a:t>控制类</a:t>
                      </a:r>
                      <a:endParaRPr lang="en-US" altLang="zh-CN" sz="800" dirty="0">
                        <a:solidFill>
                          <a:srgbClr val="C00000"/>
                        </a:solidFill>
                        <a:latin typeface="微软雅黑" panose="020B0503020204020204" pitchFamily="34" charset="-122"/>
                        <a:ea typeface="微软雅黑" panose="020B0503020204020204" pitchFamily="34" charset="-122"/>
                      </a:endParaRPr>
                    </a:p>
                    <a:p>
                      <a:pPr algn="ctr"/>
                      <a:r>
                        <a:rPr lang="zh-CN" altLang="en-US" sz="800" dirty="0">
                          <a:solidFill>
                            <a:srgbClr val="C00000"/>
                          </a:solidFill>
                          <a:latin typeface="微软雅黑" panose="020B0503020204020204" pitchFamily="34" charset="-122"/>
                          <a:ea typeface="微软雅黑" panose="020B0503020204020204" pitchFamily="34" charset="-122"/>
                        </a:rPr>
                        <a:t>业务</a:t>
                      </a:r>
                    </a:p>
                  </a:txBody>
                  <a:tcPr marL="0" marR="0" marT="0" marB="0" anchor="ctr"/>
                </a:tc>
                <a:tc rowSpan="4">
                  <a:txBody>
                    <a:bodyPr/>
                    <a:lstStyle/>
                    <a:p>
                      <a:pPr algn="ctr"/>
                      <a:r>
                        <a:rPr lang="en-US" altLang="zh-CN" sz="800" dirty="0">
                          <a:solidFill>
                            <a:srgbClr val="C00000"/>
                          </a:solidFill>
                          <a:latin typeface="微软雅黑" panose="020B0503020204020204" pitchFamily="34" charset="-122"/>
                          <a:ea typeface="微软雅黑" panose="020B0503020204020204" pitchFamily="34" charset="-122"/>
                        </a:rPr>
                        <a:t>GBR</a:t>
                      </a:r>
                    </a:p>
                    <a:p>
                      <a:pPr algn="ctr"/>
                      <a:r>
                        <a:rPr lang="en-US" altLang="zh-CN" sz="800" dirty="0">
                          <a:solidFill>
                            <a:srgbClr val="C00000"/>
                          </a:solidFill>
                          <a:latin typeface="微软雅黑" panose="020B0503020204020204" pitchFamily="34" charset="-122"/>
                          <a:ea typeface="微软雅黑" panose="020B0503020204020204" pitchFamily="34" charset="-122"/>
                        </a:rPr>
                        <a:t>(</a:t>
                      </a:r>
                      <a:r>
                        <a:rPr lang="zh-CN" altLang="en-US" sz="800" dirty="0">
                          <a:solidFill>
                            <a:srgbClr val="C00000"/>
                          </a:solidFill>
                          <a:latin typeface="微软雅黑" panose="020B0503020204020204" pitchFamily="34" charset="-122"/>
                          <a:ea typeface="微软雅黑" panose="020B0503020204020204" pitchFamily="34" charset="-122"/>
                        </a:rPr>
                        <a:t>保证比特速率</a:t>
                      </a:r>
                      <a:r>
                        <a:rPr lang="en-US" altLang="zh-CN" sz="800" dirty="0">
                          <a:solidFill>
                            <a:srgbClr val="C00000"/>
                          </a:solidFill>
                          <a:latin typeface="微软雅黑" panose="020B0503020204020204" pitchFamily="34" charset="-122"/>
                          <a:ea typeface="微软雅黑" panose="020B0503020204020204" pitchFamily="34" charset="-122"/>
                        </a:rPr>
                        <a:t>)</a:t>
                      </a:r>
                      <a:endParaRPr lang="zh-CN" altLang="en-US" sz="800" dirty="0">
                        <a:solidFill>
                          <a:srgbClr val="C00000"/>
                        </a:solidFill>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solidFill>
                            <a:srgbClr val="C00000"/>
                          </a:solidFill>
                          <a:latin typeface="微软雅黑" panose="020B0503020204020204" pitchFamily="34" charset="-122"/>
                          <a:ea typeface="微软雅黑" panose="020B0503020204020204" pitchFamily="34" charset="-122"/>
                        </a:rPr>
                        <a:t>1</a:t>
                      </a:r>
                      <a:endParaRPr lang="zh-CN" altLang="en-US" sz="800" dirty="0">
                        <a:solidFill>
                          <a:srgbClr val="C00000"/>
                        </a:solidFill>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solidFill>
                            <a:srgbClr val="C00000"/>
                          </a:solidFill>
                          <a:latin typeface="微软雅黑" panose="020B0503020204020204" pitchFamily="34" charset="-122"/>
                          <a:ea typeface="微软雅黑" panose="020B0503020204020204" pitchFamily="34" charset="-122"/>
                        </a:rPr>
                        <a:t>EF</a:t>
                      </a:r>
                      <a:endParaRPr lang="zh-CN" altLang="en-US" sz="800" dirty="0">
                        <a:solidFill>
                          <a:srgbClr val="C00000"/>
                        </a:solidFill>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1"/>
                  </a:ext>
                </a:extLst>
              </a:tr>
              <a:tr h="160984">
                <a:tc vMerge="1">
                  <a:txBody>
                    <a:bodyPr/>
                    <a:lstStyle/>
                    <a:p>
                      <a:pPr algn="ctr"/>
                      <a:endParaRPr lang="zh-CN" altLang="en-US" sz="80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2</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AF31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2"/>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3</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AF31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3"/>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4</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AF41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4"/>
                  </a:ext>
                </a:extLst>
              </a:tr>
              <a:tr h="160984">
                <a:tc rowSpan="5">
                  <a:txBody>
                    <a:bodyPr/>
                    <a:lstStyle/>
                    <a:p>
                      <a:pPr algn="ctr"/>
                      <a:r>
                        <a:rPr lang="zh-CN" altLang="en-US" sz="800" dirty="0">
                          <a:latin typeface="微软雅黑" panose="020B0503020204020204" pitchFamily="34" charset="-122"/>
                          <a:ea typeface="微软雅黑" panose="020B0503020204020204" pitchFamily="34" charset="-122"/>
                        </a:rPr>
                        <a:t>管理类</a:t>
                      </a:r>
                      <a:endParaRPr lang="en-US" altLang="zh-CN" sz="800" dirty="0">
                        <a:latin typeface="微软雅黑" panose="020B0503020204020204" pitchFamily="34" charset="-122"/>
                        <a:ea typeface="微软雅黑" panose="020B0503020204020204" pitchFamily="34" charset="-122"/>
                      </a:endParaRPr>
                    </a:p>
                    <a:p>
                      <a:pPr algn="ctr"/>
                      <a:r>
                        <a:rPr lang="zh-CN" altLang="en-US" sz="800" dirty="0">
                          <a:latin typeface="微软雅黑" panose="020B0503020204020204" pitchFamily="34" charset="-122"/>
                          <a:ea typeface="微软雅黑" panose="020B0503020204020204" pitchFamily="34" charset="-122"/>
                        </a:rPr>
                        <a:t>业务</a:t>
                      </a:r>
                    </a:p>
                  </a:txBody>
                  <a:tcPr marL="0" marR="0" marT="0" marB="0" anchor="ctr"/>
                </a:tc>
                <a:tc rowSpan="5">
                  <a:txBody>
                    <a:bodyPr/>
                    <a:lstStyle/>
                    <a:p>
                      <a:pPr algn="ctr"/>
                      <a:r>
                        <a:rPr lang="en-US" altLang="zh-CN" sz="800" dirty="0">
                          <a:latin typeface="微软雅黑" panose="020B0503020204020204" pitchFamily="34" charset="-122"/>
                          <a:ea typeface="微软雅黑" panose="020B0503020204020204" pitchFamily="34" charset="-122"/>
                        </a:rPr>
                        <a:t>Non-GBR</a:t>
                      </a:r>
                    </a:p>
                    <a:p>
                      <a:pPr algn="ctr"/>
                      <a:r>
                        <a:rPr lang="en-US" altLang="zh-CN" sz="800" dirty="0">
                          <a:latin typeface="微软雅黑" panose="020B0503020204020204" pitchFamily="34" charset="-122"/>
                          <a:ea typeface="微软雅黑" panose="020B0503020204020204" pitchFamily="34" charset="-122"/>
                        </a:rPr>
                        <a:t>(</a:t>
                      </a:r>
                      <a:r>
                        <a:rPr lang="zh-CN" altLang="en-US" sz="800" dirty="0">
                          <a:latin typeface="微软雅黑" panose="020B0503020204020204" pitchFamily="34" charset="-122"/>
                          <a:ea typeface="微软雅黑" panose="020B0503020204020204" pitchFamily="34" charset="-122"/>
                        </a:rPr>
                        <a:t>非保证比特速率</a:t>
                      </a:r>
                      <a:r>
                        <a:rPr lang="en-US" altLang="zh-CN" sz="800" dirty="0">
                          <a:latin typeface="微软雅黑" panose="020B0503020204020204" pitchFamily="34" charset="-122"/>
                          <a:ea typeface="微软雅黑" panose="020B0503020204020204" pitchFamily="34" charset="-122"/>
                        </a:rPr>
                        <a:t>)</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5</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EF</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5"/>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6</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AF21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6"/>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7</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AF21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7"/>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8</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AF11</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8"/>
                  </a:ext>
                </a:extLst>
              </a:tr>
              <a:tr h="160984">
                <a:tc vMerge="1">
                  <a:txBody>
                    <a:bodyPr/>
                    <a:lstStyle/>
                    <a:p>
                      <a:pPr algn="ctr"/>
                      <a:endParaRPr lang="zh-CN" altLang="en-US" sz="800" dirty="0">
                        <a:latin typeface="微软雅黑" panose="020B0503020204020204" pitchFamily="34" charset="-122"/>
                        <a:ea typeface="微软雅黑" panose="020B0503020204020204" pitchFamily="34" charset="-122"/>
                      </a:endParaRPr>
                    </a:p>
                  </a:txBody>
                  <a:tcPr marL="0" marR="0" marT="0" marB="0" anchor="ctr"/>
                </a:tc>
                <a:tc vMerge="1">
                  <a:txBody>
                    <a:bodyPr/>
                    <a:lstStyle/>
                    <a:p>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9</a:t>
                      </a:r>
                      <a:endParaRPr lang="zh-CN" altLang="en-US" sz="800" dirty="0">
                        <a:latin typeface="微软雅黑" panose="020B0503020204020204" pitchFamily="34" charset="-122"/>
                        <a:ea typeface="微软雅黑" panose="020B0503020204020204" pitchFamily="34" charset="-122"/>
                      </a:endParaRPr>
                    </a:p>
                  </a:txBody>
                  <a:tcPr marL="0" marR="0" marT="0" marB="0" anchor="ctr"/>
                </a:tc>
                <a:tc>
                  <a:txBody>
                    <a:bodyPr/>
                    <a:lstStyle/>
                    <a:p>
                      <a:pPr algn="ctr"/>
                      <a:r>
                        <a:rPr lang="en-US" altLang="zh-CN" sz="800" dirty="0">
                          <a:latin typeface="微软雅黑" panose="020B0503020204020204" pitchFamily="34" charset="-122"/>
                          <a:ea typeface="微软雅黑" panose="020B0503020204020204" pitchFamily="34" charset="-122"/>
                        </a:rPr>
                        <a:t>BE</a:t>
                      </a:r>
                      <a:endParaRPr lang="zh-CN" altLang="en-US" sz="800" dirty="0">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9"/>
                  </a:ext>
                </a:extLst>
              </a:tr>
            </a:tbl>
          </a:graphicData>
        </a:graphic>
      </p:graphicFrame>
      <p:sp>
        <p:nvSpPr>
          <p:cNvPr id="166" name="Freeform 14"/>
          <p:cNvSpPr>
            <a:spLocks/>
          </p:cNvSpPr>
          <p:nvPr/>
        </p:nvSpPr>
        <p:spPr bwMode="auto">
          <a:xfrm rot="327021">
            <a:off x="2205859" y="1530890"/>
            <a:ext cx="566400" cy="166995"/>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FFC000"/>
          </a:solidFill>
          <a:ln w="9525">
            <a:noFill/>
            <a:prstDash val="solid"/>
            <a:round/>
            <a:headEnd/>
            <a:tailEnd/>
          </a:ln>
        </p:spPr>
        <p:txBody>
          <a:bodyPr lIns="68503" tIns="34251" rIns="68503" bIns="34251"/>
          <a:lstStyle/>
          <a:p>
            <a:pPr>
              <a:buNone/>
            </a:pPr>
            <a:endParaRPr lang="zh-CN" altLang="en-US" sz="1350">
              <a:latin typeface="微软雅黑" panose="020B0503020204020204" pitchFamily="34" charset="-122"/>
              <a:ea typeface="微软雅黑" panose="020B0503020204020204" pitchFamily="34" charset="-122"/>
            </a:endParaRPr>
          </a:p>
        </p:txBody>
      </p:sp>
      <p:sp>
        <p:nvSpPr>
          <p:cNvPr id="167" name="Freeform 14"/>
          <p:cNvSpPr>
            <a:spLocks/>
          </p:cNvSpPr>
          <p:nvPr/>
        </p:nvSpPr>
        <p:spPr bwMode="auto">
          <a:xfrm rot="19290432">
            <a:off x="2214138" y="1940663"/>
            <a:ext cx="566400" cy="166995"/>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FFC000"/>
          </a:solidFill>
          <a:ln w="9525">
            <a:noFill/>
            <a:prstDash val="solid"/>
            <a:round/>
            <a:headEnd/>
            <a:tailEnd/>
          </a:ln>
        </p:spPr>
        <p:txBody>
          <a:bodyPr lIns="68503" tIns="34251" rIns="68503" bIns="34251"/>
          <a:lstStyle/>
          <a:p>
            <a:pPr>
              <a:buNone/>
            </a:pPr>
            <a:endParaRPr lang="zh-CN" altLang="en-US" sz="1350">
              <a:latin typeface="微软雅黑" panose="020B0503020204020204" pitchFamily="34" charset="-122"/>
              <a:ea typeface="微软雅黑" panose="020B0503020204020204" pitchFamily="34" charset="-122"/>
            </a:endParaRPr>
          </a:p>
        </p:txBody>
      </p:sp>
      <p:pic>
        <p:nvPicPr>
          <p:cNvPr id="168" name="Picture 2" descr="C:\Users\z00386716\AppData\Roaming\eSpace_Desktop\UserData\z00386716\imagefiles\43C875E4-C6AE-4E87-A1F0-71FEA261D75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58501" y="4893227"/>
            <a:ext cx="1689401" cy="950716"/>
          </a:xfrm>
          <a:prstGeom prst="rect">
            <a:avLst/>
          </a:prstGeom>
          <a:noFill/>
          <a:extLst>
            <a:ext uri="{909E8E84-426E-40DD-AFC4-6F175D3DCCD1}">
              <a14:hiddenFill xmlns:a14="http://schemas.microsoft.com/office/drawing/2010/main">
                <a:solidFill>
                  <a:srgbClr val="FFFFFF"/>
                </a:solidFill>
              </a14:hiddenFill>
            </a:ext>
          </a:extLst>
        </p:spPr>
      </p:pic>
      <p:sp>
        <p:nvSpPr>
          <p:cNvPr id="169" name="文本框 168">
            <a:extLst>
              <a:ext uri="{FF2B5EF4-FFF2-40B4-BE49-F238E27FC236}">
                <a16:creationId xmlns:a16="http://schemas.microsoft.com/office/drawing/2014/main" id="{8C4D5AA2-C6BC-43BE-8BD7-FC969466AAA1}"/>
              </a:ext>
            </a:extLst>
          </p:cNvPr>
          <p:cNvSpPr txBox="1"/>
          <p:nvPr/>
        </p:nvSpPr>
        <p:spPr>
          <a:xfrm>
            <a:off x="8800557" y="5768872"/>
            <a:ext cx="2152389" cy="430887"/>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多网元合一，减少网元间信令传输，降低整体处理时延</a:t>
            </a:r>
            <a:endParaRPr lang="en-US" sz="1100" dirty="0">
              <a:latin typeface="微软雅黑" panose="020B0503020204020204" pitchFamily="34" charset="-122"/>
              <a:ea typeface="微软雅黑" panose="020B0503020204020204" pitchFamily="34" charset="-122"/>
            </a:endParaRPr>
          </a:p>
        </p:txBody>
      </p:sp>
      <p:sp>
        <p:nvSpPr>
          <p:cNvPr id="170" name="TextBox 134"/>
          <p:cNvSpPr txBox="1"/>
          <p:nvPr/>
        </p:nvSpPr>
        <p:spPr>
          <a:xfrm>
            <a:off x="5736109" y="1984214"/>
            <a:ext cx="1348269" cy="415498"/>
          </a:xfrm>
          <a:prstGeom prst="rect">
            <a:avLst/>
          </a:prstGeom>
          <a:noFill/>
        </p:spPr>
        <p:txBody>
          <a:bodyPr wrap="square" rtlCol="0">
            <a:spAutoFit/>
          </a:bodyPr>
          <a:lstStyle/>
          <a:p>
            <a:pPr algn="ctr" defTabSz="914217">
              <a:defRPr/>
            </a:pPr>
            <a:r>
              <a:rPr lang="en-US" altLang="zh-CN" sz="1050" kern="0" dirty="0">
                <a:latin typeface="微软雅黑" panose="020B0503020204020204" pitchFamily="34" charset="-122"/>
                <a:ea typeface="微软雅黑" panose="020B0503020204020204" pitchFamily="34" charset="-122"/>
                <a:cs typeface="Arial" pitchFamily="34" charset="0"/>
              </a:rPr>
              <a:t>DSCP</a:t>
            </a:r>
            <a:br>
              <a:rPr lang="en-US" altLang="zh-CN" sz="1050" kern="0" dirty="0">
                <a:latin typeface="微软雅黑" panose="020B0503020204020204" pitchFamily="34" charset="-122"/>
                <a:ea typeface="微软雅黑" panose="020B0503020204020204" pitchFamily="34" charset="-122"/>
                <a:cs typeface="Arial" pitchFamily="34" charset="0"/>
              </a:rPr>
            </a:br>
            <a:r>
              <a:rPr lang="en-US" altLang="zh-CN" sz="1050" kern="0" dirty="0">
                <a:latin typeface="微软雅黑" panose="020B0503020204020204" pitchFamily="34" charset="-122"/>
                <a:ea typeface="微软雅黑" panose="020B0503020204020204" pitchFamily="34" charset="-122"/>
                <a:cs typeface="Arial" pitchFamily="34" charset="0"/>
              </a:rPr>
              <a:t>(</a:t>
            </a:r>
            <a:r>
              <a:rPr lang="zh-CN" altLang="en-US" sz="1050" kern="0" dirty="0">
                <a:latin typeface="微软雅黑" panose="020B0503020204020204" pitchFamily="34" charset="-122"/>
                <a:ea typeface="微软雅黑" panose="020B0503020204020204" pitchFamily="34" charset="-122"/>
                <a:cs typeface="Arial" pitchFamily="34" charset="0"/>
              </a:rPr>
              <a:t>区分服务编码点</a:t>
            </a:r>
            <a:r>
              <a:rPr lang="en-US" altLang="zh-CN" sz="1050" kern="0" dirty="0">
                <a:latin typeface="微软雅黑" panose="020B0503020204020204" pitchFamily="34" charset="-122"/>
                <a:ea typeface="微软雅黑" panose="020B0503020204020204" pitchFamily="34" charset="-122"/>
                <a:cs typeface="Arial" pitchFamily="34" charset="0"/>
              </a:rPr>
              <a:t>)</a:t>
            </a:r>
            <a:endParaRPr lang="zh-CN" altLang="en-US" sz="1050" kern="0" dirty="0">
              <a:latin typeface="微软雅黑" panose="020B0503020204020204" pitchFamily="34" charset="-122"/>
              <a:ea typeface="微软雅黑" panose="020B0503020204020204" pitchFamily="34" charset="-122"/>
              <a:cs typeface="Arial" pitchFamily="34" charset="0"/>
            </a:endParaRPr>
          </a:p>
        </p:txBody>
      </p:sp>
      <p:cxnSp>
        <p:nvCxnSpPr>
          <p:cNvPr id="130" name="直接箭头连接符 37">
            <a:extLst>
              <a:ext uri="{FF2B5EF4-FFF2-40B4-BE49-F238E27FC236}">
                <a16:creationId xmlns:a16="http://schemas.microsoft.com/office/drawing/2014/main" id="{E50B6D6C-E324-49C2-BE3A-0CA05A205D39}"/>
              </a:ext>
            </a:extLst>
          </p:cNvPr>
          <p:cNvCxnSpPr>
            <a:cxnSpLocks/>
          </p:cNvCxnSpPr>
          <p:nvPr/>
        </p:nvCxnSpPr>
        <p:spPr>
          <a:xfrm>
            <a:off x="1453268" y="5715723"/>
            <a:ext cx="1442925" cy="154392"/>
          </a:xfrm>
          <a:prstGeom prst="straightConnector1">
            <a:avLst/>
          </a:prstGeom>
          <a:noFill/>
          <a:ln w="6350" cap="flat" cmpd="sng" algn="ctr">
            <a:solidFill>
              <a:sysClr val="windowText" lastClr="000000"/>
            </a:solidFill>
            <a:prstDash val="solid"/>
            <a:miter lim="800000"/>
            <a:tailEnd type="triangle"/>
          </a:ln>
          <a:effectLst/>
        </p:spPr>
      </p:cxnSp>
      <p:cxnSp>
        <p:nvCxnSpPr>
          <p:cNvPr id="143" name="直接箭头连接符 47">
            <a:extLst>
              <a:ext uri="{FF2B5EF4-FFF2-40B4-BE49-F238E27FC236}">
                <a16:creationId xmlns:a16="http://schemas.microsoft.com/office/drawing/2014/main" id="{1E1D65CF-09D7-43A6-894B-CFF2A198DCB9}"/>
              </a:ext>
            </a:extLst>
          </p:cNvPr>
          <p:cNvCxnSpPr>
            <a:cxnSpLocks/>
          </p:cNvCxnSpPr>
          <p:nvPr/>
        </p:nvCxnSpPr>
        <p:spPr>
          <a:xfrm flipV="1">
            <a:off x="1462104" y="5952740"/>
            <a:ext cx="1416789" cy="124435"/>
          </a:xfrm>
          <a:prstGeom prst="straightConnector1">
            <a:avLst/>
          </a:prstGeom>
          <a:noFill/>
          <a:ln w="6350" cap="flat" cmpd="sng" algn="ctr">
            <a:solidFill>
              <a:sysClr val="windowText" lastClr="000000"/>
            </a:solidFill>
            <a:prstDash val="solid"/>
            <a:miter lim="800000"/>
            <a:headEnd type="triangle" w="med" len="med"/>
            <a:tailEnd type="none" w="med" len="med"/>
          </a:ln>
          <a:effectLst/>
        </p:spPr>
      </p:cxnSp>
      <p:cxnSp>
        <p:nvCxnSpPr>
          <p:cNvPr id="149" name="直接箭头连接符 37">
            <a:extLst>
              <a:ext uri="{FF2B5EF4-FFF2-40B4-BE49-F238E27FC236}">
                <a16:creationId xmlns:a16="http://schemas.microsoft.com/office/drawing/2014/main" id="{79FAE238-9461-436F-B53D-9703767592CA}"/>
              </a:ext>
            </a:extLst>
          </p:cNvPr>
          <p:cNvCxnSpPr>
            <a:cxnSpLocks/>
          </p:cNvCxnSpPr>
          <p:nvPr/>
        </p:nvCxnSpPr>
        <p:spPr>
          <a:xfrm>
            <a:off x="1453268" y="6149082"/>
            <a:ext cx="1442925" cy="154392"/>
          </a:xfrm>
          <a:prstGeom prst="straightConnector1">
            <a:avLst/>
          </a:prstGeom>
          <a:noFill/>
          <a:ln w="6350" cap="flat" cmpd="sng" algn="ctr">
            <a:solidFill>
              <a:sysClr val="windowText" lastClr="000000"/>
            </a:solidFill>
            <a:prstDash val="solid"/>
            <a:miter lim="800000"/>
            <a:tailEnd type="triangle"/>
          </a:ln>
          <a:effectLst/>
        </p:spPr>
      </p:cxnSp>
      <p:sp>
        <p:nvSpPr>
          <p:cNvPr id="153" name="文本框 39">
            <a:extLst>
              <a:ext uri="{FF2B5EF4-FFF2-40B4-BE49-F238E27FC236}">
                <a16:creationId xmlns:a16="http://schemas.microsoft.com/office/drawing/2014/main" id="{7F1878AE-370C-407E-A96C-224FE4583342}"/>
              </a:ext>
            </a:extLst>
          </p:cNvPr>
          <p:cNvSpPr txBox="1"/>
          <p:nvPr/>
        </p:nvSpPr>
        <p:spPr>
          <a:xfrm rot="21286468">
            <a:off x="1516210" y="5377411"/>
            <a:ext cx="1045479"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下行控制信息</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(DCI)</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58" name="文本框 39">
            <a:extLst>
              <a:ext uri="{FF2B5EF4-FFF2-40B4-BE49-F238E27FC236}">
                <a16:creationId xmlns:a16="http://schemas.microsoft.com/office/drawing/2014/main" id="{58D67297-9CE1-4498-B462-0D4D6FB123E0}"/>
              </a:ext>
            </a:extLst>
          </p:cNvPr>
          <p:cNvSpPr txBox="1"/>
          <p:nvPr/>
        </p:nvSpPr>
        <p:spPr>
          <a:xfrm rot="21286468">
            <a:off x="1516211" y="5840822"/>
            <a:ext cx="1045479"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下行控制信息</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(DCI)</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71" name="文本框 39">
            <a:extLst>
              <a:ext uri="{FF2B5EF4-FFF2-40B4-BE49-F238E27FC236}">
                <a16:creationId xmlns:a16="http://schemas.microsoft.com/office/drawing/2014/main" id="{BCD9F7AC-DA6A-44B6-AF90-1B00072DB19D}"/>
              </a:ext>
            </a:extLst>
          </p:cNvPr>
          <p:cNvSpPr txBox="1"/>
          <p:nvPr/>
        </p:nvSpPr>
        <p:spPr>
          <a:xfrm rot="357558">
            <a:off x="1707920" y="5605682"/>
            <a:ext cx="1058303"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缓存状态报告</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(BSR)</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72" name="文本框 39">
            <a:extLst>
              <a:ext uri="{FF2B5EF4-FFF2-40B4-BE49-F238E27FC236}">
                <a16:creationId xmlns:a16="http://schemas.microsoft.com/office/drawing/2014/main" id="{A46C12B2-083F-444D-92E5-B06892090305}"/>
              </a:ext>
            </a:extLst>
          </p:cNvPr>
          <p:cNvSpPr txBox="1"/>
          <p:nvPr/>
        </p:nvSpPr>
        <p:spPr>
          <a:xfrm rot="357558">
            <a:off x="1842572" y="6040622"/>
            <a:ext cx="788998"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数据流</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(Data)</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73" name="文本框 39">
            <a:extLst>
              <a:ext uri="{FF2B5EF4-FFF2-40B4-BE49-F238E27FC236}">
                <a16:creationId xmlns:a16="http://schemas.microsoft.com/office/drawing/2014/main" id="{E50760D9-42EB-4788-87D8-9A50F51BF09E}"/>
              </a:ext>
            </a:extLst>
          </p:cNvPr>
          <p:cNvSpPr txBox="1"/>
          <p:nvPr/>
        </p:nvSpPr>
        <p:spPr>
          <a:xfrm rot="21011933">
            <a:off x="4015175" y="5284895"/>
            <a:ext cx="1045479"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下行控制信息</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(DCI)</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sp>
        <p:nvSpPr>
          <p:cNvPr id="174" name="文本框 39">
            <a:extLst>
              <a:ext uri="{FF2B5EF4-FFF2-40B4-BE49-F238E27FC236}">
                <a16:creationId xmlns:a16="http://schemas.microsoft.com/office/drawing/2014/main" id="{4EC61F52-8657-467A-A368-D328EF12E2F7}"/>
              </a:ext>
            </a:extLst>
          </p:cNvPr>
          <p:cNvSpPr txBox="1"/>
          <p:nvPr/>
        </p:nvSpPr>
        <p:spPr>
          <a:xfrm rot="472366">
            <a:off x="4220153" y="5606914"/>
            <a:ext cx="788998" cy="215444"/>
          </a:xfrm>
          <a:prstGeom prst="rect">
            <a:avLst/>
          </a:prstGeom>
          <a:noFill/>
        </p:spPr>
        <p:txBody>
          <a:bodyPr wrap="none" rtlCol="0">
            <a:spAutoFit/>
          </a:bodyPr>
          <a:lstStyle/>
          <a:p>
            <a:pPr algn="r"/>
            <a:r>
              <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数据流</a:t>
            </a:r>
            <a:r>
              <a:rPr lang="en-US" altLang="zh-CN"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rPr>
              <a:t>(Data)</a:t>
            </a:r>
            <a:endParaRPr lang="zh-CN" altLang="en-US" sz="8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Arial Narrow" panose="020B0606020202030204" pitchFamily="34" charset="0"/>
            </a:endParaRPr>
          </a:p>
        </p:txBody>
      </p:sp>
      <p:cxnSp>
        <p:nvCxnSpPr>
          <p:cNvPr id="175" name="直接箭头连接符 27">
            <a:extLst>
              <a:ext uri="{FF2B5EF4-FFF2-40B4-BE49-F238E27FC236}">
                <a16:creationId xmlns:a16="http://schemas.microsoft.com/office/drawing/2014/main" id="{81B8D125-7E5B-4507-8FE3-C4FF8DCF3E8A}"/>
              </a:ext>
            </a:extLst>
          </p:cNvPr>
          <p:cNvCxnSpPr>
            <a:cxnSpLocks/>
          </p:cNvCxnSpPr>
          <p:nvPr/>
        </p:nvCxnSpPr>
        <p:spPr>
          <a:xfrm>
            <a:off x="4026972" y="5778166"/>
            <a:ext cx="1132438" cy="165009"/>
          </a:xfrm>
          <a:prstGeom prst="straightConnector1">
            <a:avLst/>
          </a:prstGeom>
          <a:noFill/>
          <a:ln w="6350" cap="flat" cmpd="sng" algn="ctr">
            <a:solidFill>
              <a:sysClr val="windowText" lastClr="000000"/>
            </a:solidFill>
            <a:prstDash val="solid"/>
            <a:miter lim="800000"/>
            <a:tailEnd type="triangle"/>
          </a:ln>
          <a:effectLst/>
        </p:spPr>
      </p:cxnSp>
      <p:cxnSp>
        <p:nvCxnSpPr>
          <p:cNvPr id="177" name="直接箭头连接符 27">
            <a:extLst>
              <a:ext uri="{FF2B5EF4-FFF2-40B4-BE49-F238E27FC236}">
                <a16:creationId xmlns:a16="http://schemas.microsoft.com/office/drawing/2014/main" id="{D4A3C65A-8BC1-46E3-8019-A1584A8C1593}"/>
              </a:ext>
            </a:extLst>
          </p:cNvPr>
          <p:cNvCxnSpPr>
            <a:cxnSpLocks/>
          </p:cNvCxnSpPr>
          <p:nvPr/>
        </p:nvCxnSpPr>
        <p:spPr>
          <a:xfrm>
            <a:off x="4026972" y="5851983"/>
            <a:ext cx="1132438" cy="165009"/>
          </a:xfrm>
          <a:prstGeom prst="straightConnector1">
            <a:avLst/>
          </a:prstGeom>
          <a:noFill/>
          <a:ln w="6350" cap="flat" cmpd="sng" algn="ctr">
            <a:solidFill>
              <a:sysClr val="windowText" lastClr="000000"/>
            </a:solidFill>
            <a:prstDash val="solid"/>
            <a:miter lim="800000"/>
            <a:tailEnd type="triangle"/>
          </a:ln>
          <a:effectLst/>
        </p:spPr>
      </p:cxnSp>
      <p:sp>
        <p:nvSpPr>
          <p:cNvPr id="178" name="文本框 50">
            <a:extLst>
              <a:ext uri="{FF2B5EF4-FFF2-40B4-BE49-F238E27FC236}">
                <a16:creationId xmlns:a16="http://schemas.microsoft.com/office/drawing/2014/main" id="{0B6D51D1-DEFE-4D9F-A29D-30D5796DA788}"/>
              </a:ext>
            </a:extLst>
          </p:cNvPr>
          <p:cNvSpPr txBox="1"/>
          <p:nvPr/>
        </p:nvSpPr>
        <p:spPr>
          <a:xfrm>
            <a:off x="5163873" y="5793659"/>
            <a:ext cx="740253" cy="276999"/>
          </a:xfrm>
          <a:prstGeom prst="rect">
            <a:avLst/>
          </a:prstGeom>
          <a:noFill/>
        </p:spPr>
        <p:txBody>
          <a:bodyPr wrap="square" rtlCol="0">
            <a:spAutoFit/>
          </a:bodyPr>
          <a:lstStyle/>
          <a:p>
            <a:r>
              <a:rPr lang="zh-CN" altLang="en-US" sz="6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sym typeface="Arial Narrow" panose="020B0606020202030204" pitchFamily="34" charset="0"/>
              </a:rPr>
              <a:t>数据周期性发送不需重复请求</a:t>
            </a:r>
          </a:p>
        </p:txBody>
      </p:sp>
    </p:spTree>
    <p:extLst>
      <p:ext uri="{BB962C8B-B14F-4D97-AF65-F5344CB8AC3E}">
        <p14:creationId xmlns:p14="http://schemas.microsoft.com/office/powerpoint/2010/main" val="2965662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513826" y="4655355"/>
            <a:ext cx="5286963" cy="1526187"/>
          </a:xfrm>
          <a:prstGeom prst="rect">
            <a:avLst/>
          </a:prstGeom>
          <a:solidFill>
            <a:srgbClr val="FAE7DC"/>
          </a:solidFill>
        </p:spPr>
        <p:txBody>
          <a:bodyPr wrap="square">
            <a:spAutoFit/>
          </a:bodyPr>
          <a:lstStyle/>
          <a:p>
            <a:pPr marL="285750" indent="-285750">
              <a:lnSpc>
                <a:spcPct val="150000"/>
              </a:lnSpc>
              <a:buFont typeface="Arial" panose="020B0604020202020204" pitchFamily="34" charset="0"/>
              <a:buChar char="•"/>
            </a:pPr>
            <a:r>
              <a:rPr lang="zh-CN" altLang="en-US" sz="1600" b="1" kern="0" dirty="0">
                <a:solidFill>
                  <a:srgbClr val="000000"/>
                </a:solidFill>
                <a:latin typeface="微软雅黑" panose="020B0503020204020204" pitchFamily="34" charset="-122"/>
                <a:ea typeface="微软雅黑" panose="020B0503020204020204" pitchFamily="34" charset="-122"/>
              </a:rPr>
              <a:t>下行：</a:t>
            </a:r>
            <a:r>
              <a:rPr lang="en-US" altLang="zh-CN" sz="1600" b="1" dirty="0">
                <a:solidFill>
                  <a:srgbClr val="C00000"/>
                </a:solidFill>
                <a:latin typeface="微软雅黑" panose="020B0503020204020204" pitchFamily="34" charset="-122"/>
                <a:ea typeface="微软雅黑" panose="020B0503020204020204" pitchFamily="34" charset="-122"/>
              </a:rPr>
              <a:t>4</a:t>
            </a:r>
            <a:r>
              <a:rPr lang="zh-CN" altLang="en-US" sz="1600" b="1" dirty="0">
                <a:solidFill>
                  <a:srgbClr val="C00000"/>
                </a:solidFill>
                <a:latin typeface="微软雅黑" panose="020B0503020204020204" pitchFamily="34" charset="-122"/>
                <a:ea typeface="微软雅黑" panose="020B0503020204020204" pitchFamily="34" charset="-122"/>
              </a:rPr>
              <a:t>天线发射</a:t>
            </a:r>
            <a:r>
              <a:rPr lang="zh-CN" altLang="en-US" sz="1600" dirty="0">
                <a:latin typeface="微软雅黑" panose="020B0503020204020204" pitchFamily="34" charset="-122"/>
                <a:ea typeface="微软雅黑" panose="020B0503020204020204" pitchFamily="34" charset="-122"/>
              </a:rPr>
              <a:t>，提高覆盖</a:t>
            </a:r>
            <a:r>
              <a:rPr lang="en-US" altLang="zh-CN" sz="1600" b="1" dirty="0">
                <a:solidFill>
                  <a:srgbClr val="C00000"/>
                </a:solidFill>
                <a:latin typeface="微软雅黑" panose="020B0503020204020204" pitchFamily="34" charset="-122"/>
                <a:ea typeface="微软雅黑" panose="020B0503020204020204" pitchFamily="34" charset="-122"/>
              </a:rPr>
              <a:t>25~35%</a:t>
            </a:r>
            <a:r>
              <a:rPr lang="zh-CN" altLang="en-US" sz="1600" dirty="0">
                <a:latin typeface="微软雅黑" panose="020B0503020204020204" pitchFamily="34" charset="-122"/>
                <a:ea typeface="微软雅黑" panose="020B0503020204020204" pitchFamily="34" charset="-122"/>
              </a:rPr>
              <a:t>（相对于</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天线技术）</a:t>
            </a:r>
            <a:endParaRPr lang="en-US" altLang="zh-CN" sz="1600" b="1" dirty="0">
              <a:solidFill>
                <a:srgbClr val="C000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b="1" kern="0" dirty="0">
                <a:solidFill>
                  <a:srgbClr val="000000"/>
                </a:solidFill>
                <a:latin typeface="微软雅黑" panose="020B0503020204020204" pitchFamily="34" charset="-122"/>
                <a:ea typeface="微软雅黑" panose="020B0503020204020204" pitchFamily="34" charset="-122"/>
              </a:rPr>
              <a:t>上行：</a:t>
            </a:r>
            <a:r>
              <a:rPr lang="en-US" altLang="zh-CN" sz="1600" b="1" dirty="0">
                <a:solidFill>
                  <a:srgbClr val="C00000"/>
                </a:solidFill>
                <a:latin typeface="微软雅黑" panose="020B0503020204020204" pitchFamily="34" charset="-122"/>
                <a:ea typeface="微软雅黑" panose="020B0503020204020204" pitchFamily="34" charset="-122"/>
              </a:rPr>
              <a:t>4</a:t>
            </a:r>
            <a:r>
              <a:rPr lang="zh-CN" altLang="en-US" sz="1600" b="1" dirty="0">
                <a:solidFill>
                  <a:srgbClr val="C00000"/>
                </a:solidFill>
                <a:latin typeface="微软雅黑" panose="020B0503020204020204" pitchFamily="34" charset="-122"/>
                <a:ea typeface="微软雅黑" panose="020B0503020204020204" pitchFamily="34" charset="-122"/>
              </a:rPr>
              <a:t>天线接收</a:t>
            </a:r>
            <a:r>
              <a:rPr lang="zh-CN" altLang="en-US" sz="1600" dirty="0">
                <a:latin typeface="微软雅黑" panose="020B0503020204020204" pitchFamily="34" charset="-122"/>
                <a:ea typeface="微软雅黑" panose="020B0503020204020204" pitchFamily="34" charset="-122"/>
              </a:rPr>
              <a:t>，提高覆盖</a:t>
            </a:r>
            <a:r>
              <a:rPr lang="en-US" altLang="zh-CN" sz="1600" b="1" dirty="0">
                <a:solidFill>
                  <a:srgbClr val="C00000"/>
                </a:solidFill>
                <a:latin typeface="微软雅黑" panose="020B0503020204020204" pitchFamily="34" charset="-122"/>
                <a:ea typeface="微软雅黑" panose="020B0503020204020204" pitchFamily="34" charset="-122"/>
              </a:rPr>
              <a:t>10~20%</a:t>
            </a:r>
            <a:r>
              <a:rPr lang="zh-CN" altLang="en-US" sz="1600" dirty="0">
                <a:latin typeface="微软雅黑" panose="020B0503020204020204" pitchFamily="34" charset="-122"/>
                <a:ea typeface="微软雅黑" panose="020B0503020204020204" pitchFamily="34" charset="-122"/>
              </a:rPr>
              <a:t>（相对于</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天线技术）</a:t>
            </a:r>
          </a:p>
        </p:txBody>
      </p:sp>
      <p:sp>
        <p:nvSpPr>
          <p:cNvPr id="48" name="标题 1"/>
          <p:cNvSpPr txBox="1">
            <a:spLocks/>
          </p:cNvSpPr>
          <p:nvPr/>
        </p:nvSpPr>
        <p:spPr>
          <a:xfrm>
            <a:off x="254901" y="185749"/>
            <a:ext cx="11746770" cy="889200"/>
          </a:xfrm>
          <a:prstGeom prst="rect">
            <a:avLst/>
          </a:prstGeom>
        </p:spPr>
        <p:txBody>
          <a:bodyPr vert="horz" lIns="121944" tIns="60972" rIns="121944" bIns="60972" rtlCol="0" anchor="ctr">
            <a:normAutofit/>
          </a:bodyPr>
          <a:lstStyle>
            <a:lvl1pPr algn="ctr" defTabSz="1219444" rtl="0" eaLnBrk="1" latinLnBrk="0" hangingPunct="1">
              <a:spcBef>
                <a:spcPct val="0"/>
              </a:spcBef>
              <a:buNone/>
              <a:defRPr sz="5900" kern="1200">
                <a:solidFill>
                  <a:schemeClr val="bg1"/>
                </a:solidFill>
                <a:latin typeface="+mj-lt"/>
                <a:ea typeface="+mj-ea"/>
                <a:cs typeface="+mj-cs"/>
              </a:defRPr>
            </a:lvl1pPr>
          </a:lstStyle>
          <a:p>
            <a:pPr algn="l" defTabSz="913950">
              <a:buClr>
                <a:srgbClr val="CC9900"/>
              </a:buCl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rPr>
              <a:t>广</a:t>
            </a:r>
            <a:r>
              <a:rPr kumimoji="1" lang="zh-CN" altLang="en-US" sz="2799" b="1" kern="0">
                <a:solidFill>
                  <a:srgbClr val="1D1D1A">
                    <a:lumMod val="50000"/>
                  </a:srgbClr>
                </a:solidFill>
                <a:latin typeface="微软雅黑" panose="020B0503020204020204" pitchFamily="34" charset="-122"/>
                <a:ea typeface="微软雅黑" panose="020B0503020204020204" pitchFamily="34" charset="-122"/>
                <a:cs typeface="+mn-cs"/>
              </a:rPr>
              <a:t>覆盖：多</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cs typeface="+mn-cs"/>
              </a:rPr>
              <a:t>天线技术和时域重复技术，提升覆盖，降低成本</a:t>
            </a:r>
          </a:p>
        </p:txBody>
      </p:sp>
      <p:sp>
        <p:nvSpPr>
          <p:cNvPr id="3" name="圆角矩形 2"/>
          <p:cNvSpPr/>
          <p:nvPr/>
        </p:nvSpPr>
        <p:spPr>
          <a:xfrm>
            <a:off x="513827" y="1183246"/>
            <a:ext cx="5286962" cy="3294439"/>
          </a:xfrm>
          <a:prstGeom prst="roundRect">
            <a:avLst>
              <a:gd name="adj" fmla="val 3940"/>
            </a:avLst>
          </a:prstGeom>
          <a:noFill/>
          <a:ln w="28575">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513826" y="1183246"/>
            <a:ext cx="5286963" cy="517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latin typeface="微软雅黑" panose="020B0503020204020204" pitchFamily="34" charset="-122"/>
                <a:ea typeface="微软雅黑" panose="020B0503020204020204" pitchFamily="34" charset="-122"/>
              </a:rPr>
              <a:t>多天线技术</a:t>
            </a:r>
            <a:endParaRPr lang="en-US" altLang="zh-CN" b="1" dirty="0">
              <a:solidFill>
                <a:srgbClr val="C00000"/>
              </a:solidFill>
              <a:latin typeface="微软雅黑" panose="020B0503020204020204" pitchFamily="34" charset="-122"/>
              <a:ea typeface="微软雅黑" panose="020B0503020204020204" pitchFamily="34" charset="-122"/>
            </a:endParaRPr>
          </a:p>
        </p:txBody>
      </p:sp>
      <p:pic>
        <p:nvPicPr>
          <p:cNvPr id="37" name="图片 36">
            <a:extLst>
              <a:ext uri="{FF2B5EF4-FFF2-40B4-BE49-F238E27FC236}">
                <a16:creationId xmlns:a16="http://schemas.microsoft.com/office/drawing/2014/main" id="{06578CC6-592D-4B81-80A8-5418F551FE12}"/>
              </a:ext>
            </a:extLst>
          </p:cNvPr>
          <p:cNvPicPr/>
          <p:nvPr/>
        </p:nvPicPr>
        <p:blipFill>
          <a:blip r:embed="rId3" cstate="print"/>
          <a:srcRect/>
          <a:stretch>
            <a:fillRect/>
          </a:stretch>
        </p:blipFill>
        <p:spPr bwMode="auto">
          <a:xfrm>
            <a:off x="4852847" y="2740403"/>
            <a:ext cx="687946" cy="369895"/>
          </a:xfrm>
          <a:prstGeom prst="roundRect">
            <a:avLst>
              <a:gd name="adj" fmla="val 8594"/>
            </a:avLst>
          </a:prstGeom>
          <a:solidFill>
            <a:srgbClr val="FFFFFF">
              <a:shade val="85000"/>
            </a:srgbClr>
          </a:solidFill>
          <a:ln>
            <a:noFill/>
          </a:ln>
          <a:effectLst/>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293" y="2818334"/>
            <a:ext cx="800716" cy="251252"/>
          </a:xfrm>
          <a:prstGeom prst="rect">
            <a:avLst/>
          </a:prstGeom>
        </p:spPr>
      </p:pic>
      <p:grpSp>
        <p:nvGrpSpPr>
          <p:cNvPr id="39" name="组合 38">
            <a:extLst>
              <a:ext uri="{FF2B5EF4-FFF2-40B4-BE49-F238E27FC236}">
                <a16:creationId xmlns:a16="http://schemas.microsoft.com/office/drawing/2014/main" id="{725571E7-2FB5-49F9-8808-75C9B4B67533}"/>
              </a:ext>
            </a:extLst>
          </p:cNvPr>
          <p:cNvGrpSpPr/>
          <p:nvPr/>
        </p:nvGrpSpPr>
        <p:grpSpPr>
          <a:xfrm>
            <a:off x="830139" y="2192075"/>
            <a:ext cx="499024" cy="558137"/>
            <a:chOff x="1384300" y="2527300"/>
            <a:chExt cx="519113" cy="600075"/>
          </a:xfrm>
          <a:solidFill>
            <a:srgbClr val="666666"/>
          </a:solidFill>
        </p:grpSpPr>
        <p:sp>
          <p:nvSpPr>
            <p:cNvPr id="40" name="Freeform 27">
              <a:extLst>
                <a:ext uri="{FF2B5EF4-FFF2-40B4-BE49-F238E27FC236}">
                  <a16:creationId xmlns:a16="http://schemas.microsoft.com/office/drawing/2014/main" id="{A8AF8733-8A04-41BC-82F6-16C80A50BB2B}"/>
                </a:ext>
              </a:extLst>
            </p:cNvPr>
            <p:cNvSpPr>
              <a:spLocks noEditPoints="1"/>
            </p:cNvSpPr>
            <p:nvPr/>
          </p:nvSpPr>
          <p:spPr bwMode="auto">
            <a:xfrm>
              <a:off x="1463675" y="2589213"/>
              <a:ext cx="93663" cy="250825"/>
            </a:xfrm>
            <a:custGeom>
              <a:avLst/>
              <a:gdLst/>
              <a:ahLst/>
              <a:cxnLst>
                <a:cxn ang="0">
                  <a:pos x="264" y="16"/>
                </a:cxn>
                <a:cxn ang="0">
                  <a:pos x="0" y="597"/>
                </a:cxn>
                <a:cxn ang="0">
                  <a:pos x="262" y="1175"/>
                </a:cxn>
                <a:cxn ang="0">
                  <a:pos x="263" y="1173"/>
                </a:cxn>
                <a:cxn ang="0">
                  <a:pos x="390" y="1112"/>
                </a:cxn>
                <a:cxn ang="0">
                  <a:pos x="424" y="979"/>
                </a:cxn>
                <a:cxn ang="0">
                  <a:pos x="428" y="975"/>
                </a:cxn>
                <a:cxn ang="0">
                  <a:pos x="245" y="577"/>
                </a:cxn>
                <a:cxn ang="0">
                  <a:pos x="405" y="199"/>
                </a:cxn>
                <a:cxn ang="0">
                  <a:pos x="409" y="197"/>
                </a:cxn>
                <a:cxn ang="0">
                  <a:pos x="380" y="73"/>
                </a:cxn>
                <a:cxn ang="0">
                  <a:pos x="265" y="18"/>
                </a:cxn>
                <a:cxn ang="0">
                  <a:pos x="264" y="16"/>
                </a:cxn>
                <a:cxn ang="0">
                  <a:pos x="264" y="16"/>
                </a:cxn>
                <a:cxn ang="0">
                  <a:pos x="264" y="16"/>
                </a:cxn>
              </a:cxnLst>
              <a:rect l="0" t="0" r="r" b="b"/>
              <a:pathLst>
                <a:path w="445" h="1193">
                  <a:moveTo>
                    <a:pt x="264" y="16"/>
                  </a:moveTo>
                  <a:cubicBezTo>
                    <a:pt x="102" y="157"/>
                    <a:pt x="0" y="365"/>
                    <a:pt x="0" y="597"/>
                  </a:cubicBezTo>
                  <a:cubicBezTo>
                    <a:pt x="0" y="827"/>
                    <a:pt x="101" y="1034"/>
                    <a:pt x="262" y="1175"/>
                  </a:cubicBezTo>
                  <a:cubicBezTo>
                    <a:pt x="263" y="1173"/>
                    <a:pt x="263" y="1173"/>
                    <a:pt x="263" y="1173"/>
                  </a:cubicBezTo>
                  <a:cubicBezTo>
                    <a:pt x="291" y="1193"/>
                    <a:pt x="347" y="1166"/>
                    <a:pt x="390" y="1112"/>
                  </a:cubicBezTo>
                  <a:cubicBezTo>
                    <a:pt x="431" y="1061"/>
                    <a:pt x="445" y="1004"/>
                    <a:pt x="424" y="979"/>
                  </a:cubicBezTo>
                  <a:cubicBezTo>
                    <a:pt x="428" y="975"/>
                    <a:pt x="428" y="975"/>
                    <a:pt x="428" y="975"/>
                  </a:cubicBezTo>
                  <a:cubicBezTo>
                    <a:pt x="316" y="879"/>
                    <a:pt x="245" y="736"/>
                    <a:pt x="245" y="577"/>
                  </a:cubicBezTo>
                  <a:cubicBezTo>
                    <a:pt x="245" y="428"/>
                    <a:pt x="306" y="295"/>
                    <a:pt x="405" y="199"/>
                  </a:cubicBezTo>
                  <a:cubicBezTo>
                    <a:pt x="407" y="198"/>
                    <a:pt x="408" y="198"/>
                    <a:pt x="409" y="197"/>
                  </a:cubicBezTo>
                  <a:cubicBezTo>
                    <a:pt x="433" y="178"/>
                    <a:pt x="420" y="122"/>
                    <a:pt x="380" y="73"/>
                  </a:cubicBezTo>
                  <a:cubicBezTo>
                    <a:pt x="340" y="24"/>
                    <a:pt x="290" y="0"/>
                    <a:pt x="265" y="18"/>
                  </a:cubicBezTo>
                  <a:lnTo>
                    <a:pt x="264" y="16"/>
                  </a:lnTo>
                  <a:close/>
                  <a:moveTo>
                    <a:pt x="264" y="16"/>
                  </a:moveTo>
                  <a:cubicBezTo>
                    <a:pt x="264" y="16"/>
                    <a:pt x="264" y="16"/>
                    <a:pt x="264" y="16"/>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41" name="Freeform 28">
              <a:extLst>
                <a:ext uri="{FF2B5EF4-FFF2-40B4-BE49-F238E27FC236}">
                  <a16:creationId xmlns:a16="http://schemas.microsoft.com/office/drawing/2014/main" id="{C62A1591-DA99-4BBB-82D6-39BD1FD583E0}"/>
                </a:ext>
              </a:extLst>
            </p:cNvPr>
            <p:cNvSpPr>
              <a:spLocks noEditPoints="1"/>
            </p:cNvSpPr>
            <p:nvPr/>
          </p:nvSpPr>
          <p:spPr bwMode="auto">
            <a:xfrm>
              <a:off x="1384300" y="2528887"/>
              <a:ext cx="122238" cy="373063"/>
            </a:xfrm>
            <a:custGeom>
              <a:avLst/>
              <a:gdLst/>
              <a:ahLst/>
              <a:cxnLst>
                <a:cxn ang="0">
                  <a:pos x="407" y="7"/>
                </a:cxn>
                <a:cxn ang="0">
                  <a:pos x="400" y="14"/>
                </a:cxn>
                <a:cxn ang="0">
                  <a:pos x="398" y="15"/>
                </a:cxn>
                <a:cxn ang="0">
                  <a:pos x="396" y="17"/>
                </a:cxn>
                <a:cxn ang="0">
                  <a:pos x="0" y="885"/>
                </a:cxn>
                <a:cxn ang="0">
                  <a:pos x="393" y="1750"/>
                </a:cxn>
                <a:cxn ang="0">
                  <a:pos x="398" y="1755"/>
                </a:cxn>
                <a:cxn ang="0">
                  <a:pos x="527" y="1695"/>
                </a:cxn>
                <a:cxn ang="0">
                  <a:pos x="558" y="1559"/>
                </a:cxn>
                <a:cxn ang="0">
                  <a:pos x="559" y="1557"/>
                </a:cxn>
                <a:cxn ang="0">
                  <a:pos x="253" y="885"/>
                </a:cxn>
                <a:cxn ang="0">
                  <a:pos x="564" y="208"/>
                </a:cxn>
                <a:cxn ang="0">
                  <a:pos x="563" y="206"/>
                </a:cxn>
                <a:cxn ang="0">
                  <a:pos x="526" y="75"/>
                </a:cxn>
                <a:cxn ang="0">
                  <a:pos x="408" y="9"/>
                </a:cxn>
                <a:cxn ang="0">
                  <a:pos x="407" y="7"/>
                </a:cxn>
                <a:cxn ang="0">
                  <a:pos x="407" y="7"/>
                </a:cxn>
                <a:cxn ang="0">
                  <a:pos x="407" y="7"/>
                </a:cxn>
              </a:cxnLst>
              <a:rect l="0" t="0" r="r" b="b"/>
              <a:pathLst>
                <a:path w="583" h="1777">
                  <a:moveTo>
                    <a:pt x="407" y="7"/>
                  </a:moveTo>
                  <a:cubicBezTo>
                    <a:pt x="405" y="9"/>
                    <a:pt x="402" y="12"/>
                    <a:pt x="400" y="14"/>
                  </a:cubicBezTo>
                  <a:cubicBezTo>
                    <a:pt x="399" y="14"/>
                    <a:pt x="398" y="14"/>
                    <a:pt x="398" y="15"/>
                  </a:cubicBezTo>
                  <a:cubicBezTo>
                    <a:pt x="397" y="16"/>
                    <a:pt x="396" y="17"/>
                    <a:pt x="396" y="17"/>
                  </a:cubicBezTo>
                  <a:cubicBezTo>
                    <a:pt x="153" y="228"/>
                    <a:pt x="0" y="539"/>
                    <a:pt x="0" y="885"/>
                  </a:cubicBezTo>
                  <a:cubicBezTo>
                    <a:pt x="0" y="1230"/>
                    <a:pt x="152" y="1539"/>
                    <a:pt x="393" y="1750"/>
                  </a:cubicBezTo>
                  <a:cubicBezTo>
                    <a:pt x="395" y="1752"/>
                    <a:pt x="396" y="1754"/>
                    <a:pt x="398" y="1755"/>
                  </a:cubicBezTo>
                  <a:cubicBezTo>
                    <a:pt x="425" y="1777"/>
                    <a:pt x="483" y="1750"/>
                    <a:pt x="527" y="1695"/>
                  </a:cubicBezTo>
                  <a:cubicBezTo>
                    <a:pt x="570" y="1642"/>
                    <a:pt x="583" y="1581"/>
                    <a:pt x="558" y="1559"/>
                  </a:cubicBezTo>
                  <a:cubicBezTo>
                    <a:pt x="559" y="1557"/>
                    <a:pt x="559" y="1557"/>
                    <a:pt x="559" y="1557"/>
                  </a:cubicBezTo>
                  <a:cubicBezTo>
                    <a:pt x="372" y="1393"/>
                    <a:pt x="253" y="1153"/>
                    <a:pt x="253" y="885"/>
                  </a:cubicBezTo>
                  <a:cubicBezTo>
                    <a:pt x="253" y="614"/>
                    <a:pt x="374" y="372"/>
                    <a:pt x="564" y="208"/>
                  </a:cubicBezTo>
                  <a:cubicBezTo>
                    <a:pt x="563" y="206"/>
                    <a:pt x="563" y="206"/>
                    <a:pt x="563" y="206"/>
                  </a:cubicBezTo>
                  <a:cubicBezTo>
                    <a:pt x="581" y="180"/>
                    <a:pt x="566" y="124"/>
                    <a:pt x="526" y="75"/>
                  </a:cubicBezTo>
                  <a:cubicBezTo>
                    <a:pt x="488" y="26"/>
                    <a:pt x="438" y="0"/>
                    <a:pt x="408" y="9"/>
                  </a:cubicBezTo>
                  <a:lnTo>
                    <a:pt x="407" y="7"/>
                  </a:lnTo>
                  <a:close/>
                  <a:moveTo>
                    <a:pt x="407" y="7"/>
                  </a:moveTo>
                  <a:cubicBezTo>
                    <a:pt x="407" y="7"/>
                    <a:pt x="407" y="7"/>
                    <a:pt x="407" y="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42" name="Freeform 29">
              <a:extLst>
                <a:ext uri="{FF2B5EF4-FFF2-40B4-BE49-F238E27FC236}">
                  <a16:creationId xmlns:a16="http://schemas.microsoft.com/office/drawing/2014/main" id="{AA7D678C-5C46-4FF7-9628-97695C5BBB52}"/>
                </a:ext>
              </a:extLst>
            </p:cNvPr>
            <p:cNvSpPr>
              <a:spLocks noEditPoints="1"/>
            </p:cNvSpPr>
            <p:nvPr/>
          </p:nvSpPr>
          <p:spPr bwMode="auto">
            <a:xfrm>
              <a:off x="1730375" y="2589213"/>
              <a:ext cx="93663" cy="250825"/>
            </a:xfrm>
            <a:custGeom>
              <a:avLst/>
              <a:gdLst/>
              <a:ahLst/>
              <a:cxnLst>
                <a:cxn ang="0">
                  <a:pos x="182" y="1177"/>
                </a:cxn>
                <a:cxn ang="0">
                  <a:pos x="445" y="596"/>
                </a:cxn>
                <a:cxn ang="0">
                  <a:pos x="184" y="18"/>
                </a:cxn>
                <a:cxn ang="0">
                  <a:pos x="182" y="20"/>
                </a:cxn>
                <a:cxn ang="0">
                  <a:pos x="56" y="81"/>
                </a:cxn>
                <a:cxn ang="0">
                  <a:pos x="21" y="214"/>
                </a:cxn>
                <a:cxn ang="0">
                  <a:pos x="18" y="218"/>
                </a:cxn>
                <a:cxn ang="0">
                  <a:pos x="201" y="616"/>
                </a:cxn>
                <a:cxn ang="0">
                  <a:pos x="40" y="994"/>
                </a:cxn>
                <a:cxn ang="0">
                  <a:pos x="37" y="996"/>
                </a:cxn>
                <a:cxn ang="0">
                  <a:pos x="66" y="1120"/>
                </a:cxn>
                <a:cxn ang="0">
                  <a:pos x="180" y="1175"/>
                </a:cxn>
                <a:cxn ang="0">
                  <a:pos x="182" y="1177"/>
                </a:cxn>
                <a:cxn ang="0">
                  <a:pos x="182" y="1177"/>
                </a:cxn>
                <a:cxn ang="0">
                  <a:pos x="182" y="1177"/>
                </a:cxn>
              </a:cxnLst>
              <a:rect l="0" t="0" r="r" b="b"/>
              <a:pathLst>
                <a:path w="445" h="1193">
                  <a:moveTo>
                    <a:pt x="182" y="1177"/>
                  </a:moveTo>
                  <a:cubicBezTo>
                    <a:pt x="343" y="1036"/>
                    <a:pt x="445" y="828"/>
                    <a:pt x="445" y="596"/>
                  </a:cubicBezTo>
                  <a:cubicBezTo>
                    <a:pt x="445" y="366"/>
                    <a:pt x="344" y="159"/>
                    <a:pt x="184" y="18"/>
                  </a:cubicBezTo>
                  <a:cubicBezTo>
                    <a:pt x="182" y="20"/>
                    <a:pt x="182" y="20"/>
                    <a:pt x="182" y="20"/>
                  </a:cubicBezTo>
                  <a:cubicBezTo>
                    <a:pt x="155" y="0"/>
                    <a:pt x="98" y="27"/>
                    <a:pt x="56" y="81"/>
                  </a:cubicBezTo>
                  <a:cubicBezTo>
                    <a:pt x="15" y="132"/>
                    <a:pt x="0" y="189"/>
                    <a:pt x="21" y="214"/>
                  </a:cubicBezTo>
                  <a:cubicBezTo>
                    <a:pt x="18" y="218"/>
                    <a:pt x="18" y="218"/>
                    <a:pt x="18" y="218"/>
                  </a:cubicBezTo>
                  <a:cubicBezTo>
                    <a:pt x="130" y="314"/>
                    <a:pt x="201" y="457"/>
                    <a:pt x="201" y="616"/>
                  </a:cubicBezTo>
                  <a:cubicBezTo>
                    <a:pt x="201" y="765"/>
                    <a:pt x="139" y="898"/>
                    <a:pt x="40" y="994"/>
                  </a:cubicBezTo>
                  <a:cubicBezTo>
                    <a:pt x="39" y="995"/>
                    <a:pt x="38" y="995"/>
                    <a:pt x="37" y="996"/>
                  </a:cubicBezTo>
                  <a:cubicBezTo>
                    <a:pt x="13" y="1015"/>
                    <a:pt x="25" y="1071"/>
                    <a:pt x="66" y="1120"/>
                  </a:cubicBezTo>
                  <a:cubicBezTo>
                    <a:pt x="105" y="1169"/>
                    <a:pt x="156" y="1193"/>
                    <a:pt x="180" y="1175"/>
                  </a:cubicBezTo>
                  <a:lnTo>
                    <a:pt x="182" y="1177"/>
                  </a:lnTo>
                  <a:close/>
                  <a:moveTo>
                    <a:pt x="182" y="1177"/>
                  </a:moveTo>
                  <a:cubicBezTo>
                    <a:pt x="182" y="1177"/>
                    <a:pt x="182" y="1177"/>
                    <a:pt x="182" y="117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43" name="Freeform 30">
              <a:extLst>
                <a:ext uri="{FF2B5EF4-FFF2-40B4-BE49-F238E27FC236}">
                  <a16:creationId xmlns:a16="http://schemas.microsoft.com/office/drawing/2014/main" id="{AF661A87-37E7-4534-8744-5292414B5F12}"/>
                </a:ext>
              </a:extLst>
            </p:cNvPr>
            <p:cNvSpPr>
              <a:spLocks noEditPoints="1"/>
            </p:cNvSpPr>
            <p:nvPr/>
          </p:nvSpPr>
          <p:spPr bwMode="auto">
            <a:xfrm>
              <a:off x="1781175" y="2527300"/>
              <a:ext cx="122238" cy="373063"/>
            </a:xfrm>
            <a:custGeom>
              <a:avLst/>
              <a:gdLst/>
              <a:ahLst/>
              <a:cxnLst>
                <a:cxn ang="0">
                  <a:pos x="176" y="1770"/>
                </a:cxn>
                <a:cxn ang="0">
                  <a:pos x="184" y="1763"/>
                </a:cxn>
                <a:cxn ang="0">
                  <a:pos x="185" y="1762"/>
                </a:cxn>
                <a:cxn ang="0">
                  <a:pos x="188" y="1760"/>
                </a:cxn>
                <a:cxn ang="0">
                  <a:pos x="584" y="892"/>
                </a:cxn>
                <a:cxn ang="0">
                  <a:pos x="190" y="27"/>
                </a:cxn>
                <a:cxn ang="0">
                  <a:pos x="185" y="22"/>
                </a:cxn>
                <a:cxn ang="0">
                  <a:pos x="57" y="82"/>
                </a:cxn>
                <a:cxn ang="0">
                  <a:pos x="25" y="218"/>
                </a:cxn>
                <a:cxn ang="0">
                  <a:pos x="24" y="220"/>
                </a:cxn>
                <a:cxn ang="0">
                  <a:pos x="330" y="892"/>
                </a:cxn>
                <a:cxn ang="0">
                  <a:pos x="19" y="1569"/>
                </a:cxn>
                <a:cxn ang="0">
                  <a:pos x="20" y="1571"/>
                </a:cxn>
                <a:cxn ang="0">
                  <a:pos x="57" y="1702"/>
                </a:cxn>
                <a:cxn ang="0">
                  <a:pos x="175" y="1768"/>
                </a:cxn>
                <a:cxn ang="0">
                  <a:pos x="176" y="1770"/>
                </a:cxn>
                <a:cxn ang="0">
                  <a:pos x="176" y="1770"/>
                </a:cxn>
                <a:cxn ang="0">
                  <a:pos x="176" y="1770"/>
                </a:cxn>
              </a:cxnLst>
              <a:rect l="0" t="0" r="r" b="b"/>
              <a:pathLst>
                <a:path w="584" h="1777">
                  <a:moveTo>
                    <a:pt x="176" y="1770"/>
                  </a:moveTo>
                  <a:cubicBezTo>
                    <a:pt x="179" y="1768"/>
                    <a:pt x="181" y="1765"/>
                    <a:pt x="184" y="1763"/>
                  </a:cubicBezTo>
                  <a:cubicBezTo>
                    <a:pt x="184" y="1763"/>
                    <a:pt x="185" y="1763"/>
                    <a:pt x="185" y="1762"/>
                  </a:cubicBezTo>
                  <a:cubicBezTo>
                    <a:pt x="186" y="1761"/>
                    <a:pt x="187" y="1760"/>
                    <a:pt x="188" y="1760"/>
                  </a:cubicBezTo>
                  <a:cubicBezTo>
                    <a:pt x="430" y="1549"/>
                    <a:pt x="584" y="1238"/>
                    <a:pt x="584" y="892"/>
                  </a:cubicBezTo>
                  <a:cubicBezTo>
                    <a:pt x="584" y="547"/>
                    <a:pt x="431" y="238"/>
                    <a:pt x="190" y="27"/>
                  </a:cubicBezTo>
                  <a:cubicBezTo>
                    <a:pt x="188" y="25"/>
                    <a:pt x="187" y="23"/>
                    <a:pt x="185" y="22"/>
                  </a:cubicBezTo>
                  <a:cubicBezTo>
                    <a:pt x="158" y="0"/>
                    <a:pt x="101" y="27"/>
                    <a:pt x="57" y="82"/>
                  </a:cubicBezTo>
                  <a:cubicBezTo>
                    <a:pt x="14" y="135"/>
                    <a:pt x="0" y="196"/>
                    <a:pt x="25" y="218"/>
                  </a:cubicBezTo>
                  <a:cubicBezTo>
                    <a:pt x="24" y="220"/>
                    <a:pt x="24" y="220"/>
                    <a:pt x="24" y="220"/>
                  </a:cubicBezTo>
                  <a:cubicBezTo>
                    <a:pt x="212" y="384"/>
                    <a:pt x="330" y="624"/>
                    <a:pt x="330" y="892"/>
                  </a:cubicBezTo>
                  <a:cubicBezTo>
                    <a:pt x="330" y="1163"/>
                    <a:pt x="209" y="1405"/>
                    <a:pt x="19" y="1569"/>
                  </a:cubicBezTo>
                  <a:cubicBezTo>
                    <a:pt x="20" y="1571"/>
                    <a:pt x="20" y="1571"/>
                    <a:pt x="20" y="1571"/>
                  </a:cubicBezTo>
                  <a:cubicBezTo>
                    <a:pt x="3" y="1597"/>
                    <a:pt x="17" y="1653"/>
                    <a:pt x="57" y="1702"/>
                  </a:cubicBezTo>
                  <a:cubicBezTo>
                    <a:pt x="96" y="1751"/>
                    <a:pt x="145" y="1777"/>
                    <a:pt x="175" y="1768"/>
                  </a:cubicBezTo>
                  <a:lnTo>
                    <a:pt x="176" y="1770"/>
                  </a:lnTo>
                  <a:close/>
                  <a:moveTo>
                    <a:pt x="176" y="1770"/>
                  </a:moveTo>
                  <a:cubicBezTo>
                    <a:pt x="176" y="1770"/>
                    <a:pt x="176" y="1770"/>
                    <a:pt x="176" y="177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44" name="Freeform 31">
              <a:extLst>
                <a:ext uri="{FF2B5EF4-FFF2-40B4-BE49-F238E27FC236}">
                  <a16:creationId xmlns:a16="http://schemas.microsoft.com/office/drawing/2014/main" id="{C8126D21-4284-4815-8C26-4D93B2163E14}"/>
                </a:ext>
              </a:extLst>
            </p:cNvPr>
            <p:cNvSpPr>
              <a:spLocks noEditPoints="1"/>
            </p:cNvSpPr>
            <p:nvPr/>
          </p:nvSpPr>
          <p:spPr bwMode="auto">
            <a:xfrm>
              <a:off x="1476375" y="2676525"/>
              <a:ext cx="334963" cy="450850"/>
            </a:xfrm>
            <a:custGeom>
              <a:avLst/>
              <a:gdLst/>
              <a:ahLst/>
              <a:cxnLst>
                <a:cxn ang="0">
                  <a:pos x="1581" y="1979"/>
                </a:cxn>
                <a:cxn ang="0">
                  <a:pos x="953" y="465"/>
                </a:cxn>
                <a:cxn ang="0">
                  <a:pos x="1050" y="263"/>
                </a:cxn>
                <a:cxn ang="0">
                  <a:pos x="787" y="0"/>
                </a:cxn>
                <a:cxn ang="0">
                  <a:pos x="525" y="263"/>
                </a:cxn>
                <a:cxn ang="0">
                  <a:pos x="636" y="477"/>
                </a:cxn>
                <a:cxn ang="0">
                  <a:pos x="10" y="1985"/>
                </a:cxn>
                <a:cxn ang="0">
                  <a:pos x="8" y="1990"/>
                </a:cxn>
                <a:cxn ang="0">
                  <a:pos x="6" y="1996"/>
                </a:cxn>
                <a:cxn ang="0">
                  <a:pos x="6" y="1996"/>
                </a:cxn>
                <a:cxn ang="0">
                  <a:pos x="0" y="2033"/>
                </a:cxn>
                <a:cxn ang="0">
                  <a:pos x="116" y="2149"/>
                </a:cxn>
                <a:cxn ang="0">
                  <a:pos x="232" y="2033"/>
                </a:cxn>
                <a:cxn ang="0">
                  <a:pos x="381" y="1661"/>
                </a:cxn>
                <a:cxn ang="0">
                  <a:pos x="1217" y="1661"/>
                </a:cxn>
                <a:cxn ang="0">
                  <a:pos x="1364" y="2008"/>
                </a:cxn>
                <a:cxn ang="0">
                  <a:pos x="1362" y="2033"/>
                </a:cxn>
                <a:cxn ang="0">
                  <a:pos x="1478" y="2149"/>
                </a:cxn>
                <a:cxn ang="0">
                  <a:pos x="1594" y="2033"/>
                </a:cxn>
                <a:cxn ang="0">
                  <a:pos x="1581" y="1979"/>
                </a:cxn>
                <a:cxn ang="0">
                  <a:pos x="787" y="643"/>
                </a:cxn>
                <a:cxn ang="0">
                  <a:pos x="981" y="1103"/>
                </a:cxn>
                <a:cxn ang="0">
                  <a:pos x="604" y="1103"/>
                </a:cxn>
                <a:cxn ang="0">
                  <a:pos x="787" y="643"/>
                </a:cxn>
                <a:cxn ang="0">
                  <a:pos x="437" y="1520"/>
                </a:cxn>
                <a:cxn ang="0">
                  <a:pos x="542" y="1257"/>
                </a:cxn>
                <a:cxn ang="0">
                  <a:pos x="1047" y="1257"/>
                </a:cxn>
                <a:cxn ang="0">
                  <a:pos x="1157" y="1520"/>
                </a:cxn>
                <a:cxn ang="0">
                  <a:pos x="437" y="1520"/>
                </a:cxn>
                <a:cxn ang="0">
                  <a:pos x="437" y="1520"/>
                </a:cxn>
                <a:cxn ang="0">
                  <a:pos x="437" y="1520"/>
                </a:cxn>
              </a:cxnLst>
              <a:rect l="0" t="0" r="r" b="b"/>
              <a:pathLst>
                <a:path w="1594" h="2149">
                  <a:moveTo>
                    <a:pt x="1581" y="1979"/>
                  </a:moveTo>
                  <a:cubicBezTo>
                    <a:pt x="953" y="465"/>
                    <a:pt x="953" y="465"/>
                    <a:pt x="953" y="465"/>
                  </a:cubicBezTo>
                  <a:cubicBezTo>
                    <a:pt x="1012" y="416"/>
                    <a:pt x="1050" y="344"/>
                    <a:pt x="1050" y="263"/>
                  </a:cubicBezTo>
                  <a:cubicBezTo>
                    <a:pt x="1050" y="118"/>
                    <a:pt x="932" y="0"/>
                    <a:pt x="787" y="0"/>
                  </a:cubicBezTo>
                  <a:cubicBezTo>
                    <a:pt x="642" y="0"/>
                    <a:pt x="525" y="118"/>
                    <a:pt x="525" y="263"/>
                  </a:cubicBezTo>
                  <a:cubicBezTo>
                    <a:pt x="525" y="351"/>
                    <a:pt x="569" y="429"/>
                    <a:pt x="636" y="477"/>
                  </a:cubicBezTo>
                  <a:cubicBezTo>
                    <a:pt x="10" y="1985"/>
                    <a:pt x="10" y="1985"/>
                    <a:pt x="10" y="1985"/>
                  </a:cubicBezTo>
                  <a:cubicBezTo>
                    <a:pt x="9" y="1987"/>
                    <a:pt x="9" y="1989"/>
                    <a:pt x="8" y="1990"/>
                  </a:cubicBezTo>
                  <a:cubicBezTo>
                    <a:pt x="6" y="1996"/>
                    <a:pt x="6" y="1996"/>
                    <a:pt x="6" y="1996"/>
                  </a:cubicBezTo>
                  <a:cubicBezTo>
                    <a:pt x="6" y="1996"/>
                    <a:pt x="6" y="1996"/>
                    <a:pt x="6" y="1996"/>
                  </a:cubicBezTo>
                  <a:cubicBezTo>
                    <a:pt x="2" y="2007"/>
                    <a:pt x="0" y="2020"/>
                    <a:pt x="0" y="2033"/>
                  </a:cubicBezTo>
                  <a:cubicBezTo>
                    <a:pt x="0" y="2098"/>
                    <a:pt x="52" y="2149"/>
                    <a:pt x="116" y="2149"/>
                  </a:cubicBezTo>
                  <a:cubicBezTo>
                    <a:pt x="181" y="2149"/>
                    <a:pt x="232" y="2098"/>
                    <a:pt x="232" y="2033"/>
                  </a:cubicBezTo>
                  <a:cubicBezTo>
                    <a:pt x="381" y="1661"/>
                    <a:pt x="381" y="1661"/>
                    <a:pt x="381" y="1661"/>
                  </a:cubicBezTo>
                  <a:cubicBezTo>
                    <a:pt x="1217" y="1661"/>
                    <a:pt x="1217" y="1661"/>
                    <a:pt x="1217" y="1661"/>
                  </a:cubicBezTo>
                  <a:cubicBezTo>
                    <a:pt x="1364" y="2008"/>
                    <a:pt x="1364" y="2008"/>
                    <a:pt x="1364" y="2008"/>
                  </a:cubicBezTo>
                  <a:cubicBezTo>
                    <a:pt x="1362" y="2016"/>
                    <a:pt x="1362" y="2024"/>
                    <a:pt x="1362" y="2033"/>
                  </a:cubicBezTo>
                  <a:cubicBezTo>
                    <a:pt x="1362" y="2098"/>
                    <a:pt x="1413" y="2149"/>
                    <a:pt x="1478" y="2149"/>
                  </a:cubicBezTo>
                  <a:cubicBezTo>
                    <a:pt x="1542" y="2149"/>
                    <a:pt x="1594" y="2098"/>
                    <a:pt x="1594" y="2033"/>
                  </a:cubicBezTo>
                  <a:cubicBezTo>
                    <a:pt x="1594" y="2013"/>
                    <a:pt x="1589" y="1995"/>
                    <a:pt x="1581" y="1979"/>
                  </a:cubicBezTo>
                  <a:close/>
                  <a:moveTo>
                    <a:pt x="787" y="643"/>
                  </a:moveTo>
                  <a:cubicBezTo>
                    <a:pt x="981" y="1103"/>
                    <a:pt x="981" y="1103"/>
                    <a:pt x="981" y="1103"/>
                  </a:cubicBezTo>
                  <a:cubicBezTo>
                    <a:pt x="604" y="1103"/>
                    <a:pt x="604" y="1103"/>
                    <a:pt x="604" y="1103"/>
                  </a:cubicBezTo>
                  <a:lnTo>
                    <a:pt x="787" y="643"/>
                  </a:lnTo>
                  <a:close/>
                  <a:moveTo>
                    <a:pt x="437" y="1520"/>
                  </a:moveTo>
                  <a:cubicBezTo>
                    <a:pt x="542" y="1257"/>
                    <a:pt x="542" y="1257"/>
                    <a:pt x="542" y="1257"/>
                  </a:cubicBezTo>
                  <a:cubicBezTo>
                    <a:pt x="1047" y="1257"/>
                    <a:pt x="1047" y="1257"/>
                    <a:pt x="1047" y="1257"/>
                  </a:cubicBezTo>
                  <a:cubicBezTo>
                    <a:pt x="1157" y="1520"/>
                    <a:pt x="1157" y="1520"/>
                    <a:pt x="1157" y="1520"/>
                  </a:cubicBezTo>
                  <a:lnTo>
                    <a:pt x="437" y="1520"/>
                  </a:lnTo>
                  <a:close/>
                  <a:moveTo>
                    <a:pt x="437" y="1520"/>
                  </a:moveTo>
                  <a:cubicBezTo>
                    <a:pt x="437" y="1520"/>
                    <a:pt x="437" y="1520"/>
                    <a:pt x="437" y="152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567521" y="2144129"/>
            <a:ext cx="326496" cy="1348409"/>
            <a:chOff x="1611983" y="2385549"/>
            <a:chExt cx="603316" cy="970753"/>
          </a:xfrm>
        </p:grpSpPr>
        <p:cxnSp>
          <p:nvCxnSpPr>
            <p:cNvPr id="7" name="直接连接符 6"/>
            <p:cNvCxnSpPr/>
            <p:nvPr/>
          </p:nvCxnSpPr>
          <p:spPr>
            <a:xfrm>
              <a:off x="1611983" y="2862859"/>
              <a:ext cx="30165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13641" y="2385549"/>
              <a:ext cx="0" cy="970753"/>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913641" y="2397031"/>
              <a:ext cx="30165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913641" y="3341689"/>
              <a:ext cx="30165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913641" y="3026803"/>
              <a:ext cx="30165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913641" y="2711917"/>
              <a:ext cx="30165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894017" y="1766836"/>
            <a:ext cx="270573" cy="2102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5"/>
          <a:stretch>
            <a:fillRect/>
          </a:stretch>
        </p:blipFill>
        <p:spPr>
          <a:xfrm>
            <a:off x="1950687" y="1830662"/>
            <a:ext cx="148607" cy="468000"/>
          </a:xfrm>
          <a:prstGeom prst="rect">
            <a:avLst/>
          </a:prstGeom>
        </p:spPr>
      </p:pic>
      <p:pic>
        <p:nvPicPr>
          <p:cNvPr id="62" name="图片 61"/>
          <p:cNvPicPr>
            <a:picLocks noChangeAspect="1"/>
          </p:cNvPicPr>
          <p:nvPr/>
        </p:nvPicPr>
        <p:blipFill>
          <a:blip r:embed="rId5"/>
          <a:stretch>
            <a:fillRect/>
          </a:stretch>
        </p:blipFill>
        <p:spPr>
          <a:xfrm>
            <a:off x="1950687" y="2314310"/>
            <a:ext cx="148607" cy="468000"/>
          </a:xfrm>
          <a:prstGeom prst="rect">
            <a:avLst/>
          </a:prstGeom>
        </p:spPr>
      </p:pic>
      <p:pic>
        <p:nvPicPr>
          <p:cNvPr id="63" name="图片 62"/>
          <p:cNvPicPr>
            <a:picLocks noChangeAspect="1"/>
          </p:cNvPicPr>
          <p:nvPr/>
        </p:nvPicPr>
        <p:blipFill>
          <a:blip r:embed="rId5"/>
          <a:stretch>
            <a:fillRect/>
          </a:stretch>
        </p:blipFill>
        <p:spPr>
          <a:xfrm>
            <a:off x="1950687" y="2790134"/>
            <a:ext cx="148607" cy="468000"/>
          </a:xfrm>
          <a:prstGeom prst="rect">
            <a:avLst/>
          </a:prstGeom>
        </p:spPr>
      </p:pic>
      <p:pic>
        <p:nvPicPr>
          <p:cNvPr id="64" name="图片 63"/>
          <p:cNvPicPr>
            <a:picLocks noChangeAspect="1"/>
          </p:cNvPicPr>
          <p:nvPr/>
        </p:nvPicPr>
        <p:blipFill>
          <a:blip r:embed="rId5"/>
          <a:stretch>
            <a:fillRect/>
          </a:stretch>
        </p:blipFill>
        <p:spPr>
          <a:xfrm>
            <a:off x="1950687" y="3308096"/>
            <a:ext cx="148607" cy="468000"/>
          </a:xfrm>
          <a:prstGeom prst="rect">
            <a:avLst/>
          </a:prstGeom>
        </p:spPr>
      </p:pic>
      <p:cxnSp>
        <p:nvCxnSpPr>
          <p:cNvPr id="14" name="直接箭头连接符 13"/>
          <p:cNvCxnSpPr/>
          <p:nvPr/>
        </p:nvCxnSpPr>
        <p:spPr>
          <a:xfrm>
            <a:off x="2375647" y="1990165"/>
            <a:ext cx="2411506" cy="753035"/>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7" name="组合 297"/>
          <p:cNvGrpSpPr>
            <a:grpSpLocks/>
          </p:cNvGrpSpPr>
          <p:nvPr/>
        </p:nvGrpSpPr>
        <p:grpSpPr bwMode="auto">
          <a:xfrm>
            <a:off x="3040721" y="2545808"/>
            <a:ext cx="486457" cy="646742"/>
            <a:chOff x="2047875" y="3503613"/>
            <a:chExt cx="612775" cy="817563"/>
          </a:xfrm>
          <a:solidFill>
            <a:schemeClr val="bg2">
              <a:lumMod val="50000"/>
            </a:schemeClr>
          </a:solidFill>
        </p:grpSpPr>
        <p:sp>
          <p:nvSpPr>
            <p:cNvPr id="68" name="Freeform 55"/>
            <p:cNvSpPr>
              <a:spLocks/>
            </p:cNvSpPr>
            <p:nvPr/>
          </p:nvSpPr>
          <p:spPr bwMode="auto">
            <a:xfrm>
              <a:off x="2166938" y="3871913"/>
              <a:ext cx="15875" cy="309563"/>
            </a:xfrm>
            <a:custGeom>
              <a:avLst/>
              <a:gdLst>
                <a:gd name="T0" fmla="*/ 2147483647 w 40"/>
                <a:gd name="T1" fmla="*/ 0 h 740"/>
                <a:gd name="T2" fmla="*/ 2147483647 w 40"/>
                <a:gd name="T3" fmla="*/ 0 h 740"/>
                <a:gd name="T4" fmla="*/ 0 w 40"/>
                <a:gd name="T5" fmla="*/ 2147483647 h 740"/>
                <a:gd name="T6" fmla="*/ 0 w 40"/>
                <a:gd name="T7" fmla="*/ 2147483647 h 740"/>
                <a:gd name="T8" fmla="*/ 2147483647 w 40"/>
                <a:gd name="T9" fmla="*/ 2147483647 h 740"/>
                <a:gd name="T10" fmla="*/ 2147483647 w 40"/>
                <a:gd name="T11" fmla="*/ 2147483647 h 740"/>
                <a:gd name="T12" fmla="*/ 2147483647 w 40"/>
                <a:gd name="T13" fmla="*/ 2147483647 h 740"/>
                <a:gd name="T14" fmla="*/ 2147483647 w 40"/>
                <a:gd name="T15" fmla="*/ 0 h 7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740"/>
                <a:gd name="T26" fmla="*/ 40 w 40"/>
                <a:gd name="T27" fmla="*/ 740 h 7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740">
                  <a:moveTo>
                    <a:pt x="20" y="0"/>
                  </a:moveTo>
                  <a:lnTo>
                    <a:pt x="20" y="0"/>
                  </a:lnTo>
                  <a:cubicBezTo>
                    <a:pt x="9" y="0"/>
                    <a:pt x="0" y="9"/>
                    <a:pt x="0" y="20"/>
                  </a:cubicBezTo>
                  <a:lnTo>
                    <a:pt x="0" y="720"/>
                  </a:lnTo>
                  <a:cubicBezTo>
                    <a:pt x="0" y="731"/>
                    <a:pt x="9" y="740"/>
                    <a:pt x="20" y="740"/>
                  </a:cubicBezTo>
                  <a:cubicBezTo>
                    <a:pt x="31" y="740"/>
                    <a:pt x="40" y="731"/>
                    <a:pt x="40" y="720"/>
                  </a:cubicBezTo>
                  <a:lnTo>
                    <a:pt x="40" y="20"/>
                  </a:lnTo>
                  <a:cubicBezTo>
                    <a:pt x="40" y="9"/>
                    <a:pt x="31" y="0"/>
                    <a:pt x="20"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69" name="Freeform 56"/>
            <p:cNvSpPr>
              <a:spLocks/>
            </p:cNvSpPr>
            <p:nvPr/>
          </p:nvSpPr>
          <p:spPr bwMode="auto">
            <a:xfrm>
              <a:off x="2216150" y="3835401"/>
              <a:ext cx="17463" cy="346075"/>
            </a:xfrm>
            <a:custGeom>
              <a:avLst/>
              <a:gdLst>
                <a:gd name="T0" fmla="*/ 2147483647 w 40"/>
                <a:gd name="T1" fmla="*/ 0 h 827"/>
                <a:gd name="T2" fmla="*/ 2147483647 w 40"/>
                <a:gd name="T3" fmla="*/ 0 h 827"/>
                <a:gd name="T4" fmla="*/ 0 w 40"/>
                <a:gd name="T5" fmla="*/ 2147483647 h 827"/>
                <a:gd name="T6" fmla="*/ 0 w 40"/>
                <a:gd name="T7" fmla="*/ 2147483647 h 827"/>
                <a:gd name="T8" fmla="*/ 2147483647 w 40"/>
                <a:gd name="T9" fmla="*/ 2147483647 h 827"/>
                <a:gd name="T10" fmla="*/ 2147483647 w 40"/>
                <a:gd name="T11" fmla="*/ 2147483647 h 827"/>
                <a:gd name="T12" fmla="*/ 2147483647 w 40"/>
                <a:gd name="T13" fmla="*/ 2147483647 h 827"/>
                <a:gd name="T14" fmla="*/ 2147483647 w 40"/>
                <a:gd name="T15" fmla="*/ 0 h 827"/>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827"/>
                <a:gd name="T26" fmla="*/ 40 w 40"/>
                <a:gd name="T27" fmla="*/ 827 h 8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827">
                  <a:moveTo>
                    <a:pt x="20" y="0"/>
                  </a:moveTo>
                  <a:lnTo>
                    <a:pt x="20" y="0"/>
                  </a:lnTo>
                  <a:cubicBezTo>
                    <a:pt x="9" y="0"/>
                    <a:pt x="0" y="9"/>
                    <a:pt x="0" y="20"/>
                  </a:cubicBezTo>
                  <a:lnTo>
                    <a:pt x="0" y="807"/>
                  </a:lnTo>
                  <a:cubicBezTo>
                    <a:pt x="0" y="818"/>
                    <a:pt x="9" y="827"/>
                    <a:pt x="20" y="827"/>
                  </a:cubicBezTo>
                  <a:cubicBezTo>
                    <a:pt x="31" y="827"/>
                    <a:pt x="40" y="818"/>
                    <a:pt x="40" y="807"/>
                  </a:cubicBezTo>
                  <a:lnTo>
                    <a:pt x="40" y="20"/>
                  </a:lnTo>
                  <a:cubicBezTo>
                    <a:pt x="40" y="9"/>
                    <a:pt x="31" y="0"/>
                    <a:pt x="20"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70" name="Freeform 57"/>
            <p:cNvSpPr>
              <a:spLocks/>
            </p:cNvSpPr>
            <p:nvPr/>
          </p:nvSpPr>
          <p:spPr bwMode="auto">
            <a:xfrm>
              <a:off x="2525713" y="3962401"/>
              <a:ext cx="15875" cy="219075"/>
            </a:xfrm>
            <a:custGeom>
              <a:avLst/>
              <a:gdLst>
                <a:gd name="T0" fmla="*/ 2147483647 w 40"/>
                <a:gd name="T1" fmla="*/ 2147483647 h 525"/>
                <a:gd name="T2" fmla="*/ 2147483647 w 40"/>
                <a:gd name="T3" fmla="*/ 2147483647 h 525"/>
                <a:gd name="T4" fmla="*/ 2147483647 w 40"/>
                <a:gd name="T5" fmla="*/ 2147483647 h 525"/>
                <a:gd name="T6" fmla="*/ 2147483647 w 40"/>
                <a:gd name="T7" fmla="*/ 2147483647 h 525"/>
                <a:gd name="T8" fmla="*/ 2147483647 w 40"/>
                <a:gd name="T9" fmla="*/ 0 h 525"/>
                <a:gd name="T10" fmla="*/ 0 w 40"/>
                <a:gd name="T11" fmla="*/ 2147483647 h 525"/>
                <a:gd name="T12" fmla="*/ 0 w 40"/>
                <a:gd name="T13" fmla="*/ 2147483647 h 525"/>
                <a:gd name="T14" fmla="*/ 2147483647 w 40"/>
                <a:gd name="T15" fmla="*/ 2147483647 h 5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25"/>
                <a:gd name="T26" fmla="*/ 40 w 40"/>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25">
                  <a:moveTo>
                    <a:pt x="20" y="525"/>
                  </a:moveTo>
                  <a:lnTo>
                    <a:pt x="20" y="525"/>
                  </a:lnTo>
                  <a:cubicBezTo>
                    <a:pt x="31" y="525"/>
                    <a:pt x="40" y="516"/>
                    <a:pt x="40" y="505"/>
                  </a:cubicBezTo>
                  <a:lnTo>
                    <a:pt x="40" y="20"/>
                  </a:lnTo>
                  <a:cubicBezTo>
                    <a:pt x="40" y="9"/>
                    <a:pt x="31" y="0"/>
                    <a:pt x="20" y="0"/>
                  </a:cubicBezTo>
                  <a:cubicBezTo>
                    <a:pt x="9" y="0"/>
                    <a:pt x="0" y="9"/>
                    <a:pt x="0" y="20"/>
                  </a:cubicBezTo>
                  <a:lnTo>
                    <a:pt x="0" y="505"/>
                  </a:lnTo>
                  <a:cubicBezTo>
                    <a:pt x="0" y="516"/>
                    <a:pt x="9" y="525"/>
                    <a:pt x="20" y="52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71" name="Freeform 58"/>
            <p:cNvSpPr>
              <a:spLocks/>
            </p:cNvSpPr>
            <p:nvPr/>
          </p:nvSpPr>
          <p:spPr bwMode="auto">
            <a:xfrm>
              <a:off x="2474913" y="3925888"/>
              <a:ext cx="17463" cy="255588"/>
            </a:xfrm>
            <a:custGeom>
              <a:avLst/>
              <a:gdLst>
                <a:gd name="T0" fmla="*/ 2147483647 w 40"/>
                <a:gd name="T1" fmla="*/ 2147483647 h 612"/>
                <a:gd name="T2" fmla="*/ 2147483647 w 40"/>
                <a:gd name="T3" fmla="*/ 2147483647 h 612"/>
                <a:gd name="T4" fmla="*/ 2147483647 w 40"/>
                <a:gd name="T5" fmla="*/ 2147483647 h 612"/>
                <a:gd name="T6" fmla="*/ 2147483647 w 40"/>
                <a:gd name="T7" fmla="*/ 2147483647 h 612"/>
                <a:gd name="T8" fmla="*/ 2147483647 w 40"/>
                <a:gd name="T9" fmla="*/ 0 h 612"/>
                <a:gd name="T10" fmla="*/ 0 w 40"/>
                <a:gd name="T11" fmla="*/ 2147483647 h 612"/>
                <a:gd name="T12" fmla="*/ 0 w 40"/>
                <a:gd name="T13" fmla="*/ 2147483647 h 612"/>
                <a:gd name="T14" fmla="*/ 2147483647 w 40"/>
                <a:gd name="T15" fmla="*/ 2147483647 h 612"/>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612"/>
                <a:gd name="T26" fmla="*/ 40 w 40"/>
                <a:gd name="T27" fmla="*/ 612 h 6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612">
                  <a:moveTo>
                    <a:pt x="20" y="612"/>
                  </a:moveTo>
                  <a:lnTo>
                    <a:pt x="20" y="612"/>
                  </a:lnTo>
                  <a:cubicBezTo>
                    <a:pt x="31" y="612"/>
                    <a:pt x="40" y="603"/>
                    <a:pt x="40" y="592"/>
                  </a:cubicBezTo>
                  <a:lnTo>
                    <a:pt x="40" y="20"/>
                  </a:lnTo>
                  <a:cubicBezTo>
                    <a:pt x="40" y="9"/>
                    <a:pt x="31" y="0"/>
                    <a:pt x="20" y="0"/>
                  </a:cubicBezTo>
                  <a:cubicBezTo>
                    <a:pt x="8" y="0"/>
                    <a:pt x="0" y="9"/>
                    <a:pt x="0" y="20"/>
                  </a:cubicBezTo>
                  <a:lnTo>
                    <a:pt x="0" y="592"/>
                  </a:lnTo>
                  <a:cubicBezTo>
                    <a:pt x="0" y="603"/>
                    <a:pt x="8" y="612"/>
                    <a:pt x="20" y="61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72" name="Freeform 59"/>
            <p:cNvSpPr>
              <a:spLocks/>
            </p:cNvSpPr>
            <p:nvPr/>
          </p:nvSpPr>
          <p:spPr bwMode="auto">
            <a:xfrm>
              <a:off x="2322513" y="3621088"/>
              <a:ext cx="15875" cy="560388"/>
            </a:xfrm>
            <a:custGeom>
              <a:avLst/>
              <a:gdLst>
                <a:gd name="T0" fmla="*/ 2147483647 w 40"/>
                <a:gd name="T1" fmla="*/ 2147483647 h 1338"/>
                <a:gd name="T2" fmla="*/ 2147483647 w 40"/>
                <a:gd name="T3" fmla="*/ 2147483647 h 1338"/>
                <a:gd name="T4" fmla="*/ 2147483647 w 40"/>
                <a:gd name="T5" fmla="*/ 2147483647 h 1338"/>
                <a:gd name="T6" fmla="*/ 2147483647 w 40"/>
                <a:gd name="T7" fmla="*/ 2147483647 h 1338"/>
                <a:gd name="T8" fmla="*/ 2147483647 w 40"/>
                <a:gd name="T9" fmla="*/ 0 h 1338"/>
                <a:gd name="T10" fmla="*/ 0 w 40"/>
                <a:gd name="T11" fmla="*/ 2147483647 h 1338"/>
                <a:gd name="T12" fmla="*/ 0 w 40"/>
                <a:gd name="T13" fmla="*/ 2147483647 h 1338"/>
                <a:gd name="T14" fmla="*/ 2147483647 w 40"/>
                <a:gd name="T15" fmla="*/ 2147483647 h 133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38"/>
                <a:gd name="T26" fmla="*/ 40 w 40"/>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38">
                  <a:moveTo>
                    <a:pt x="20" y="1338"/>
                  </a:moveTo>
                  <a:lnTo>
                    <a:pt x="20" y="1338"/>
                  </a:lnTo>
                  <a:cubicBezTo>
                    <a:pt x="31" y="1338"/>
                    <a:pt x="40" y="1329"/>
                    <a:pt x="40" y="1318"/>
                  </a:cubicBezTo>
                  <a:lnTo>
                    <a:pt x="40" y="20"/>
                  </a:lnTo>
                  <a:cubicBezTo>
                    <a:pt x="40" y="9"/>
                    <a:pt x="31" y="0"/>
                    <a:pt x="20" y="0"/>
                  </a:cubicBezTo>
                  <a:cubicBezTo>
                    <a:pt x="9" y="0"/>
                    <a:pt x="0" y="9"/>
                    <a:pt x="0" y="20"/>
                  </a:cubicBezTo>
                  <a:lnTo>
                    <a:pt x="0" y="1318"/>
                  </a:lnTo>
                  <a:cubicBezTo>
                    <a:pt x="0" y="1329"/>
                    <a:pt x="9" y="1338"/>
                    <a:pt x="20" y="13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73" name="Freeform 60"/>
            <p:cNvSpPr>
              <a:spLocks/>
            </p:cNvSpPr>
            <p:nvPr/>
          </p:nvSpPr>
          <p:spPr bwMode="auto">
            <a:xfrm>
              <a:off x="2370138" y="3598863"/>
              <a:ext cx="15875" cy="582613"/>
            </a:xfrm>
            <a:custGeom>
              <a:avLst/>
              <a:gdLst>
                <a:gd name="T0" fmla="*/ 2147483647 w 40"/>
                <a:gd name="T1" fmla="*/ 2147483647 h 1388"/>
                <a:gd name="T2" fmla="*/ 2147483647 w 40"/>
                <a:gd name="T3" fmla="*/ 2147483647 h 1388"/>
                <a:gd name="T4" fmla="*/ 2147483647 w 40"/>
                <a:gd name="T5" fmla="*/ 2147483647 h 1388"/>
                <a:gd name="T6" fmla="*/ 2147483647 w 40"/>
                <a:gd name="T7" fmla="*/ 2147483647 h 1388"/>
                <a:gd name="T8" fmla="*/ 2147483647 w 40"/>
                <a:gd name="T9" fmla="*/ 0 h 1388"/>
                <a:gd name="T10" fmla="*/ 0 w 40"/>
                <a:gd name="T11" fmla="*/ 2147483647 h 1388"/>
                <a:gd name="T12" fmla="*/ 0 w 40"/>
                <a:gd name="T13" fmla="*/ 2147483647 h 1388"/>
                <a:gd name="T14" fmla="*/ 2147483647 w 40"/>
                <a:gd name="T15" fmla="*/ 2147483647 h 138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88"/>
                <a:gd name="T26" fmla="*/ 40 w 40"/>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88">
                  <a:moveTo>
                    <a:pt x="20" y="1388"/>
                  </a:moveTo>
                  <a:lnTo>
                    <a:pt x="20" y="1388"/>
                  </a:lnTo>
                  <a:cubicBezTo>
                    <a:pt x="31" y="1388"/>
                    <a:pt x="40" y="1379"/>
                    <a:pt x="40" y="1368"/>
                  </a:cubicBezTo>
                  <a:lnTo>
                    <a:pt x="40" y="20"/>
                  </a:lnTo>
                  <a:cubicBezTo>
                    <a:pt x="40" y="9"/>
                    <a:pt x="31" y="0"/>
                    <a:pt x="20" y="0"/>
                  </a:cubicBezTo>
                  <a:cubicBezTo>
                    <a:pt x="9" y="0"/>
                    <a:pt x="0" y="9"/>
                    <a:pt x="0" y="20"/>
                  </a:cubicBezTo>
                  <a:lnTo>
                    <a:pt x="0" y="1368"/>
                  </a:lnTo>
                  <a:cubicBezTo>
                    <a:pt x="0" y="1379"/>
                    <a:pt x="9" y="1388"/>
                    <a:pt x="20" y="138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74" name="Freeform 61"/>
            <p:cNvSpPr>
              <a:spLocks noEditPoints="1"/>
            </p:cNvSpPr>
            <p:nvPr/>
          </p:nvSpPr>
          <p:spPr bwMode="auto">
            <a:xfrm>
              <a:off x="2047875" y="3503613"/>
              <a:ext cx="612775" cy="817563"/>
            </a:xfrm>
            <a:custGeom>
              <a:avLst/>
              <a:gdLst>
                <a:gd name="T0" fmla="*/ 2147483647 w 1459"/>
                <a:gd name="T1" fmla="*/ 2147483647 h 1946"/>
                <a:gd name="T2" fmla="*/ 2147483647 w 1459"/>
                <a:gd name="T3" fmla="*/ 2147483647 h 1946"/>
                <a:gd name="T4" fmla="*/ 2147483647 w 1459"/>
                <a:gd name="T5" fmla="*/ 2147483647 h 1946"/>
                <a:gd name="T6" fmla="*/ 2147483647 w 1459"/>
                <a:gd name="T7" fmla="*/ 2147483647 h 1946"/>
                <a:gd name="T8" fmla="*/ 2147483647 w 1459"/>
                <a:gd name="T9" fmla="*/ 2147483647 h 1946"/>
                <a:gd name="T10" fmla="*/ 2147483647 w 1459"/>
                <a:gd name="T11" fmla="*/ 2147483647 h 1946"/>
                <a:gd name="T12" fmla="*/ 2147483647 w 1459"/>
                <a:gd name="T13" fmla="*/ 2147483647 h 1946"/>
                <a:gd name="T14" fmla="*/ 2147483647 w 1459"/>
                <a:gd name="T15" fmla="*/ 2147483647 h 1946"/>
                <a:gd name="T16" fmla="*/ 2147483647 w 1459"/>
                <a:gd name="T17" fmla="*/ 2147483647 h 1946"/>
                <a:gd name="T18" fmla="*/ 2147483647 w 1459"/>
                <a:gd name="T19" fmla="*/ 2147483647 h 1946"/>
                <a:gd name="T20" fmla="*/ 2147483647 w 1459"/>
                <a:gd name="T21" fmla="*/ 2147483647 h 1946"/>
                <a:gd name="T22" fmla="*/ 2147483647 w 1459"/>
                <a:gd name="T23" fmla="*/ 2147483647 h 1946"/>
                <a:gd name="T24" fmla="*/ 2147483647 w 1459"/>
                <a:gd name="T25" fmla="*/ 2147483647 h 1946"/>
                <a:gd name="T26" fmla="*/ 2147483647 w 1459"/>
                <a:gd name="T27" fmla="*/ 2147483647 h 1946"/>
                <a:gd name="T28" fmla="*/ 2147483647 w 1459"/>
                <a:gd name="T29" fmla="*/ 2147483647 h 1946"/>
                <a:gd name="T30" fmla="*/ 2147483647 w 1459"/>
                <a:gd name="T31" fmla="*/ 2147483647 h 1946"/>
                <a:gd name="T32" fmla="*/ 2147483647 w 1459"/>
                <a:gd name="T33" fmla="*/ 2147483647 h 1946"/>
                <a:gd name="T34" fmla="*/ 2147483647 w 1459"/>
                <a:gd name="T35" fmla="*/ 2147483647 h 1946"/>
                <a:gd name="T36" fmla="*/ 2147483647 w 1459"/>
                <a:gd name="T37" fmla="*/ 2147483647 h 1946"/>
                <a:gd name="T38" fmla="*/ 2147483647 w 1459"/>
                <a:gd name="T39" fmla="*/ 2147483647 h 1946"/>
                <a:gd name="T40" fmla="*/ 2147483647 w 1459"/>
                <a:gd name="T41" fmla="*/ 2147483647 h 1946"/>
                <a:gd name="T42" fmla="*/ 2147483647 w 1459"/>
                <a:gd name="T43" fmla="*/ 2147483647 h 1946"/>
                <a:gd name="T44" fmla="*/ 2147483647 w 1459"/>
                <a:gd name="T45" fmla="*/ 2147483647 h 1946"/>
                <a:gd name="T46" fmla="*/ 2147483647 w 1459"/>
                <a:gd name="T47" fmla="*/ 2147483647 h 1946"/>
                <a:gd name="T48" fmla="*/ 2147483647 w 1459"/>
                <a:gd name="T49" fmla="*/ 2147483647 h 1946"/>
                <a:gd name="T50" fmla="*/ 2147483647 w 1459"/>
                <a:gd name="T51" fmla="*/ 2147483647 h 1946"/>
                <a:gd name="T52" fmla="*/ 2147483647 w 1459"/>
                <a:gd name="T53" fmla="*/ 2147483647 h 1946"/>
                <a:gd name="T54" fmla="*/ 2147483647 w 1459"/>
                <a:gd name="T55" fmla="*/ 2147483647 h 1946"/>
                <a:gd name="T56" fmla="*/ 2147483647 w 1459"/>
                <a:gd name="T57" fmla="*/ 2147483647 h 1946"/>
                <a:gd name="T58" fmla="*/ 2147483647 w 1459"/>
                <a:gd name="T59" fmla="*/ 2147483647 h 1946"/>
                <a:gd name="T60" fmla="*/ 2147483647 w 1459"/>
                <a:gd name="T61" fmla="*/ 2147483647 h 1946"/>
                <a:gd name="T62" fmla="*/ 2147483647 w 1459"/>
                <a:gd name="T63" fmla="*/ 2147483647 h 1946"/>
                <a:gd name="T64" fmla="*/ 2147483647 w 1459"/>
                <a:gd name="T65" fmla="*/ 2147483647 h 1946"/>
                <a:gd name="T66" fmla="*/ 2147483647 w 1459"/>
                <a:gd name="T67" fmla="*/ 2147483647 h 1946"/>
                <a:gd name="T68" fmla="*/ 2147483647 w 1459"/>
                <a:gd name="T69" fmla="*/ 2147483647 h 1946"/>
                <a:gd name="T70" fmla="*/ 2147483647 w 1459"/>
                <a:gd name="T71" fmla="*/ 2147483647 h 1946"/>
                <a:gd name="T72" fmla="*/ 0 w 1459"/>
                <a:gd name="T73" fmla="*/ 2147483647 h 1946"/>
                <a:gd name="T74" fmla="*/ 0 w 1459"/>
                <a:gd name="T75" fmla="*/ 2147483647 h 1946"/>
                <a:gd name="T76" fmla="*/ 2147483647 w 1459"/>
                <a:gd name="T77" fmla="*/ 2147483647 h 1946"/>
                <a:gd name="T78" fmla="*/ 2147483647 w 1459"/>
                <a:gd name="T79" fmla="*/ 2147483647 h 1946"/>
                <a:gd name="T80" fmla="*/ 2147483647 w 1459"/>
                <a:gd name="T81" fmla="*/ 2147483647 h 1946"/>
                <a:gd name="T82" fmla="*/ 2147483647 w 1459"/>
                <a:gd name="T83" fmla="*/ 2147483647 h 1946"/>
                <a:gd name="T84" fmla="*/ 2147483647 w 1459"/>
                <a:gd name="T85" fmla="*/ 2147483647 h 1946"/>
                <a:gd name="T86" fmla="*/ 2147483647 w 1459"/>
                <a:gd name="T87" fmla="*/ 2147483647 h 1946"/>
                <a:gd name="T88" fmla="*/ 2147483647 w 1459"/>
                <a:gd name="T89" fmla="*/ 2147483647 h 1946"/>
                <a:gd name="T90" fmla="*/ 2147483647 w 1459"/>
                <a:gd name="T91" fmla="*/ 2147483647 h 1946"/>
                <a:gd name="T92" fmla="*/ 2147483647 w 1459"/>
                <a:gd name="T93" fmla="*/ 2147483647 h 1946"/>
                <a:gd name="T94" fmla="*/ 2147483647 w 1459"/>
                <a:gd name="T95" fmla="*/ 2147483647 h 1946"/>
                <a:gd name="T96" fmla="*/ 2147483647 w 1459"/>
                <a:gd name="T97" fmla="*/ 2147483647 h 1946"/>
                <a:gd name="T98" fmla="*/ 2147483647 w 1459"/>
                <a:gd name="T99" fmla="*/ 2147483647 h 1946"/>
                <a:gd name="T100" fmla="*/ 2147483647 w 1459"/>
                <a:gd name="T101" fmla="*/ 2147483647 h 1946"/>
                <a:gd name="T102" fmla="*/ 2147483647 w 1459"/>
                <a:gd name="T103" fmla="*/ 2147483647 h 1946"/>
                <a:gd name="T104" fmla="*/ 2147483647 w 1459"/>
                <a:gd name="T105" fmla="*/ 2147483647 h 1946"/>
                <a:gd name="T106" fmla="*/ 2147483647 w 1459"/>
                <a:gd name="T107" fmla="*/ 2147483647 h 1946"/>
                <a:gd name="T108" fmla="*/ 2147483647 w 1459"/>
                <a:gd name="T109" fmla="*/ 2147483647 h 1946"/>
                <a:gd name="T110" fmla="*/ 2147483647 w 1459"/>
                <a:gd name="T111" fmla="*/ 2147483647 h 1946"/>
                <a:gd name="T112" fmla="*/ 2147483647 w 1459"/>
                <a:gd name="T113" fmla="*/ 2147483647 h 19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59"/>
                <a:gd name="T172" fmla="*/ 0 h 1946"/>
                <a:gd name="T173" fmla="*/ 1459 w 1459"/>
                <a:gd name="T174" fmla="*/ 1946 h 19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59" h="1946">
                  <a:moveTo>
                    <a:pt x="210" y="769"/>
                  </a:moveTo>
                  <a:lnTo>
                    <a:pt x="210" y="769"/>
                  </a:lnTo>
                  <a:lnTo>
                    <a:pt x="512" y="633"/>
                  </a:lnTo>
                  <a:lnTo>
                    <a:pt x="512" y="1697"/>
                  </a:lnTo>
                  <a:lnTo>
                    <a:pt x="210" y="1697"/>
                  </a:lnTo>
                  <a:lnTo>
                    <a:pt x="210" y="769"/>
                  </a:lnTo>
                  <a:close/>
                  <a:moveTo>
                    <a:pt x="578" y="222"/>
                  </a:moveTo>
                  <a:lnTo>
                    <a:pt x="578" y="222"/>
                  </a:lnTo>
                  <a:lnTo>
                    <a:pt x="880" y="86"/>
                  </a:lnTo>
                  <a:lnTo>
                    <a:pt x="880" y="797"/>
                  </a:lnTo>
                  <a:lnTo>
                    <a:pt x="880" y="1697"/>
                  </a:lnTo>
                  <a:lnTo>
                    <a:pt x="578" y="1697"/>
                  </a:lnTo>
                  <a:lnTo>
                    <a:pt x="578" y="581"/>
                  </a:lnTo>
                  <a:lnTo>
                    <a:pt x="578" y="222"/>
                  </a:lnTo>
                  <a:close/>
                  <a:moveTo>
                    <a:pt x="1248" y="984"/>
                  </a:moveTo>
                  <a:lnTo>
                    <a:pt x="1248" y="984"/>
                  </a:lnTo>
                  <a:lnTo>
                    <a:pt x="1248" y="1697"/>
                  </a:lnTo>
                  <a:lnTo>
                    <a:pt x="947" y="1697"/>
                  </a:lnTo>
                  <a:lnTo>
                    <a:pt x="947" y="848"/>
                  </a:lnTo>
                  <a:lnTo>
                    <a:pt x="1248" y="984"/>
                  </a:lnTo>
                  <a:close/>
                  <a:moveTo>
                    <a:pt x="1425" y="1697"/>
                  </a:moveTo>
                  <a:lnTo>
                    <a:pt x="1425" y="1697"/>
                  </a:lnTo>
                  <a:lnTo>
                    <a:pt x="1315" y="1697"/>
                  </a:lnTo>
                  <a:lnTo>
                    <a:pt x="1315" y="962"/>
                  </a:lnTo>
                  <a:cubicBezTo>
                    <a:pt x="1315" y="949"/>
                    <a:pt x="1307" y="937"/>
                    <a:pt x="1295" y="932"/>
                  </a:cubicBezTo>
                  <a:lnTo>
                    <a:pt x="947" y="775"/>
                  </a:lnTo>
                  <a:lnTo>
                    <a:pt x="947" y="35"/>
                  </a:lnTo>
                  <a:cubicBezTo>
                    <a:pt x="947" y="23"/>
                    <a:pt x="941" y="13"/>
                    <a:pt x="931" y="7"/>
                  </a:cubicBezTo>
                  <a:cubicBezTo>
                    <a:pt x="922" y="1"/>
                    <a:pt x="910" y="0"/>
                    <a:pt x="900" y="4"/>
                  </a:cubicBezTo>
                  <a:lnTo>
                    <a:pt x="531" y="170"/>
                  </a:lnTo>
                  <a:cubicBezTo>
                    <a:pt x="519" y="175"/>
                    <a:pt x="512" y="187"/>
                    <a:pt x="512" y="200"/>
                  </a:cubicBezTo>
                  <a:lnTo>
                    <a:pt x="512" y="560"/>
                  </a:lnTo>
                  <a:lnTo>
                    <a:pt x="163" y="717"/>
                  </a:lnTo>
                  <a:cubicBezTo>
                    <a:pt x="151" y="722"/>
                    <a:pt x="143" y="734"/>
                    <a:pt x="143" y="747"/>
                  </a:cubicBezTo>
                  <a:lnTo>
                    <a:pt x="143" y="1697"/>
                  </a:lnTo>
                  <a:lnTo>
                    <a:pt x="33" y="1697"/>
                  </a:lnTo>
                  <a:cubicBezTo>
                    <a:pt x="15" y="1697"/>
                    <a:pt x="0" y="1712"/>
                    <a:pt x="0" y="1730"/>
                  </a:cubicBezTo>
                  <a:lnTo>
                    <a:pt x="0" y="1876"/>
                  </a:lnTo>
                  <a:cubicBezTo>
                    <a:pt x="0" y="1895"/>
                    <a:pt x="15" y="1910"/>
                    <a:pt x="33" y="1910"/>
                  </a:cubicBezTo>
                  <a:lnTo>
                    <a:pt x="817" y="1910"/>
                  </a:lnTo>
                  <a:cubicBezTo>
                    <a:pt x="829" y="1931"/>
                    <a:pt x="851" y="1946"/>
                    <a:pt x="878" y="1946"/>
                  </a:cubicBezTo>
                  <a:cubicBezTo>
                    <a:pt x="916" y="1946"/>
                    <a:pt x="947" y="1915"/>
                    <a:pt x="947" y="1877"/>
                  </a:cubicBezTo>
                  <a:cubicBezTo>
                    <a:pt x="947" y="1839"/>
                    <a:pt x="916" y="1807"/>
                    <a:pt x="878" y="1807"/>
                  </a:cubicBezTo>
                  <a:cubicBezTo>
                    <a:pt x="852" y="1807"/>
                    <a:pt x="829" y="1822"/>
                    <a:pt x="817" y="1843"/>
                  </a:cubicBezTo>
                  <a:lnTo>
                    <a:pt x="66" y="1843"/>
                  </a:lnTo>
                  <a:lnTo>
                    <a:pt x="66" y="1763"/>
                  </a:lnTo>
                  <a:lnTo>
                    <a:pt x="1392" y="1763"/>
                  </a:lnTo>
                  <a:lnTo>
                    <a:pt x="1392" y="1843"/>
                  </a:lnTo>
                  <a:lnTo>
                    <a:pt x="1152" y="1843"/>
                  </a:lnTo>
                  <a:cubicBezTo>
                    <a:pt x="1141" y="1821"/>
                    <a:pt x="1118" y="1807"/>
                    <a:pt x="1092" y="1807"/>
                  </a:cubicBezTo>
                  <a:cubicBezTo>
                    <a:pt x="1053" y="1807"/>
                    <a:pt x="1022" y="1838"/>
                    <a:pt x="1022" y="1876"/>
                  </a:cubicBezTo>
                  <a:cubicBezTo>
                    <a:pt x="1022" y="1914"/>
                    <a:pt x="1053" y="1945"/>
                    <a:pt x="1092" y="1945"/>
                  </a:cubicBezTo>
                  <a:cubicBezTo>
                    <a:pt x="1118" y="1945"/>
                    <a:pt x="1140" y="1931"/>
                    <a:pt x="1152" y="1910"/>
                  </a:cubicBezTo>
                  <a:lnTo>
                    <a:pt x="1425" y="1910"/>
                  </a:lnTo>
                  <a:cubicBezTo>
                    <a:pt x="1444" y="1910"/>
                    <a:pt x="1459" y="1895"/>
                    <a:pt x="1459" y="1876"/>
                  </a:cubicBezTo>
                  <a:lnTo>
                    <a:pt x="1459" y="1730"/>
                  </a:lnTo>
                  <a:cubicBezTo>
                    <a:pt x="1459" y="1712"/>
                    <a:pt x="1444" y="1697"/>
                    <a:pt x="1425" y="169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grpSp>
      <p:cxnSp>
        <p:nvCxnSpPr>
          <p:cNvPr id="16" name="直接箭头连接符 15"/>
          <p:cNvCxnSpPr/>
          <p:nvPr/>
        </p:nvCxnSpPr>
        <p:spPr>
          <a:xfrm>
            <a:off x="3413589" y="2670009"/>
            <a:ext cx="1309128" cy="209844"/>
          </a:xfrm>
          <a:prstGeom prst="straightConnector1">
            <a:avLst/>
          </a:prstGeom>
          <a:ln w="31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2366156" y="2483906"/>
            <a:ext cx="784704" cy="131749"/>
          </a:xfrm>
          <a:prstGeom prst="line">
            <a:avLst/>
          </a:prstGeom>
          <a:ln w="28575">
            <a:solidFill>
              <a:schemeClr val="bg2">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366156" y="3046275"/>
            <a:ext cx="674565" cy="23311"/>
          </a:xfrm>
          <a:prstGeom prst="line">
            <a:avLst/>
          </a:prstGeom>
          <a:ln w="28575">
            <a:solidFill>
              <a:schemeClr val="bg2">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3" name="组合 296"/>
          <p:cNvGrpSpPr>
            <a:grpSpLocks/>
          </p:cNvGrpSpPr>
          <p:nvPr/>
        </p:nvGrpSpPr>
        <p:grpSpPr bwMode="auto">
          <a:xfrm>
            <a:off x="3761612" y="3572298"/>
            <a:ext cx="528097" cy="617114"/>
            <a:chOff x="779463" y="3648076"/>
            <a:chExt cx="701675" cy="673100"/>
          </a:xfrm>
          <a:solidFill>
            <a:schemeClr val="bg2">
              <a:lumMod val="50000"/>
            </a:schemeClr>
          </a:solidFill>
        </p:grpSpPr>
        <p:sp>
          <p:nvSpPr>
            <p:cNvPr id="104" name="Freeform 67"/>
            <p:cNvSpPr>
              <a:spLocks/>
            </p:cNvSpPr>
            <p:nvPr/>
          </p:nvSpPr>
          <p:spPr bwMode="auto">
            <a:xfrm>
              <a:off x="881063" y="3832226"/>
              <a:ext cx="295275" cy="17463"/>
            </a:xfrm>
            <a:custGeom>
              <a:avLst/>
              <a:gdLst>
                <a:gd name="T0" fmla="*/ 2147483647 w 701"/>
                <a:gd name="T1" fmla="*/ 2147483647 h 40"/>
                <a:gd name="T2" fmla="*/ 2147483647 w 701"/>
                <a:gd name="T3" fmla="*/ 2147483647 h 40"/>
                <a:gd name="T4" fmla="*/ 2147483647 w 701"/>
                <a:gd name="T5" fmla="*/ 2147483647 h 40"/>
                <a:gd name="T6" fmla="*/ 2147483647 w 701"/>
                <a:gd name="T7" fmla="*/ 2147483647 h 40"/>
                <a:gd name="T8" fmla="*/ 2147483647 w 701"/>
                <a:gd name="T9" fmla="*/ 0 h 40"/>
                <a:gd name="T10" fmla="*/ 2147483647 w 701"/>
                <a:gd name="T11" fmla="*/ 0 h 40"/>
                <a:gd name="T12" fmla="*/ 0 w 701"/>
                <a:gd name="T13" fmla="*/ 2147483647 h 40"/>
                <a:gd name="T14" fmla="*/ 2147483647 w 701"/>
                <a:gd name="T15" fmla="*/ 2147483647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20" y="40"/>
                  </a:moveTo>
                  <a:lnTo>
                    <a:pt x="20" y="40"/>
                  </a:lnTo>
                  <a:lnTo>
                    <a:pt x="681" y="40"/>
                  </a:lnTo>
                  <a:cubicBezTo>
                    <a:pt x="692" y="40"/>
                    <a:pt x="701" y="31"/>
                    <a:pt x="701" y="20"/>
                  </a:cubicBezTo>
                  <a:cubicBezTo>
                    <a:pt x="701" y="9"/>
                    <a:pt x="692" y="0"/>
                    <a:pt x="681"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05" name="Freeform 68"/>
            <p:cNvSpPr>
              <a:spLocks/>
            </p:cNvSpPr>
            <p:nvPr/>
          </p:nvSpPr>
          <p:spPr bwMode="auto">
            <a:xfrm>
              <a:off x="881063" y="3886201"/>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06" name="Freeform 69"/>
            <p:cNvSpPr>
              <a:spLocks/>
            </p:cNvSpPr>
            <p:nvPr/>
          </p:nvSpPr>
          <p:spPr bwMode="auto">
            <a:xfrm>
              <a:off x="881063" y="3940176"/>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07" name="Freeform 70"/>
            <p:cNvSpPr>
              <a:spLocks/>
            </p:cNvSpPr>
            <p:nvPr/>
          </p:nvSpPr>
          <p:spPr bwMode="auto">
            <a:xfrm>
              <a:off x="881063" y="3994151"/>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08" name="Freeform 71"/>
            <p:cNvSpPr>
              <a:spLocks/>
            </p:cNvSpPr>
            <p:nvPr/>
          </p:nvSpPr>
          <p:spPr bwMode="auto">
            <a:xfrm>
              <a:off x="881063" y="4048126"/>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2"/>
                    <a:pt x="9" y="40"/>
                    <a:pt x="20" y="40"/>
                  </a:cubicBezTo>
                  <a:lnTo>
                    <a:pt x="681" y="40"/>
                  </a:lnTo>
                  <a:cubicBezTo>
                    <a:pt x="692" y="40"/>
                    <a:pt x="701" y="32"/>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09" name="Freeform 72"/>
            <p:cNvSpPr>
              <a:spLocks/>
            </p:cNvSpPr>
            <p:nvPr/>
          </p:nvSpPr>
          <p:spPr bwMode="auto">
            <a:xfrm>
              <a:off x="881063" y="4102101"/>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0" name="Freeform 73"/>
            <p:cNvSpPr>
              <a:spLocks/>
            </p:cNvSpPr>
            <p:nvPr/>
          </p:nvSpPr>
          <p:spPr bwMode="auto">
            <a:xfrm>
              <a:off x="881063" y="4156076"/>
              <a:ext cx="295275" cy="17463"/>
            </a:xfrm>
            <a:custGeom>
              <a:avLst/>
              <a:gdLst>
                <a:gd name="T0" fmla="*/ 2147483647 w 701"/>
                <a:gd name="T1" fmla="*/ 0 h 40"/>
                <a:gd name="T2" fmla="*/ 2147483647 w 701"/>
                <a:gd name="T3" fmla="*/ 0 h 40"/>
                <a:gd name="T4" fmla="*/ 2147483647 w 701"/>
                <a:gd name="T5" fmla="*/ 0 h 40"/>
                <a:gd name="T6" fmla="*/ 0 w 701"/>
                <a:gd name="T7" fmla="*/ 2147483647 h 40"/>
                <a:gd name="T8" fmla="*/ 2147483647 w 701"/>
                <a:gd name="T9" fmla="*/ 2147483647 h 40"/>
                <a:gd name="T10" fmla="*/ 2147483647 w 701"/>
                <a:gd name="T11" fmla="*/ 2147483647 h 40"/>
                <a:gd name="T12" fmla="*/ 2147483647 w 701"/>
                <a:gd name="T13" fmla="*/ 2147483647 h 40"/>
                <a:gd name="T14" fmla="*/ 2147483647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1" name="Freeform 74"/>
            <p:cNvSpPr>
              <a:spLocks/>
            </p:cNvSpPr>
            <p:nvPr/>
          </p:nvSpPr>
          <p:spPr bwMode="auto">
            <a:xfrm>
              <a:off x="1260475" y="3922713"/>
              <a:ext cx="44450"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2" name="Freeform 75"/>
            <p:cNvSpPr>
              <a:spLocks/>
            </p:cNvSpPr>
            <p:nvPr/>
          </p:nvSpPr>
          <p:spPr bwMode="auto">
            <a:xfrm>
              <a:off x="1331913" y="3922713"/>
              <a:ext cx="46038"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3" name="Freeform 76"/>
            <p:cNvSpPr>
              <a:spLocks/>
            </p:cNvSpPr>
            <p:nvPr/>
          </p:nvSpPr>
          <p:spPr bwMode="auto">
            <a:xfrm>
              <a:off x="1260475" y="3989388"/>
              <a:ext cx="44450"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4" name="Freeform 77"/>
            <p:cNvSpPr>
              <a:spLocks/>
            </p:cNvSpPr>
            <p:nvPr/>
          </p:nvSpPr>
          <p:spPr bwMode="auto">
            <a:xfrm>
              <a:off x="1331913" y="3989388"/>
              <a:ext cx="46038"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5" name="Freeform 78"/>
            <p:cNvSpPr>
              <a:spLocks/>
            </p:cNvSpPr>
            <p:nvPr/>
          </p:nvSpPr>
          <p:spPr bwMode="auto">
            <a:xfrm>
              <a:off x="1260475" y="4056063"/>
              <a:ext cx="44450"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6" name="Freeform 79"/>
            <p:cNvSpPr>
              <a:spLocks/>
            </p:cNvSpPr>
            <p:nvPr/>
          </p:nvSpPr>
          <p:spPr bwMode="auto">
            <a:xfrm>
              <a:off x="1331913" y="4056063"/>
              <a:ext cx="46038" cy="46038"/>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7" name="Freeform 80"/>
            <p:cNvSpPr>
              <a:spLocks/>
            </p:cNvSpPr>
            <p:nvPr/>
          </p:nvSpPr>
          <p:spPr bwMode="auto">
            <a:xfrm>
              <a:off x="1260475" y="4124326"/>
              <a:ext cx="44450" cy="44450"/>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8" name="Freeform 81"/>
            <p:cNvSpPr>
              <a:spLocks/>
            </p:cNvSpPr>
            <p:nvPr/>
          </p:nvSpPr>
          <p:spPr bwMode="auto">
            <a:xfrm>
              <a:off x="1331913" y="4124326"/>
              <a:ext cx="46038" cy="44450"/>
            </a:xfrm>
            <a:custGeom>
              <a:avLst/>
              <a:gdLst>
                <a:gd name="T0" fmla="*/ 2147483647 w 108"/>
                <a:gd name="T1" fmla="*/ 0 h 108"/>
                <a:gd name="T2" fmla="*/ 2147483647 w 108"/>
                <a:gd name="T3" fmla="*/ 0 h 108"/>
                <a:gd name="T4" fmla="*/ 0 w 108"/>
                <a:gd name="T5" fmla="*/ 0 h 108"/>
                <a:gd name="T6" fmla="*/ 0 w 108"/>
                <a:gd name="T7" fmla="*/ 2147483647 h 108"/>
                <a:gd name="T8" fmla="*/ 2147483647 w 108"/>
                <a:gd name="T9" fmla="*/ 2147483647 h 108"/>
                <a:gd name="T10" fmla="*/ 2147483647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19" name="Freeform 82"/>
            <p:cNvSpPr>
              <a:spLocks/>
            </p:cNvSpPr>
            <p:nvPr/>
          </p:nvSpPr>
          <p:spPr bwMode="auto">
            <a:xfrm>
              <a:off x="928688" y="3684588"/>
              <a:ext cx="60325" cy="60325"/>
            </a:xfrm>
            <a:custGeom>
              <a:avLst/>
              <a:gdLst>
                <a:gd name="T0" fmla="*/ 2147483647 w 146"/>
                <a:gd name="T1" fmla="*/ 2147483647 h 146"/>
                <a:gd name="T2" fmla="*/ 2147483647 w 146"/>
                <a:gd name="T3" fmla="*/ 2147483647 h 146"/>
                <a:gd name="T4" fmla="*/ 2147483647 w 146"/>
                <a:gd name="T5" fmla="*/ 0 h 146"/>
                <a:gd name="T6" fmla="*/ 0 w 146"/>
                <a:gd name="T7" fmla="*/ 0 h 146"/>
                <a:gd name="T8" fmla="*/ 0 w 146"/>
                <a:gd name="T9" fmla="*/ 2147483647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0 h 146"/>
                <a:gd name="T26" fmla="*/ 2147483647 w 146"/>
                <a:gd name="T27" fmla="*/ 0 h 146"/>
                <a:gd name="T28" fmla="*/ 2147483647 w 146"/>
                <a:gd name="T29" fmla="*/ 2147483647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46"/>
                <a:gd name="T47" fmla="*/ 146 w 146"/>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46">
                  <a:moveTo>
                    <a:pt x="74" y="104"/>
                  </a:moveTo>
                  <a:lnTo>
                    <a:pt x="74" y="104"/>
                  </a:lnTo>
                  <a:lnTo>
                    <a:pt x="36" y="0"/>
                  </a:lnTo>
                  <a:lnTo>
                    <a:pt x="0" y="0"/>
                  </a:lnTo>
                  <a:lnTo>
                    <a:pt x="0" y="146"/>
                  </a:lnTo>
                  <a:lnTo>
                    <a:pt x="26" y="146"/>
                  </a:lnTo>
                  <a:lnTo>
                    <a:pt x="26" y="40"/>
                  </a:lnTo>
                  <a:lnTo>
                    <a:pt x="64" y="143"/>
                  </a:lnTo>
                  <a:lnTo>
                    <a:pt x="83" y="143"/>
                  </a:lnTo>
                  <a:lnTo>
                    <a:pt x="121" y="42"/>
                  </a:lnTo>
                  <a:lnTo>
                    <a:pt x="121" y="146"/>
                  </a:lnTo>
                  <a:lnTo>
                    <a:pt x="146" y="146"/>
                  </a:lnTo>
                  <a:lnTo>
                    <a:pt x="146" y="0"/>
                  </a:lnTo>
                  <a:lnTo>
                    <a:pt x="113" y="0"/>
                  </a:lnTo>
                  <a:lnTo>
                    <a:pt x="74" y="104"/>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20" name="Freeform 83"/>
            <p:cNvSpPr>
              <a:spLocks noEditPoints="1"/>
            </p:cNvSpPr>
            <p:nvPr/>
          </p:nvSpPr>
          <p:spPr bwMode="auto">
            <a:xfrm>
              <a:off x="995363" y="3684588"/>
              <a:ext cx="53975" cy="60325"/>
            </a:xfrm>
            <a:custGeom>
              <a:avLst/>
              <a:gdLst>
                <a:gd name="T0" fmla="*/ 2147483647 w 132"/>
                <a:gd name="T1" fmla="*/ 2147483647 h 146"/>
                <a:gd name="T2" fmla="*/ 2147483647 w 132"/>
                <a:gd name="T3" fmla="*/ 2147483647 h 146"/>
                <a:gd name="T4" fmla="*/ 2147483647 w 132"/>
                <a:gd name="T5" fmla="*/ 2147483647 h 146"/>
                <a:gd name="T6" fmla="*/ 2147483647 w 132"/>
                <a:gd name="T7" fmla="*/ 2147483647 h 146"/>
                <a:gd name="T8" fmla="*/ 2147483647 w 132"/>
                <a:gd name="T9" fmla="*/ 2147483647 h 146"/>
                <a:gd name="T10" fmla="*/ 2147483647 w 132"/>
                <a:gd name="T11" fmla="*/ 0 h 146"/>
                <a:gd name="T12" fmla="*/ 2147483647 w 132"/>
                <a:gd name="T13" fmla="*/ 0 h 146"/>
                <a:gd name="T14" fmla="*/ 0 w 132"/>
                <a:gd name="T15" fmla="*/ 2147483647 h 146"/>
                <a:gd name="T16" fmla="*/ 2147483647 w 132"/>
                <a:gd name="T17" fmla="*/ 2147483647 h 146"/>
                <a:gd name="T18" fmla="*/ 2147483647 w 132"/>
                <a:gd name="T19" fmla="*/ 2147483647 h 146"/>
                <a:gd name="T20" fmla="*/ 2147483647 w 132"/>
                <a:gd name="T21" fmla="*/ 2147483647 h 146"/>
                <a:gd name="T22" fmla="*/ 2147483647 w 132"/>
                <a:gd name="T23" fmla="*/ 2147483647 h 146"/>
                <a:gd name="T24" fmla="*/ 2147483647 w 132"/>
                <a:gd name="T25" fmla="*/ 2147483647 h 146"/>
                <a:gd name="T26" fmla="*/ 2147483647 w 132"/>
                <a:gd name="T27" fmla="*/ 0 h 146"/>
                <a:gd name="T28" fmla="*/ 2147483647 w 132"/>
                <a:gd name="T29" fmla="*/ 0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2"/>
                <a:gd name="T46" fmla="*/ 0 h 146"/>
                <a:gd name="T47" fmla="*/ 132 w 132"/>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2" h="146">
                  <a:moveTo>
                    <a:pt x="45" y="94"/>
                  </a:moveTo>
                  <a:lnTo>
                    <a:pt x="45" y="94"/>
                  </a:lnTo>
                  <a:lnTo>
                    <a:pt x="65" y="32"/>
                  </a:lnTo>
                  <a:lnTo>
                    <a:pt x="86" y="94"/>
                  </a:lnTo>
                  <a:lnTo>
                    <a:pt x="45" y="94"/>
                  </a:lnTo>
                  <a:close/>
                  <a:moveTo>
                    <a:pt x="52" y="0"/>
                  </a:moveTo>
                  <a:lnTo>
                    <a:pt x="52" y="0"/>
                  </a:lnTo>
                  <a:lnTo>
                    <a:pt x="0" y="146"/>
                  </a:lnTo>
                  <a:lnTo>
                    <a:pt x="27" y="146"/>
                  </a:lnTo>
                  <a:lnTo>
                    <a:pt x="37" y="118"/>
                  </a:lnTo>
                  <a:lnTo>
                    <a:pt x="94" y="118"/>
                  </a:lnTo>
                  <a:lnTo>
                    <a:pt x="104" y="146"/>
                  </a:lnTo>
                  <a:lnTo>
                    <a:pt x="132" y="146"/>
                  </a:lnTo>
                  <a:lnTo>
                    <a:pt x="80" y="0"/>
                  </a:lnTo>
                  <a:lnTo>
                    <a:pt x="52"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21" name="Freeform 84"/>
            <p:cNvSpPr>
              <a:spLocks/>
            </p:cNvSpPr>
            <p:nvPr/>
          </p:nvSpPr>
          <p:spPr bwMode="auto">
            <a:xfrm>
              <a:off x="1055688" y="3684588"/>
              <a:ext cx="39688" cy="60325"/>
            </a:xfrm>
            <a:custGeom>
              <a:avLst/>
              <a:gdLst>
                <a:gd name="T0" fmla="*/ 2147483647 w 94"/>
                <a:gd name="T1" fmla="*/ 0 h 146"/>
                <a:gd name="T2" fmla="*/ 2147483647 w 94"/>
                <a:gd name="T3" fmla="*/ 0 h 146"/>
                <a:gd name="T4" fmla="*/ 0 w 94"/>
                <a:gd name="T5" fmla="*/ 0 h 146"/>
                <a:gd name="T6" fmla="*/ 0 w 94"/>
                <a:gd name="T7" fmla="*/ 2147483647 h 146"/>
                <a:gd name="T8" fmla="*/ 2147483647 w 94"/>
                <a:gd name="T9" fmla="*/ 2147483647 h 146"/>
                <a:gd name="T10" fmla="*/ 2147483647 w 94"/>
                <a:gd name="T11" fmla="*/ 2147483647 h 146"/>
                <a:gd name="T12" fmla="*/ 2147483647 w 94"/>
                <a:gd name="T13" fmla="*/ 2147483647 h 146"/>
                <a:gd name="T14" fmla="*/ 2147483647 w 94"/>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6" y="0"/>
                  </a:moveTo>
                  <a:lnTo>
                    <a:pt x="26" y="0"/>
                  </a:lnTo>
                  <a:lnTo>
                    <a:pt x="0" y="0"/>
                  </a:lnTo>
                  <a:lnTo>
                    <a:pt x="0" y="146"/>
                  </a:lnTo>
                  <a:lnTo>
                    <a:pt x="94" y="146"/>
                  </a:lnTo>
                  <a:lnTo>
                    <a:pt x="94" y="120"/>
                  </a:lnTo>
                  <a:lnTo>
                    <a:pt x="26" y="120"/>
                  </a:lnTo>
                  <a:lnTo>
                    <a:pt x="26"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22" name="Freeform 85"/>
            <p:cNvSpPr>
              <a:spLocks/>
            </p:cNvSpPr>
            <p:nvPr/>
          </p:nvSpPr>
          <p:spPr bwMode="auto">
            <a:xfrm>
              <a:off x="1098550" y="3684588"/>
              <a:ext cx="39688" cy="60325"/>
            </a:xfrm>
            <a:custGeom>
              <a:avLst/>
              <a:gdLst>
                <a:gd name="T0" fmla="*/ 2147483647 w 94"/>
                <a:gd name="T1" fmla="*/ 2147483647 h 146"/>
                <a:gd name="T2" fmla="*/ 2147483647 w 94"/>
                <a:gd name="T3" fmla="*/ 2147483647 h 146"/>
                <a:gd name="T4" fmla="*/ 2147483647 w 94"/>
                <a:gd name="T5" fmla="*/ 0 h 146"/>
                <a:gd name="T6" fmla="*/ 0 w 94"/>
                <a:gd name="T7" fmla="*/ 0 h 146"/>
                <a:gd name="T8" fmla="*/ 0 w 94"/>
                <a:gd name="T9" fmla="*/ 2147483647 h 146"/>
                <a:gd name="T10" fmla="*/ 2147483647 w 94"/>
                <a:gd name="T11" fmla="*/ 2147483647 h 146"/>
                <a:gd name="T12" fmla="*/ 2147483647 w 94"/>
                <a:gd name="T13" fmla="*/ 2147483647 h 146"/>
                <a:gd name="T14" fmla="*/ 2147483647 w 94"/>
                <a:gd name="T15" fmla="*/ 2147483647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7" y="120"/>
                  </a:moveTo>
                  <a:lnTo>
                    <a:pt x="27" y="120"/>
                  </a:lnTo>
                  <a:lnTo>
                    <a:pt x="27" y="0"/>
                  </a:lnTo>
                  <a:lnTo>
                    <a:pt x="0" y="0"/>
                  </a:lnTo>
                  <a:lnTo>
                    <a:pt x="0" y="146"/>
                  </a:lnTo>
                  <a:lnTo>
                    <a:pt x="94" y="146"/>
                  </a:lnTo>
                  <a:lnTo>
                    <a:pt x="94" y="120"/>
                  </a:lnTo>
                  <a:lnTo>
                    <a:pt x="27"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sp>
          <p:nvSpPr>
            <p:cNvPr id="123" name="Freeform 86"/>
            <p:cNvSpPr>
              <a:spLocks noEditPoints="1"/>
            </p:cNvSpPr>
            <p:nvPr/>
          </p:nvSpPr>
          <p:spPr bwMode="auto">
            <a:xfrm>
              <a:off x="779463" y="3648076"/>
              <a:ext cx="701675" cy="673100"/>
            </a:xfrm>
            <a:custGeom>
              <a:avLst/>
              <a:gdLst>
                <a:gd name="T0" fmla="*/ 2147483647 w 1672"/>
                <a:gd name="T1" fmla="*/ 2147483647 h 1603"/>
                <a:gd name="T2" fmla="*/ 2147483647 w 1672"/>
                <a:gd name="T3" fmla="*/ 2147483647 h 1603"/>
                <a:gd name="T4" fmla="*/ 2147483647 w 1672"/>
                <a:gd name="T5" fmla="*/ 2147483647 h 1603"/>
                <a:gd name="T6" fmla="*/ 2147483647 w 1672"/>
                <a:gd name="T7" fmla="*/ 2147483647 h 1603"/>
                <a:gd name="T8" fmla="*/ 2147483647 w 1672"/>
                <a:gd name="T9" fmla="*/ 2147483647 h 1603"/>
                <a:gd name="T10" fmla="*/ 2147483647 w 1672"/>
                <a:gd name="T11" fmla="*/ 2147483647 h 1603"/>
                <a:gd name="T12" fmla="*/ 2147483647 w 1672"/>
                <a:gd name="T13" fmla="*/ 2147483647 h 1603"/>
                <a:gd name="T14" fmla="*/ 2147483647 w 1672"/>
                <a:gd name="T15" fmla="*/ 2147483647 h 1603"/>
                <a:gd name="T16" fmla="*/ 2147483647 w 1672"/>
                <a:gd name="T17" fmla="*/ 2147483647 h 1603"/>
                <a:gd name="T18" fmla="*/ 2147483647 w 1672"/>
                <a:gd name="T19" fmla="*/ 2147483647 h 1603"/>
                <a:gd name="T20" fmla="*/ 2147483647 w 1672"/>
                <a:gd name="T21" fmla="*/ 2147483647 h 1603"/>
                <a:gd name="T22" fmla="*/ 2147483647 w 1672"/>
                <a:gd name="T23" fmla="*/ 2147483647 h 1603"/>
                <a:gd name="T24" fmla="*/ 2147483647 w 1672"/>
                <a:gd name="T25" fmla="*/ 2147483647 h 1603"/>
                <a:gd name="T26" fmla="*/ 2147483647 w 1672"/>
                <a:gd name="T27" fmla="*/ 2147483647 h 1603"/>
                <a:gd name="T28" fmla="*/ 2147483647 w 1672"/>
                <a:gd name="T29" fmla="*/ 2147483647 h 1603"/>
                <a:gd name="T30" fmla="*/ 2147483647 w 1672"/>
                <a:gd name="T31" fmla="*/ 2147483647 h 1603"/>
                <a:gd name="T32" fmla="*/ 2147483647 w 1672"/>
                <a:gd name="T33" fmla="*/ 2147483647 h 1603"/>
                <a:gd name="T34" fmla="*/ 2147483647 w 1672"/>
                <a:gd name="T35" fmla="*/ 2147483647 h 1603"/>
                <a:gd name="T36" fmla="*/ 2147483647 w 1672"/>
                <a:gd name="T37" fmla="*/ 2147483647 h 1603"/>
                <a:gd name="T38" fmla="*/ 2147483647 w 1672"/>
                <a:gd name="T39" fmla="*/ 2147483647 h 1603"/>
                <a:gd name="T40" fmla="*/ 2147483647 w 1672"/>
                <a:gd name="T41" fmla="*/ 2147483647 h 1603"/>
                <a:gd name="T42" fmla="*/ 2147483647 w 1672"/>
                <a:gd name="T43" fmla="*/ 2147483647 h 1603"/>
                <a:gd name="T44" fmla="*/ 2147483647 w 1672"/>
                <a:gd name="T45" fmla="*/ 2147483647 h 1603"/>
                <a:gd name="T46" fmla="*/ 2147483647 w 1672"/>
                <a:gd name="T47" fmla="*/ 2147483647 h 1603"/>
                <a:gd name="T48" fmla="*/ 2147483647 w 1672"/>
                <a:gd name="T49" fmla="*/ 2147483647 h 1603"/>
                <a:gd name="T50" fmla="*/ 2147483647 w 1672"/>
                <a:gd name="T51" fmla="*/ 2147483647 h 1603"/>
                <a:gd name="T52" fmla="*/ 2147483647 w 1672"/>
                <a:gd name="T53" fmla="*/ 2147483647 h 1603"/>
                <a:gd name="T54" fmla="*/ 2147483647 w 1672"/>
                <a:gd name="T55" fmla="*/ 2147483647 h 1603"/>
                <a:gd name="T56" fmla="*/ 2147483647 w 1672"/>
                <a:gd name="T57" fmla="*/ 0 h 1603"/>
                <a:gd name="T58" fmla="*/ 2147483647 w 1672"/>
                <a:gd name="T59" fmla="*/ 0 h 1603"/>
                <a:gd name="T60" fmla="*/ 2147483647 w 1672"/>
                <a:gd name="T61" fmla="*/ 2147483647 h 1603"/>
                <a:gd name="T62" fmla="*/ 2147483647 w 1672"/>
                <a:gd name="T63" fmla="*/ 2147483647 h 1603"/>
                <a:gd name="T64" fmla="*/ 2147483647 w 1672"/>
                <a:gd name="T65" fmla="*/ 2147483647 h 1603"/>
                <a:gd name="T66" fmla="*/ 2147483647 w 1672"/>
                <a:gd name="T67" fmla="*/ 2147483647 h 1603"/>
                <a:gd name="T68" fmla="*/ 2147483647 w 1672"/>
                <a:gd name="T69" fmla="*/ 2147483647 h 1603"/>
                <a:gd name="T70" fmla="*/ 2147483647 w 1672"/>
                <a:gd name="T71" fmla="*/ 2147483647 h 1603"/>
                <a:gd name="T72" fmla="*/ 0 w 1672"/>
                <a:gd name="T73" fmla="*/ 2147483647 h 1603"/>
                <a:gd name="T74" fmla="*/ 0 w 1672"/>
                <a:gd name="T75" fmla="*/ 2147483647 h 1603"/>
                <a:gd name="T76" fmla="*/ 2147483647 w 1672"/>
                <a:gd name="T77" fmla="*/ 2147483647 h 1603"/>
                <a:gd name="T78" fmla="*/ 2147483647 w 1672"/>
                <a:gd name="T79" fmla="*/ 2147483647 h 1603"/>
                <a:gd name="T80" fmla="*/ 2147483647 w 1672"/>
                <a:gd name="T81" fmla="*/ 2147483647 h 1603"/>
                <a:gd name="T82" fmla="*/ 2147483647 w 1672"/>
                <a:gd name="T83" fmla="*/ 2147483647 h 1603"/>
                <a:gd name="T84" fmla="*/ 2147483647 w 1672"/>
                <a:gd name="T85" fmla="*/ 2147483647 h 1603"/>
                <a:gd name="T86" fmla="*/ 2147483647 w 1672"/>
                <a:gd name="T87" fmla="*/ 2147483647 h 1603"/>
                <a:gd name="T88" fmla="*/ 2147483647 w 1672"/>
                <a:gd name="T89" fmla="*/ 2147483647 h 1603"/>
                <a:gd name="T90" fmla="*/ 2147483647 w 1672"/>
                <a:gd name="T91" fmla="*/ 2147483647 h 1603"/>
                <a:gd name="T92" fmla="*/ 2147483647 w 1672"/>
                <a:gd name="T93" fmla="*/ 2147483647 h 1603"/>
                <a:gd name="T94" fmla="*/ 2147483647 w 1672"/>
                <a:gd name="T95" fmla="*/ 2147483647 h 1603"/>
                <a:gd name="T96" fmla="*/ 2147483647 w 1672"/>
                <a:gd name="T97" fmla="*/ 2147483647 h 1603"/>
                <a:gd name="T98" fmla="*/ 2147483647 w 1672"/>
                <a:gd name="T99" fmla="*/ 2147483647 h 1603"/>
                <a:gd name="T100" fmla="*/ 2147483647 w 1672"/>
                <a:gd name="T101" fmla="*/ 2147483647 h 1603"/>
                <a:gd name="T102" fmla="*/ 2147483647 w 1672"/>
                <a:gd name="T103" fmla="*/ 2147483647 h 1603"/>
                <a:gd name="T104" fmla="*/ 2147483647 w 1672"/>
                <a:gd name="T105" fmla="*/ 2147483647 h 1603"/>
                <a:gd name="T106" fmla="*/ 2147483647 w 1672"/>
                <a:gd name="T107" fmla="*/ 2147483647 h 1603"/>
                <a:gd name="T108" fmla="*/ 2147483647 w 1672"/>
                <a:gd name="T109" fmla="*/ 2147483647 h 1603"/>
                <a:gd name="T110" fmla="*/ 2147483647 w 1672"/>
                <a:gd name="T111" fmla="*/ 2147483647 h 1603"/>
                <a:gd name="T112" fmla="*/ 2147483647 w 1672"/>
                <a:gd name="T113" fmla="*/ 2147483647 h 16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72"/>
                <a:gd name="T172" fmla="*/ 0 h 1603"/>
                <a:gd name="T173" fmla="*/ 1672 w 1672"/>
                <a:gd name="T174" fmla="*/ 1603 h 16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72" h="1603">
                  <a:moveTo>
                    <a:pt x="187" y="320"/>
                  </a:moveTo>
                  <a:lnTo>
                    <a:pt x="187" y="320"/>
                  </a:lnTo>
                  <a:lnTo>
                    <a:pt x="1000" y="320"/>
                  </a:lnTo>
                  <a:lnTo>
                    <a:pt x="1000" y="1369"/>
                  </a:lnTo>
                  <a:lnTo>
                    <a:pt x="187" y="1369"/>
                  </a:lnTo>
                  <a:lnTo>
                    <a:pt x="187" y="320"/>
                  </a:lnTo>
                  <a:close/>
                  <a:moveTo>
                    <a:pt x="283" y="67"/>
                  </a:moveTo>
                  <a:lnTo>
                    <a:pt x="283" y="67"/>
                  </a:lnTo>
                  <a:lnTo>
                    <a:pt x="904" y="67"/>
                  </a:lnTo>
                  <a:lnTo>
                    <a:pt x="904" y="254"/>
                  </a:lnTo>
                  <a:lnTo>
                    <a:pt x="283" y="254"/>
                  </a:lnTo>
                  <a:lnTo>
                    <a:pt x="283" y="67"/>
                  </a:lnTo>
                  <a:close/>
                  <a:moveTo>
                    <a:pt x="1497" y="565"/>
                  </a:moveTo>
                  <a:lnTo>
                    <a:pt x="1497" y="565"/>
                  </a:lnTo>
                  <a:lnTo>
                    <a:pt x="1497" y="1369"/>
                  </a:lnTo>
                  <a:lnTo>
                    <a:pt x="1067" y="1369"/>
                  </a:lnTo>
                  <a:lnTo>
                    <a:pt x="1067" y="467"/>
                  </a:lnTo>
                  <a:lnTo>
                    <a:pt x="1497" y="565"/>
                  </a:lnTo>
                  <a:close/>
                  <a:moveTo>
                    <a:pt x="1639" y="1369"/>
                  </a:moveTo>
                  <a:lnTo>
                    <a:pt x="1639" y="1369"/>
                  </a:lnTo>
                  <a:lnTo>
                    <a:pt x="1563" y="1369"/>
                  </a:lnTo>
                  <a:lnTo>
                    <a:pt x="1563" y="538"/>
                  </a:lnTo>
                  <a:cubicBezTo>
                    <a:pt x="1563" y="523"/>
                    <a:pt x="1553" y="509"/>
                    <a:pt x="1538" y="506"/>
                  </a:cubicBezTo>
                  <a:lnTo>
                    <a:pt x="1067" y="399"/>
                  </a:lnTo>
                  <a:lnTo>
                    <a:pt x="1067" y="287"/>
                  </a:lnTo>
                  <a:cubicBezTo>
                    <a:pt x="1067" y="269"/>
                    <a:pt x="1052" y="254"/>
                    <a:pt x="1034" y="254"/>
                  </a:cubicBezTo>
                  <a:lnTo>
                    <a:pt x="971" y="254"/>
                  </a:lnTo>
                  <a:lnTo>
                    <a:pt x="971" y="33"/>
                  </a:lnTo>
                  <a:cubicBezTo>
                    <a:pt x="971" y="15"/>
                    <a:pt x="956" y="0"/>
                    <a:pt x="938" y="0"/>
                  </a:cubicBezTo>
                  <a:lnTo>
                    <a:pt x="249" y="0"/>
                  </a:lnTo>
                  <a:cubicBezTo>
                    <a:pt x="231" y="0"/>
                    <a:pt x="216" y="15"/>
                    <a:pt x="216" y="33"/>
                  </a:cubicBezTo>
                  <a:lnTo>
                    <a:pt x="216" y="254"/>
                  </a:lnTo>
                  <a:lnTo>
                    <a:pt x="154" y="254"/>
                  </a:lnTo>
                  <a:cubicBezTo>
                    <a:pt x="135" y="254"/>
                    <a:pt x="120" y="269"/>
                    <a:pt x="120" y="287"/>
                  </a:cubicBezTo>
                  <a:lnTo>
                    <a:pt x="120" y="1369"/>
                  </a:lnTo>
                  <a:lnTo>
                    <a:pt x="33" y="1369"/>
                  </a:lnTo>
                  <a:cubicBezTo>
                    <a:pt x="15" y="1369"/>
                    <a:pt x="0" y="1384"/>
                    <a:pt x="0" y="1403"/>
                  </a:cubicBezTo>
                  <a:lnTo>
                    <a:pt x="0" y="1533"/>
                  </a:lnTo>
                  <a:cubicBezTo>
                    <a:pt x="0" y="1552"/>
                    <a:pt x="15" y="1567"/>
                    <a:pt x="33" y="1567"/>
                  </a:cubicBezTo>
                  <a:lnTo>
                    <a:pt x="1037" y="1567"/>
                  </a:lnTo>
                  <a:cubicBezTo>
                    <a:pt x="1049" y="1588"/>
                    <a:pt x="1071" y="1603"/>
                    <a:pt x="1098" y="1603"/>
                  </a:cubicBezTo>
                  <a:cubicBezTo>
                    <a:pt x="1136" y="1603"/>
                    <a:pt x="1167" y="1572"/>
                    <a:pt x="1167" y="1534"/>
                  </a:cubicBezTo>
                  <a:cubicBezTo>
                    <a:pt x="1167" y="1496"/>
                    <a:pt x="1136" y="1464"/>
                    <a:pt x="1098" y="1464"/>
                  </a:cubicBezTo>
                  <a:cubicBezTo>
                    <a:pt x="1072" y="1464"/>
                    <a:pt x="1049" y="1479"/>
                    <a:pt x="1037" y="1500"/>
                  </a:cubicBezTo>
                  <a:lnTo>
                    <a:pt x="66" y="1500"/>
                  </a:lnTo>
                  <a:lnTo>
                    <a:pt x="66" y="1436"/>
                  </a:lnTo>
                  <a:lnTo>
                    <a:pt x="1606" y="1436"/>
                  </a:lnTo>
                  <a:lnTo>
                    <a:pt x="1606" y="1500"/>
                  </a:lnTo>
                  <a:lnTo>
                    <a:pt x="1372" y="1500"/>
                  </a:lnTo>
                  <a:cubicBezTo>
                    <a:pt x="1361" y="1478"/>
                    <a:pt x="1338" y="1464"/>
                    <a:pt x="1312" y="1464"/>
                  </a:cubicBezTo>
                  <a:cubicBezTo>
                    <a:pt x="1273" y="1464"/>
                    <a:pt x="1242" y="1495"/>
                    <a:pt x="1242" y="1533"/>
                  </a:cubicBezTo>
                  <a:cubicBezTo>
                    <a:pt x="1242" y="1571"/>
                    <a:pt x="1273" y="1602"/>
                    <a:pt x="1312" y="1602"/>
                  </a:cubicBezTo>
                  <a:cubicBezTo>
                    <a:pt x="1338" y="1602"/>
                    <a:pt x="1360" y="1588"/>
                    <a:pt x="1372" y="1567"/>
                  </a:cubicBezTo>
                  <a:lnTo>
                    <a:pt x="1639" y="1567"/>
                  </a:lnTo>
                  <a:cubicBezTo>
                    <a:pt x="1657" y="1567"/>
                    <a:pt x="1672" y="1552"/>
                    <a:pt x="1672" y="1533"/>
                  </a:cubicBezTo>
                  <a:lnTo>
                    <a:pt x="1672" y="1403"/>
                  </a:lnTo>
                  <a:cubicBezTo>
                    <a:pt x="1672" y="1384"/>
                    <a:pt x="1657" y="1369"/>
                    <a:pt x="1639" y="13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539518" fontAlgn="base">
                <a:spcBef>
                  <a:spcPct val="0"/>
                </a:spcBef>
                <a:spcAft>
                  <a:spcPct val="0"/>
                </a:spcAft>
              </a:pPr>
              <a:endParaRPr kumimoji="1" lang="en-US" altLang="zh-CN" sz="2139" dirty="0">
                <a:solidFill>
                  <a:prstClr val="black"/>
                </a:solidFill>
                <a:latin typeface="微软雅黑" panose="020B0503020204020204" pitchFamily="34" charset="-122"/>
                <a:ea typeface="微软雅黑" panose="020B0503020204020204" pitchFamily="34" charset="-122"/>
              </a:endParaRPr>
            </a:p>
          </p:txBody>
        </p:sp>
      </p:grpSp>
      <p:cxnSp>
        <p:nvCxnSpPr>
          <p:cNvPr id="24" name="直接连接符 23"/>
          <p:cNvCxnSpPr/>
          <p:nvPr/>
        </p:nvCxnSpPr>
        <p:spPr>
          <a:xfrm>
            <a:off x="2366156" y="3542096"/>
            <a:ext cx="1377533" cy="106742"/>
          </a:xfrm>
          <a:prstGeom prst="line">
            <a:avLst/>
          </a:prstGeom>
          <a:ln w="28575">
            <a:solidFill>
              <a:schemeClr val="bg2">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3736624" y="3084998"/>
            <a:ext cx="1004614" cy="563840"/>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9" name="Freeform 14"/>
          <p:cNvSpPr>
            <a:spLocks/>
          </p:cNvSpPr>
          <p:nvPr/>
        </p:nvSpPr>
        <p:spPr bwMode="auto">
          <a:xfrm rot="327021">
            <a:off x="2099413" y="2714461"/>
            <a:ext cx="566400" cy="166995"/>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FFC000"/>
          </a:solidFill>
          <a:ln w="9525">
            <a:noFill/>
            <a:prstDash val="solid"/>
            <a:round/>
            <a:headEnd/>
            <a:tailEnd/>
          </a:ln>
        </p:spPr>
        <p:txBody>
          <a:bodyPr lIns="68503" tIns="34251" rIns="68503" bIns="34251"/>
          <a:lstStyle/>
          <a:p>
            <a:pPr>
              <a:buNone/>
            </a:pPr>
            <a:endParaRPr lang="zh-CN" altLang="en-US" sz="1350">
              <a:latin typeface="微软雅黑" panose="020B0503020204020204" pitchFamily="34" charset="-122"/>
              <a:ea typeface="微软雅黑" panose="020B0503020204020204" pitchFamily="34" charset="-122"/>
            </a:endParaRPr>
          </a:p>
        </p:txBody>
      </p:sp>
      <p:grpSp>
        <p:nvGrpSpPr>
          <p:cNvPr id="151" name="组合 150"/>
          <p:cNvGrpSpPr>
            <a:grpSpLocks noChangeAspect="1"/>
          </p:cNvGrpSpPr>
          <p:nvPr/>
        </p:nvGrpSpPr>
        <p:grpSpPr>
          <a:xfrm>
            <a:off x="4060073" y="2232319"/>
            <a:ext cx="324000" cy="239542"/>
            <a:chOff x="5477303" y="2582732"/>
            <a:chExt cx="1259753" cy="931370"/>
          </a:xfrm>
        </p:grpSpPr>
        <p:sp>
          <p:nvSpPr>
            <p:cNvPr id="152" name="矩形 151"/>
            <p:cNvSpPr/>
            <p:nvPr/>
          </p:nvSpPr>
          <p:spPr bwMode="auto">
            <a:xfrm flipV="1">
              <a:off x="5477303" y="3191693"/>
              <a:ext cx="152240" cy="3044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53" name="矩形 152"/>
            <p:cNvSpPr/>
            <p:nvPr/>
          </p:nvSpPr>
          <p:spPr bwMode="auto">
            <a:xfrm flipV="1">
              <a:off x="5750705" y="3039453"/>
              <a:ext cx="152240" cy="4567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54" name="矩形 153"/>
            <p:cNvSpPr/>
            <p:nvPr/>
          </p:nvSpPr>
          <p:spPr bwMode="auto">
            <a:xfrm flipV="1">
              <a:off x="6018259" y="2887212"/>
              <a:ext cx="152240" cy="6089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55" name="矩形 154"/>
            <p:cNvSpPr/>
            <p:nvPr/>
          </p:nvSpPr>
          <p:spPr bwMode="auto">
            <a:xfrm flipV="1">
              <a:off x="6285813" y="2734972"/>
              <a:ext cx="152240" cy="76120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56" name="矩形 155"/>
            <p:cNvSpPr/>
            <p:nvPr/>
          </p:nvSpPr>
          <p:spPr bwMode="auto">
            <a:xfrm flipV="1">
              <a:off x="6553359" y="2582732"/>
              <a:ext cx="152240" cy="91344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cxnSp>
          <p:nvCxnSpPr>
            <p:cNvPr id="157" name="直接连接符 156"/>
            <p:cNvCxnSpPr/>
            <p:nvPr/>
          </p:nvCxnSpPr>
          <p:spPr>
            <a:xfrm>
              <a:off x="5477303" y="3514102"/>
              <a:ext cx="1259753"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grpSp>
      <p:grpSp>
        <p:nvGrpSpPr>
          <p:cNvPr id="158" name="组合 157"/>
          <p:cNvGrpSpPr>
            <a:grpSpLocks noChangeAspect="1"/>
          </p:cNvGrpSpPr>
          <p:nvPr/>
        </p:nvGrpSpPr>
        <p:grpSpPr>
          <a:xfrm>
            <a:off x="4338606" y="3258134"/>
            <a:ext cx="324000" cy="239542"/>
            <a:chOff x="5477303" y="2582732"/>
            <a:chExt cx="1259753" cy="931370"/>
          </a:xfrm>
        </p:grpSpPr>
        <p:sp>
          <p:nvSpPr>
            <p:cNvPr id="159" name="矩形 158"/>
            <p:cNvSpPr/>
            <p:nvPr/>
          </p:nvSpPr>
          <p:spPr bwMode="auto">
            <a:xfrm flipV="1">
              <a:off x="5477303" y="3191693"/>
              <a:ext cx="152240" cy="3044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0" name="矩形 159"/>
            <p:cNvSpPr/>
            <p:nvPr/>
          </p:nvSpPr>
          <p:spPr bwMode="auto">
            <a:xfrm flipV="1">
              <a:off x="5750705" y="3039453"/>
              <a:ext cx="152240" cy="4567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1" name="矩形 160"/>
            <p:cNvSpPr/>
            <p:nvPr/>
          </p:nvSpPr>
          <p:spPr bwMode="auto">
            <a:xfrm flipV="1">
              <a:off x="6018259" y="2887212"/>
              <a:ext cx="152240" cy="6089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2" name="矩形 161"/>
            <p:cNvSpPr/>
            <p:nvPr/>
          </p:nvSpPr>
          <p:spPr bwMode="auto">
            <a:xfrm flipV="1">
              <a:off x="6285813" y="2734972"/>
              <a:ext cx="152240" cy="76120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3" name="矩形 162"/>
            <p:cNvSpPr/>
            <p:nvPr/>
          </p:nvSpPr>
          <p:spPr bwMode="auto">
            <a:xfrm flipV="1">
              <a:off x="6553359" y="2582732"/>
              <a:ext cx="152240" cy="913441"/>
            </a:xfrm>
            <a:prstGeom prst="rect">
              <a:avLst/>
            </a:prstGeom>
            <a:noFill/>
            <a:ln w="9525" cap="flat" cmpd="sng" algn="ctr">
              <a:solidFill>
                <a:srgbClr val="666666"/>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cxnSp>
          <p:nvCxnSpPr>
            <p:cNvPr id="164" name="直接连接符 163"/>
            <p:cNvCxnSpPr/>
            <p:nvPr/>
          </p:nvCxnSpPr>
          <p:spPr>
            <a:xfrm>
              <a:off x="5477303" y="3514102"/>
              <a:ext cx="1259753"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a:grpSpLocks noChangeAspect="1"/>
          </p:cNvGrpSpPr>
          <p:nvPr/>
        </p:nvGrpSpPr>
        <p:grpSpPr>
          <a:xfrm>
            <a:off x="3802726" y="2604706"/>
            <a:ext cx="324000" cy="239542"/>
            <a:chOff x="5477303" y="2582732"/>
            <a:chExt cx="1259753" cy="931370"/>
          </a:xfrm>
        </p:grpSpPr>
        <p:sp>
          <p:nvSpPr>
            <p:cNvPr id="166" name="矩形 165"/>
            <p:cNvSpPr/>
            <p:nvPr/>
          </p:nvSpPr>
          <p:spPr bwMode="auto">
            <a:xfrm flipV="1">
              <a:off x="5477303" y="3191693"/>
              <a:ext cx="152240" cy="3044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7" name="矩形 166"/>
            <p:cNvSpPr/>
            <p:nvPr/>
          </p:nvSpPr>
          <p:spPr bwMode="auto">
            <a:xfrm flipV="1">
              <a:off x="5750705" y="3039453"/>
              <a:ext cx="152240" cy="4567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8" name="矩形 167"/>
            <p:cNvSpPr/>
            <p:nvPr/>
          </p:nvSpPr>
          <p:spPr bwMode="auto">
            <a:xfrm flipV="1">
              <a:off x="6018259" y="2887212"/>
              <a:ext cx="152240" cy="6089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69" name="矩形 168"/>
            <p:cNvSpPr/>
            <p:nvPr/>
          </p:nvSpPr>
          <p:spPr bwMode="auto">
            <a:xfrm flipV="1">
              <a:off x="6285813" y="2734972"/>
              <a:ext cx="152240" cy="761201"/>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70" name="矩形 169"/>
            <p:cNvSpPr/>
            <p:nvPr/>
          </p:nvSpPr>
          <p:spPr bwMode="auto">
            <a:xfrm flipV="1">
              <a:off x="6553359" y="2582732"/>
              <a:ext cx="152240" cy="913441"/>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latin typeface="微软雅黑" panose="020B0503020204020204" pitchFamily="34" charset="-122"/>
                <a:ea typeface="微软雅黑" panose="020B0503020204020204" pitchFamily="34" charset="-122"/>
              </a:endParaRPr>
            </a:p>
          </p:txBody>
        </p:sp>
        <p:cxnSp>
          <p:nvCxnSpPr>
            <p:cNvPr id="171" name="直接连接符 170"/>
            <p:cNvCxnSpPr/>
            <p:nvPr/>
          </p:nvCxnSpPr>
          <p:spPr>
            <a:xfrm>
              <a:off x="5477303" y="3514102"/>
              <a:ext cx="1259753"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grpSp>
      <p:grpSp>
        <p:nvGrpSpPr>
          <p:cNvPr id="172" name="组合 171"/>
          <p:cNvGrpSpPr>
            <a:grpSpLocks noChangeAspect="1"/>
          </p:cNvGrpSpPr>
          <p:nvPr/>
        </p:nvGrpSpPr>
        <p:grpSpPr>
          <a:xfrm>
            <a:off x="4088250" y="2900208"/>
            <a:ext cx="324000" cy="239542"/>
            <a:chOff x="5477303" y="2582732"/>
            <a:chExt cx="1259753" cy="931370"/>
          </a:xfrm>
        </p:grpSpPr>
        <p:sp>
          <p:nvSpPr>
            <p:cNvPr id="173" name="矩形 172"/>
            <p:cNvSpPr/>
            <p:nvPr/>
          </p:nvSpPr>
          <p:spPr bwMode="auto">
            <a:xfrm flipV="1">
              <a:off x="5477303" y="3191693"/>
              <a:ext cx="152240" cy="304480"/>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latin typeface="微软雅黑" panose="020B0503020204020204" pitchFamily="34" charset="-122"/>
                <a:ea typeface="微软雅黑" panose="020B0503020204020204" pitchFamily="34" charset="-122"/>
              </a:endParaRPr>
            </a:p>
          </p:txBody>
        </p:sp>
        <p:sp>
          <p:nvSpPr>
            <p:cNvPr id="174" name="矩形 173"/>
            <p:cNvSpPr/>
            <p:nvPr/>
          </p:nvSpPr>
          <p:spPr bwMode="auto">
            <a:xfrm flipV="1">
              <a:off x="5750705" y="3039453"/>
              <a:ext cx="152240" cy="456720"/>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latin typeface="微软雅黑" panose="020B0503020204020204" pitchFamily="34" charset="-122"/>
                <a:ea typeface="微软雅黑" panose="020B0503020204020204" pitchFamily="34" charset="-122"/>
              </a:endParaRPr>
            </a:p>
          </p:txBody>
        </p:sp>
        <p:sp>
          <p:nvSpPr>
            <p:cNvPr id="175" name="矩形 174"/>
            <p:cNvSpPr/>
            <p:nvPr/>
          </p:nvSpPr>
          <p:spPr bwMode="auto">
            <a:xfrm flipV="1">
              <a:off x="6018259" y="2887212"/>
              <a:ext cx="152240" cy="608961"/>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latin typeface="微软雅黑" panose="020B0503020204020204" pitchFamily="34" charset="-122"/>
                <a:ea typeface="微软雅黑" panose="020B0503020204020204" pitchFamily="34" charset="-122"/>
              </a:endParaRPr>
            </a:p>
          </p:txBody>
        </p:sp>
        <p:sp>
          <p:nvSpPr>
            <p:cNvPr id="176" name="矩形 175"/>
            <p:cNvSpPr/>
            <p:nvPr/>
          </p:nvSpPr>
          <p:spPr bwMode="auto">
            <a:xfrm flipV="1">
              <a:off x="6285813" y="2734972"/>
              <a:ext cx="152240" cy="761201"/>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177" name="矩形 176"/>
            <p:cNvSpPr/>
            <p:nvPr/>
          </p:nvSpPr>
          <p:spPr bwMode="auto">
            <a:xfrm flipV="1">
              <a:off x="6553359" y="2582732"/>
              <a:ext cx="152240" cy="913441"/>
            </a:xfrm>
            <a:prstGeom prst="rect">
              <a:avLst/>
            </a:prstGeom>
            <a:noFill/>
            <a:ln w="9525" cap="flat" cmpd="sng" algn="ctr">
              <a:solidFill>
                <a:srgbClr val="66666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latin typeface="微软雅黑" panose="020B0503020204020204" pitchFamily="34" charset="-122"/>
                <a:ea typeface="微软雅黑" panose="020B0503020204020204" pitchFamily="34" charset="-122"/>
              </a:endParaRPr>
            </a:p>
          </p:txBody>
        </p:sp>
        <p:cxnSp>
          <p:nvCxnSpPr>
            <p:cNvPr id="178" name="直接连接符 177"/>
            <p:cNvCxnSpPr/>
            <p:nvPr/>
          </p:nvCxnSpPr>
          <p:spPr>
            <a:xfrm>
              <a:off x="5477303" y="3514102"/>
              <a:ext cx="1259753"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grpSp>
      <p:sp>
        <p:nvSpPr>
          <p:cNvPr id="179" name="圆角矩形 178"/>
          <p:cNvSpPr/>
          <p:nvPr/>
        </p:nvSpPr>
        <p:spPr>
          <a:xfrm>
            <a:off x="6268901" y="1183246"/>
            <a:ext cx="5346827" cy="3294439"/>
          </a:xfrm>
          <a:prstGeom prst="roundRect">
            <a:avLst>
              <a:gd name="adj" fmla="val 3940"/>
            </a:avLst>
          </a:prstGeom>
          <a:noFill/>
          <a:ln w="28575">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6253868" y="1183246"/>
            <a:ext cx="5391486" cy="517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latin typeface="微软雅黑" panose="020B0503020204020204" pitchFamily="34" charset="-122"/>
                <a:ea typeface="微软雅黑" panose="020B0503020204020204" pitchFamily="34" charset="-122"/>
              </a:rPr>
              <a:t>时域重复</a:t>
            </a:r>
            <a:endParaRPr lang="en-US" altLang="zh-CN" b="1" dirty="0">
              <a:solidFill>
                <a:srgbClr val="C00000"/>
              </a:solidFill>
              <a:latin typeface="微软雅黑" panose="020B0503020204020204" pitchFamily="34" charset="-122"/>
              <a:ea typeface="微软雅黑" panose="020B0503020204020204" pitchFamily="34" charset="-122"/>
            </a:endParaRPr>
          </a:p>
        </p:txBody>
      </p:sp>
      <p:pic>
        <p:nvPicPr>
          <p:cNvPr id="180" name="图片 1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9376" y="2818334"/>
            <a:ext cx="800716" cy="251252"/>
          </a:xfrm>
          <a:prstGeom prst="rect">
            <a:avLst/>
          </a:prstGeom>
        </p:spPr>
      </p:pic>
      <p:grpSp>
        <p:nvGrpSpPr>
          <p:cNvPr id="181" name="组合 180">
            <a:extLst>
              <a:ext uri="{FF2B5EF4-FFF2-40B4-BE49-F238E27FC236}">
                <a16:creationId xmlns:a16="http://schemas.microsoft.com/office/drawing/2014/main" id="{725571E7-2FB5-49F9-8808-75C9B4B67533}"/>
              </a:ext>
            </a:extLst>
          </p:cNvPr>
          <p:cNvGrpSpPr/>
          <p:nvPr/>
        </p:nvGrpSpPr>
        <p:grpSpPr>
          <a:xfrm>
            <a:off x="6950222" y="2192075"/>
            <a:ext cx="499024" cy="558137"/>
            <a:chOff x="1384300" y="2527300"/>
            <a:chExt cx="519113" cy="600075"/>
          </a:xfrm>
          <a:solidFill>
            <a:srgbClr val="666666"/>
          </a:solidFill>
        </p:grpSpPr>
        <p:sp>
          <p:nvSpPr>
            <p:cNvPr id="182" name="Freeform 27">
              <a:extLst>
                <a:ext uri="{FF2B5EF4-FFF2-40B4-BE49-F238E27FC236}">
                  <a16:creationId xmlns:a16="http://schemas.microsoft.com/office/drawing/2014/main" id="{A8AF8733-8A04-41BC-82F6-16C80A50BB2B}"/>
                </a:ext>
              </a:extLst>
            </p:cNvPr>
            <p:cNvSpPr>
              <a:spLocks noEditPoints="1"/>
            </p:cNvSpPr>
            <p:nvPr/>
          </p:nvSpPr>
          <p:spPr bwMode="auto">
            <a:xfrm>
              <a:off x="1463675" y="2589213"/>
              <a:ext cx="93663" cy="250825"/>
            </a:xfrm>
            <a:custGeom>
              <a:avLst/>
              <a:gdLst/>
              <a:ahLst/>
              <a:cxnLst>
                <a:cxn ang="0">
                  <a:pos x="264" y="16"/>
                </a:cxn>
                <a:cxn ang="0">
                  <a:pos x="0" y="597"/>
                </a:cxn>
                <a:cxn ang="0">
                  <a:pos x="262" y="1175"/>
                </a:cxn>
                <a:cxn ang="0">
                  <a:pos x="263" y="1173"/>
                </a:cxn>
                <a:cxn ang="0">
                  <a:pos x="390" y="1112"/>
                </a:cxn>
                <a:cxn ang="0">
                  <a:pos x="424" y="979"/>
                </a:cxn>
                <a:cxn ang="0">
                  <a:pos x="428" y="975"/>
                </a:cxn>
                <a:cxn ang="0">
                  <a:pos x="245" y="577"/>
                </a:cxn>
                <a:cxn ang="0">
                  <a:pos x="405" y="199"/>
                </a:cxn>
                <a:cxn ang="0">
                  <a:pos x="409" y="197"/>
                </a:cxn>
                <a:cxn ang="0">
                  <a:pos x="380" y="73"/>
                </a:cxn>
                <a:cxn ang="0">
                  <a:pos x="265" y="18"/>
                </a:cxn>
                <a:cxn ang="0">
                  <a:pos x="264" y="16"/>
                </a:cxn>
                <a:cxn ang="0">
                  <a:pos x="264" y="16"/>
                </a:cxn>
                <a:cxn ang="0">
                  <a:pos x="264" y="16"/>
                </a:cxn>
              </a:cxnLst>
              <a:rect l="0" t="0" r="r" b="b"/>
              <a:pathLst>
                <a:path w="445" h="1193">
                  <a:moveTo>
                    <a:pt x="264" y="16"/>
                  </a:moveTo>
                  <a:cubicBezTo>
                    <a:pt x="102" y="157"/>
                    <a:pt x="0" y="365"/>
                    <a:pt x="0" y="597"/>
                  </a:cubicBezTo>
                  <a:cubicBezTo>
                    <a:pt x="0" y="827"/>
                    <a:pt x="101" y="1034"/>
                    <a:pt x="262" y="1175"/>
                  </a:cubicBezTo>
                  <a:cubicBezTo>
                    <a:pt x="263" y="1173"/>
                    <a:pt x="263" y="1173"/>
                    <a:pt x="263" y="1173"/>
                  </a:cubicBezTo>
                  <a:cubicBezTo>
                    <a:pt x="291" y="1193"/>
                    <a:pt x="347" y="1166"/>
                    <a:pt x="390" y="1112"/>
                  </a:cubicBezTo>
                  <a:cubicBezTo>
                    <a:pt x="431" y="1061"/>
                    <a:pt x="445" y="1004"/>
                    <a:pt x="424" y="979"/>
                  </a:cubicBezTo>
                  <a:cubicBezTo>
                    <a:pt x="428" y="975"/>
                    <a:pt x="428" y="975"/>
                    <a:pt x="428" y="975"/>
                  </a:cubicBezTo>
                  <a:cubicBezTo>
                    <a:pt x="316" y="879"/>
                    <a:pt x="245" y="736"/>
                    <a:pt x="245" y="577"/>
                  </a:cubicBezTo>
                  <a:cubicBezTo>
                    <a:pt x="245" y="428"/>
                    <a:pt x="306" y="295"/>
                    <a:pt x="405" y="199"/>
                  </a:cubicBezTo>
                  <a:cubicBezTo>
                    <a:pt x="407" y="198"/>
                    <a:pt x="408" y="198"/>
                    <a:pt x="409" y="197"/>
                  </a:cubicBezTo>
                  <a:cubicBezTo>
                    <a:pt x="433" y="178"/>
                    <a:pt x="420" y="122"/>
                    <a:pt x="380" y="73"/>
                  </a:cubicBezTo>
                  <a:cubicBezTo>
                    <a:pt x="340" y="24"/>
                    <a:pt x="290" y="0"/>
                    <a:pt x="265" y="18"/>
                  </a:cubicBezTo>
                  <a:lnTo>
                    <a:pt x="264" y="16"/>
                  </a:lnTo>
                  <a:close/>
                  <a:moveTo>
                    <a:pt x="264" y="16"/>
                  </a:moveTo>
                  <a:cubicBezTo>
                    <a:pt x="264" y="16"/>
                    <a:pt x="264" y="16"/>
                    <a:pt x="264" y="16"/>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83" name="Freeform 28">
              <a:extLst>
                <a:ext uri="{FF2B5EF4-FFF2-40B4-BE49-F238E27FC236}">
                  <a16:creationId xmlns:a16="http://schemas.microsoft.com/office/drawing/2014/main" id="{C62A1591-DA99-4BBB-82D6-39BD1FD583E0}"/>
                </a:ext>
              </a:extLst>
            </p:cNvPr>
            <p:cNvSpPr>
              <a:spLocks noEditPoints="1"/>
            </p:cNvSpPr>
            <p:nvPr/>
          </p:nvSpPr>
          <p:spPr bwMode="auto">
            <a:xfrm>
              <a:off x="1384300" y="2528887"/>
              <a:ext cx="122238" cy="373063"/>
            </a:xfrm>
            <a:custGeom>
              <a:avLst/>
              <a:gdLst/>
              <a:ahLst/>
              <a:cxnLst>
                <a:cxn ang="0">
                  <a:pos x="407" y="7"/>
                </a:cxn>
                <a:cxn ang="0">
                  <a:pos x="400" y="14"/>
                </a:cxn>
                <a:cxn ang="0">
                  <a:pos x="398" y="15"/>
                </a:cxn>
                <a:cxn ang="0">
                  <a:pos x="396" y="17"/>
                </a:cxn>
                <a:cxn ang="0">
                  <a:pos x="0" y="885"/>
                </a:cxn>
                <a:cxn ang="0">
                  <a:pos x="393" y="1750"/>
                </a:cxn>
                <a:cxn ang="0">
                  <a:pos x="398" y="1755"/>
                </a:cxn>
                <a:cxn ang="0">
                  <a:pos x="527" y="1695"/>
                </a:cxn>
                <a:cxn ang="0">
                  <a:pos x="558" y="1559"/>
                </a:cxn>
                <a:cxn ang="0">
                  <a:pos x="559" y="1557"/>
                </a:cxn>
                <a:cxn ang="0">
                  <a:pos x="253" y="885"/>
                </a:cxn>
                <a:cxn ang="0">
                  <a:pos x="564" y="208"/>
                </a:cxn>
                <a:cxn ang="0">
                  <a:pos x="563" y="206"/>
                </a:cxn>
                <a:cxn ang="0">
                  <a:pos x="526" y="75"/>
                </a:cxn>
                <a:cxn ang="0">
                  <a:pos x="408" y="9"/>
                </a:cxn>
                <a:cxn ang="0">
                  <a:pos x="407" y="7"/>
                </a:cxn>
                <a:cxn ang="0">
                  <a:pos x="407" y="7"/>
                </a:cxn>
                <a:cxn ang="0">
                  <a:pos x="407" y="7"/>
                </a:cxn>
              </a:cxnLst>
              <a:rect l="0" t="0" r="r" b="b"/>
              <a:pathLst>
                <a:path w="583" h="1777">
                  <a:moveTo>
                    <a:pt x="407" y="7"/>
                  </a:moveTo>
                  <a:cubicBezTo>
                    <a:pt x="405" y="9"/>
                    <a:pt x="402" y="12"/>
                    <a:pt x="400" y="14"/>
                  </a:cubicBezTo>
                  <a:cubicBezTo>
                    <a:pt x="399" y="14"/>
                    <a:pt x="398" y="14"/>
                    <a:pt x="398" y="15"/>
                  </a:cubicBezTo>
                  <a:cubicBezTo>
                    <a:pt x="397" y="16"/>
                    <a:pt x="396" y="17"/>
                    <a:pt x="396" y="17"/>
                  </a:cubicBezTo>
                  <a:cubicBezTo>
                    <a:pt x="153" y="228"/>
                    <a:pt x="0" y="539"/>
                    <a:pt x="0" y="885"/>
                  </a:cubicBezTo>
                  <a:cubicBezTo>
                    <a:pt x="0" y="1230"/>
                    <a:pt x="152" y="1539"/>
                    <a:pt x="393" y="1750"/>
                  </a:cubicBezTo>
                  <a:cubicBezTo>
                    <a:pt x="395" y="1752"/>
                    <a:pt x="396" y="1754"/>
                    <a:pt x="398" y="1755"/>
                  </a:cubicBezTo>
                  <a:cubicBezTo>
                    <a:pt x="425" y="1777"/>
                    <a:pt x="483" y="1750"/>
                    <a:pt x="527" y="1695"/>
                  </a:cubicBezTo>
                  <a:cubicBezTo>
                    <a:pt x="570" y="1642"/>
                    <a:pt x="583" y="1581"/>
                    <a:pt x="558" y="1559"/>
                  </a:cubicBezTo>
                  <a:cubicBezTo>
                    <a:pt x="559" y="1557"/>
                    <a:pt x="559" y="1557"/>
                    <a:pt x="559" y="1557"/>
                  </a:cubicBezTo>
                  <a:cubicBezTo>
                    <a:pt x="372" y="1393"/>
                    <a:pt x="253" y="1153"/>
                    <a:pt x="253" y="885"/>
                  </a:cubicBezTo>
                  <a:cubicBezTo>
                    <a:pt x="253" y="614"/>
                    <a:pt x="374" y="372"/>
                    <a:pt x="564" y="208"/>
                  </a:cubicBezTo>
                  <a:cubicBezTo>
                    <a:pt x="563" y="206"/>
                    <a:pt x="563" y="206"/>
                    <a:pt x="563" y="206"/>
                  </a:cubicBezTo>
                  <a:cubicBezTo>
                    <a:pt x="581" y="180"/>
                    <a:pt x="566" y="124"/>
                    <a:pt x="526" y="75"/>
                  </a:cubicBezTo>
                  <a:cubicBezTo>
                    <a:pt x="488" y="26"/>
                    <a:pt x="438" y="0"/>
                    <a:pt x="408" y="9"/>
                  </a:cubicBezTo>
                  <a:lnTo>
                    <a:pt x="407" y="7"/>
                  </a:lnTo>
                  <a:close/>
                  <a:moveTo>
                    <a:pt x="407" y="7"/>
                  </a:moveTo>
                  <a:cubicBezTo>
                    <a:pt x="407" y="7"/>
                    <a:pt x="407" y="7"/>
                    <a:pt x="407" y="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84" name="Freeform 29">
              <a:extLst>
                <a:ext uri="{FF2B5EF4-FFF2-40B4-BE49-F238E27FC236}">
                  <a16:creationId xmlns:a16="http://schemas.microsoft.com/office/drawing/2014/main" id="{AA7D678C-5C46-4FF7-9628-97695C5BBB52}"/>
                </a:ext>
              </a:extLst>
            </p:cNvPr>
            <p:cNvSpPr>
              <a:spLocks noEditPoints="1"/>
            </p:cNvSpPr>
            <p:nvPr/>
          </p:nvSpPr>
          <p:spPr bwMode="auto">
            <a:xfrm>
              <a:off x="1730375" y="2589213"/>
              <a:ext cx="93663" cy="250825"/>
            </a:xfrm>
            <a:custGeom>
              <a:avLst/>
              <a:gdLst/>
              <a:ahLst/>
              <a:cxnLst>
                <a:cxn ang="0">
                  <a:pos x="182" y="1177"/>
                </a:cxn>
                <a:cxn ang="0">
                  <a:pos x="445" y="596"/>
                </a:cxn>
                <a:cxn ang="0">
                  <a:pos x="184" y="18"/>
                </a:cxn>
                <a:cxn ang="0">
                  <a:pos x="182" y="20"/>
                </a:cxn>
                <a:cxn ang="0">
                  <a:pos x="56" y="81"/>
                </a:cxn>
                <a:cxn ang="0">
                  <a:pos x="21" y="214"/>
                </a:cxn>
                <a:cxn ang="0">
                  <a:pos x="18" y="218"/>
                </a:cxn>
                <a:cxn ang="0">
                  <a:pos x="201" y="616"/>
                </a:cxn>
                <a:cxn ang="0">
                  <a:pos x="40" y="994"/>
                </a:cxn>
                <a:cxn ang="0">
                  <a:pos x="37" y="996"/>
                </a:cxn>
                <a:cxn ang="0">
                  <a:pos x="66" y="1120"/>
                </a:cxn>
                <a:cxn ang="0">
                  <a:pos x="180" y="1175"/>
                </a:cxn>
                <a:cxn ang="0">
                  <a:pos x="182" y="1177"/>
                </a:cxn>
                <a:cxn ang="0">
                  <a:pos x="182" y="1177"/>
                </a:cxn>
                <a:cxn ang="0">
                  <a:pos x="182" y="1177"/>
                </a:cxn>
              </a:cxnLst>
              <a:rect l="0" t="0" r="r" b="b"/>
              <a:pathLst>
                <a:path w="445" h="1193">
                  <a:moveTo>
                    <a:pt x="182" y="1177"/>
                  </a:moveTo>
                  <a:cubicBezTo>
                    <a:pt x="343" y="1036"/>
                    <a:pt x="445" y="828"/>
                    <a:pt x="445" y="596"/>
                  </a:cubicBezTo>
                  <a:cubicBezTo>
                    <a:pt x="445" y="366"/>
                    <a:pt x="344" y="159"/>
                    <a:pt x="184" y="18"/>
                  </a:cubicBezTo>
                  <a:cubicBezTo>
                    <a:pt x="182" y="20"/>
                    <a:pt x="182" y="20"/>
                    <a:pt x="182" y="20"/>
                  </a:cubicBezTo>
                  <a:cubicBezTo>
                    <a:pt x="155" y="0"/>
                    <a:pt x="98" y="27"/>
                    <a:pt x="56" y="81"/>
                  </a:cubicBezTo>
                  <a:cubicBezTo>
                    <a:pt x="15" y="132"/>
                    <a:pt x="0" y="189"/>
                    <a:pt x="21" y="214"/>
                  </a:cubicBezTo>
                  <a:cubicBezTo>
                    <a:pt x="18" y="218"/>
                    <a:pt x="18" y="218"/>
                    <a:pt x="18" y="218"/>
                  </a:cubicBezTo>
                  <a:cubicBezTo>
                    <a:pt x="130" y="314"/>
                    <a:pt x="201" y="457"/>
                    <a:pt x="201" y="616"/>
                  </a:cubicBezTo>
                  <a:cubicBezTo>
                    <a:pt x="201" y="765"/>
                    <a:pt x="139" y="898"/>
                    <a:pt x="40" y="994"/>
                  </a:cubicBezTo>
                  <a:cubicBezTo>
                    <a:pt x="39" y="995"/>
                    <a:pt x="38" y="995"/>
                    <a:pt x="37" y="996"/>
                  </a:cubicBezTo>
                  <a:cubicBezTo>
                    <a:pt x="13" y="1015"/>
                    <a:pt x="25" y="1071"/>
                    <a:pt x="66" y="1120"/>
                  </a:cubicBezTo>
                  <a:cubicBezTo>
                    <a:pt x="105" y="1169"/>
                    <a:pt x="156" y="1193"/>
                    <a:pt x="180" y="1175"/>
                  </a:cubicBezTo>
                  <a:lnTo>
                    <a:pt x="182" y="1177"/>
                  </a:lnTo>
                  <a:close/>
                  <a:moveTo>
                    <a:pt x="182" y="1177"/>
                  </a:moveTo>
                  <a:cubicBezTo>
                    <a:pt x="182" y="1177"/>
                    <a:pt x="182" y="1177"/>
                    <a:pt x="182" y="117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85" name="Freeform 30">
              <a:extLst>
                <a:ext uri="{FF2B5EF4-FFF2-40B4-BE49-F238E27FC236}">
                  <a16:creationId xmlns:a16="http://schemas.microsoft.com/office/drawing/2014/main" id="{AF661A87-37E7-4534-8744-5292414B5F12}"/>
                </a:ext>
              </a:extLst>
            </p:cNvPr>
            <p:cNvSpPr>
              <a:spLocks noEditPoints="1"/>
            </p:cNvSpPr>
            <p:nvPr/>
          </p:nvSpPr>
          <p:spPr bwMode="auto">
            <a:xfrm>
              <a:off x="1781175" y="2527300"/>
              <a:ext cx="122238" cy="373063"/>
            </a:xfrm>
            <a:custGeom>
              <a:avLst/>
              <a:gdLst/>
              <a:ahLst/>
              <a:cxnLst>
                <a:cxn ang="0">
                  <a:pos x="176" y="1770"/>
                </a:cxn>
                <a:cxn ang="0">
                  <a:pos x="184" y="1763"/>
                </a:cxn>
                <a:cxn ang="0">
                  <a:pos x="185" y="1762"/>
                </a:cxn>
                <a:cxn ang="0">
                  <a:pos x="188" y="1760"/>
                </a:cxn>
                <a:cxn ang="0">
                  <a:pos x="584" y="892"/>
                </a:cxn>
                <a:cxn ang="0">
                  <a:pos x="190" y="27"/>
                </a:cxn>
                <a:cxn ang="0">
                  <a:pos x="185" y="22"/>
                </a:cxn>
                <a:cxn ang="0">
                  <a:pos x="57" y="82"/>
                </a:cxn>
                <a:cxn ang="0">
                  <a:pos x="25" y="218"/>
                </a:cxn>
                <a:cxn ang="0">
                  <a:pos x="24" y="220"/>
                </a:cxn>
                <a:cxn ang="0">
                  <a:pos x="330" y="892"/>
                </a:cxn>
                <a:cxn ang="0">
                  <a:pos x="19" y="1569"/>
                </a:cxn>
                <a:cxn ang="0">
                  <a:pos x="20" y="1571"/>
                </a:cxn>
                <a:cxn ang="0">
                  <a:pos x="57" y="1702"/>
                </a:cxn>
                <a:cxn ang="0">
                  <a:pos x="175" y="1768"/>
                </a:cxn>
                <a:cxn ang="0">
                  <a:pos x="176" y="1770"/>
                </a:cxn>
                <a:cxn ang="0">
                  <a:pos x="176" y="1770"/>
                </a:cxn>
                <a:cxn ang="0">
                  <a:pos x="176" y="1770"/>
                </a:cxn>
              </a:cxnLst>
              <a:rect l="0" t="0" r="r" b="b"/>
              <a:pathLst>
                <a:path w="584" h="1777">
                  <a:moveTo>
                    <a:pt x="176" y="1770"/>
                  </a:moveTo>
                  <a:cubicBezTo>
                    <a:pt x="179" y="1768"/>
                    <a:pt x="181" y="1765"/>
                    <a:pt x="184" y="1763"/>
                  </a:cubicBezTo>
                  <a:cubicBezTo>
                    <a:pt x="184" y="1763"/>
                    <a:pt x="185" y="1763"/>
                    <a:pt x="185" y="1762"/>
                  </a:cubicBezTo>
                  <a:cubicBezTo>
                    <a:pt x="186" y="1761"/>
                    <a:pt x="187" y="1760"/>
                    <a:pt x="188" y="1760"/>
                  </a:cubicBezTo>
                  <a:cubicBezTo>
                    <a:pt x="430" y="1549"/>
                    <a:pt x="584" y="1238"/>
                    <a:pt x="584" y="892"/>
                  </a:cubicBezTo>
                  <a:cubicBezTo>
                    <a:pt x="584" y="547"/>
                    <a:pt x="431" y="238"/>
                    <a:pt x="190" y="27"/>
                  </a:cubicBezTo>
                  <a:cubicBezTo>
                    <a:pt x="188" y="25"/>
                    <a:pt x="187" y="23"/>
                    <a:pt x="185" y="22"/>
                  </a:cubicBezTo>
                  <a:cubicBezTo>
                    <a:pt x="158" y="0"/>
                    <a:pt x="101" y="27"/>
                    <a:pt x="57" y="82"/>
                  </a:cubicBezTo>
                  <a:cubicBezTo>
                    <a:pt x="14" y="135"/>
                    <a:pt x="0" y="196"/>
                    <a:pt x="25" y="218"/>
                  </a:cubicBezTo>
                  <a:cubicBezTo>
                    <a:pt x="24" y="220"/>
                    <a:pt x="24" y="220"/>
                    <a:pt x="24" y="220"/>
                  </a:cubicBezTo>
                  <a:cubicBezTo>
                    <a:pt x="212" y="384"/>
                    <a:pt x="330" y="624"/>
                    <a:pt x="330" y="892"/>
                  </a:cubicBezTo>
                  <a:cubicBezTo>
                    <a:pt x="330" y="1163"/>
                    <a:pt x="209" y="1405"/>
                    <a:pt x="19" y="1569"/>
                  </a:cubicBezTo>
                  <a:cubicBezTo>
                    <a:pt x="20" y="1571"/>
                    <a:pt x="20" y="1571"/>
                    <a:pt x="20" y="1571"/>
                  </a:cubicBezTo>
                  <a:cubicBezTo>
                    <a:pt x="3" y="1597"/>
                    <a:pt x="17" y="1653"/>
                    <a:pt x="57" y="1702"/>
                  </a:cubicBezTo>
                  <a:cubicBezTo>
                    <a:pt x="96" y="1751"/>
                    <a:pt x="145" y="1777"/>
                    <a:pt x="175" y="1768"/>
                  </a:cubicBezTo>
                  <a:lnTo>
                    <a:pt x="176" y="1770"/>
                  </a:lnTo>
                  <a:close/>
                  <a:moveTo>
                    <a:pt x="176" y="1770"/>
                  </a:moveTo>
                  <a:cubicBezTo>
                    <a:pt x="176" y="1770"/>
                    <a:pt x="176" y="1770"/>
                    <a:pt x="176" y="177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sp>
          <p:nvSpPr>
            <p:cNvPr id="186" name="Freeform 31">
              <a:extLst>
                <a:ext uri="{FF2B5EF4-FFF2-40B4-BE49-F238E27FC236}">
                  <a16:creationId xmlns:a16="http://schemas.microsoft.com/office/drawing/2014/main" id="{C8126D21-4284-4815-8C26-4D93B2163E14}"/>
                </a:ext>
              </a:extLst>
            </p:cNvPr>
            <p:cNvSpPr>
              <a:spLocks noEditPoints="1"/>
            </p:cNvSpPr>
            <p:nvPr/>
          </p:nvSpPr>
          <p:spPr bwMode="auto">
            <a:xfrm>
              <a:off x="1476375" y="2676525"/>
              <a:ext cx="334963" cy="450850"/>
            </a:xfrm>
            <a:custGeom>
              <a:avLst/>
              <a:gdLst/>
              <a:ahLst/>
              <a:cxnLst>
                <a:cxn ang="0">
                  <a:pos x="1581" y="1979"/>
                </a:cxn>
                <a:cxn ang="0">
                  <a:pos x="953" y="465"/>
                </a:cxn>
                <a:cxn ang="0">
                  <a:pos x="1050" y="263"/>
                </a:cxn>
                <a:cxn ang="0">
                  <a:pos x="787" y="0"/>
                </a:cxn>
                <a:cxn ang="0">
                  <a:pos x="525" y="263"/>
                </a:cxn>
                <a:cxn ang="0">
                  <a:pos x="636" y="477"/>
                </a:cxn>
                <a:cxn ang="0">
                  <a:pos x="10" y="1985"/>
                </a:cxn>
                <a:cxn ang="0">
                  <a:pos x="8" y="1990"/>
                </a:cxn>
                <a:cxn ang="0">
                  <a:pos x="6" y="1996"/>
                </a:cxn>
                <a:cxn ang="0">
                  <a:pos x="6" y="1996"/>
                </a:cxn>
                <a:cxn ang="0">
                  <a:pos x="0" y="2033"/>
                </a:cxn>
                <a:cxn ang="0">
                  <a:pos x="116" y="2149"/>
                </a:cxn>
                <a:cxn ang="0">
                  <a:pos x="232" y="2033"/>
                </a:cxn>
                <a:cxn ang="0">
                  <a:pos x="381" y="1661"/>
                </a:cxn>
                <a:cxn ang="0">
                  <a:pos x="1217" y="1661"/>
                </a:cxn>
                <a:cxn ang="0">
                  <a:pos x="1364" y="2008"/>
                </a:cxn>
                <a:cxn ang="0">
                  <a:pos x="1362" y="2033"/>
                </a:cxn>
                <a:cxn ang="0">
                  <a:pos x="1478" y="2149"/>
                </a:cxn>
                <a:cxn ang="0">
                  <a:pos x="1594" y="2033"/>
                </a:cxn>
                <a:cxn ang="0">
                  <a:pos x="1581" y="1979"/>
                </a:cxn>
                <a:cxn ang="0">
                  <a:pos x="787" y="643"/>
                </a:cxn>
                <a:cxn ang="0">
                  <a:pos x="981" y="1103"/>
                </a:cxn>
                <a:cxn ang="0">
                  <a:pos x="604" y="1103"/>
                </a:cxn>
                <a:cxn ang="0">
                  <a:pos x="787" y="643"/>
                </a:cxn>
                <a:cxn ang="0">
                  <a:pos x="437" y="1520"/>
                </a:cxn>
                <a:cxn ang="0">
                  <a:pos x="542" y="1257"/>
                </a:cxn>
                <a:cxn ang="0">
                  <a:pos x="1047" y="1257"/>
                </a:cxn>
                <a:cxn ang="0">
                  <a:pos x="1157" y="1520"/>
                </a:cxn>
                <a:cxn ang="0">
                  <a:pos x="437" y="1520"/>
                </a:cxn>
                <a:cxn ang="0">
                  <a:pos x="437" y="1520"/>
                </a:cxn>
                <a:cxn ang="0">
                  <a:pos x="437" y="1520"/>
                </a:cxn>
              </a:cxnLst>
              <a:rect l="0" t="0" r="r" b="b"/>
              <a:pathLst>
                <a:path w="1594" h="2149">
                  <a:moveTo>
                    <a:pt x="1581" y="1979"/>
                  </a:moveTo>
                  <a:cubicBezTo>
                    <a:pt x="953" y="465"/>
                    <a:pt x="953" y="465"/>
                    <a:pt x="953" y="465"/>
                  </a:cubicBezTo>
                  <a:cubicBezTo>
                    <a:pt x="1012" y="416"/>
                    <a:pt x="1050" y="344"/>
                    <a:pt x="1050" y="263"/>
                  </a:cubicBezTo>
                  <a:cubicBezTo>
                    <a:pt x="1050" y="118"/>
                    <a:pt x="932" y="0"/>
                    <a:pt x="787" y="0"/>
                  </a:cubicBezTo>
                  <a:cubicBezTo>
                    <a:pt x="642" y="0"/>
                    <a:pt x="525" y="118"/>
                    <a:pt x="525" y="263"/>
                  </a:cubicBezTo>
                  <a:cubicBezTo>
                    <a:pt x="525" y="351"/>
                    <a:pt x="569" y="429"/>
                    <a:pt x="636" y="477"/>
                  </a:cubicBezTo>
                  <a:cubicBezTo>
                    <a:pt x="10" y="1985"/>
                    <a:pt x="10" y="1985"/>
                    <a:pt x="10" y="1985"/>
                  </a:cubicBezTo>
                  <a:cubicBezTo>
                    <a:pt x="9" y="1987"/>
                    <a:pt x="9" y="1989"/>
                    <a:pt x="8" y="1990"/>
                  </a:cubicBezTo>
                  <a:cubicBezTo>
                    <a:pt x="6" y="1996"/>
                    <a:pt x="6" y="1996"/>
                    <a:pt x="6" y="1996"/>
                  </a:cubicBezTo>
                  <a:cubicBezTo>
                    <a:pt x="6" y="1996"/>
                    <a:pt x="6" y="1996"/>
                    <a:pt x="6" y="1996"/>
                  </a:cubicBezTo>
                  <a:cubicBezTo>
                    <a:pt x="2" y="2007"/>
                    <a:pt x="0" y="2020"/>
                    <a:pt x="0" y="2033"/>
                  </a:cubicBezTo>
                  <a:cubicBezTo>
                    <a:pt x="0" y="2098"/>
                    <a:pt x="52" y="2149"/>
                    <a:pt x="116" y="2149"/>
                  </a:cubicBezTo>
                  <a:cubicBezTo>
                    <a:pt x="181" y="2149"/>
                    <a:pt x="232" y="2098"/>
                    <a:pt x="232" y="2033"/>
                  </a:cubicBezTo>
                  <a:cubicBezTo>
                    <a:pt x="381" y="1661"/>
                    <a:pt x="381" y="1661"/>
                    <a:pt x="381" y="1661"/>
                  </a:cubicBezTo>
                  <a:cubicBezTo>
                    <a:pt x="1217" y="1661"/>
                    <a:pt x="1217" y="1661"/>
                    <a:pt x="1217" y="1661"/>
                  </a:cubicBezTo>
                  <a:cubicBezTo>
                    <a:pt x="1364" y="2008"/>
                    <a:pt x="1364" y="2008"/>
                    <a:pt x="1364" y="2008"/>
                  </a:cubicBezTo>
                  <a:cubicBezTo>
                    <a:pt x="1362" y="2016"/>
                    <a:pt x="1362" y="2024"/>
                    <a:pt x="1362" y="2033"/>
                  </a:cubicBezTo>
                  <a:cubicBezTo>
                    <a:pt x="1362" y="2098"/>
                    <a:pt x="1413" y="2149"/>
                    <a:pt x="1478" y="2149"/>
                  </a:cubicBezTo>
                  <a:cubicBezTo>
                    <a:pt x="1542" y="2149"/>
                    <a:pt x="1594" y="2098"/>
                    <a:pt x="1594" y="2033"/>
                  </a:cubicBezTo>
                  <a:cubicBezTo>
                    <a:pt x="1594" y="2013"/>
                    <a:pt x="1589" y="1995"/>
                    <a:pt x="1581" y="1979"/>
                  </a:cubicBezTo>
                  <a:close/>
                  <a:moveTo>
                    <a:pt x="787" y="643"/>
                  </a:moveTo>
                  <a:cubicBezTo>
                    <a:pt x="981" y="1103"/>
                    <a:pt x="981" y="1103"/>
                    <a:pt x="981" y="1103"/>
                  </a:cubicBezTo>
                  <a:cubicBezTo>
                    <a:pt x="604" y="1103"/>
                    <a:pt x="604" y="1103"/>
                    <a:pt x="604" y="1103"/>
                  </a:cubicBezTo>
                  <a:lnTo>
                    <a:pt x="787" y="643"/>
                  </a:lnTo>
                  <a:close/>
                  <a:moveTo>
                    <a:pt x="437" y="1520"/>
                  </a:moveTo>
                  <a:cubicBezTo>
                    <a:pt x="542" y="1257"/>
                    <a:pt x="542" y="1257"/>
                    <a:pt x="542" y="1257"/>
                  </a:cubicBezTo>
                  <a:cubicBezTo>
                    <a:pt x="1047" y="1257"/>
                    <a:pt x="1047" y="1257"/>
                    <a:pt x="1047" y="1257"/>
                  </a:cubicBezTo>
                  <a:cubicBezTo>
                    <a:pt x="1157" y="1520"/>
                    <a:pt x="1157" y="1520"/>
                    <a:pt x="1157" y="1520"/>
                  </a:cubicBezTo>
                  <a:lnTo>
                    <a:pt x="437" y="1520"/>
                  </a:lnTo>
                  <a:close/>
                  <a:moveTo>
                    <a:pt x="437" y="1520"/>
                  </a:moveTo>
                  <a:cubicBezTo>
                    <a:pt x="437" y="1520"/>
                    <a:pt x="437" y="1520"/>
                    <a:pt x="437" y="152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微软雅黑" panose="020B0503020204020204" pitchFamily="34" charset="-122"/>
                <a:ea typeface="微软雅黑" panose="020B0503020204020204" pitchFamily="34" charset="-122"/>
              </a:endParaRPr>
            </a:p>
          </p:txBody>
        </p:sp>
      </p:grpSp>
      <p:sp>
        <p:nvSpPr>
          <p:cNvPr id="28" name="椭圆 27"/>
          <p:cNvSpPr/>
          <p:nvPr/>
        </p:nvSpPr>
        <p:spPr>
          <a:xfrm>
            <a:off x="7794110" y="2800316"/>
            <a:ext cx="2885747" cy="538540"/>
          </a:xfrm>
          <a:prstGeom prst="ellipse">
            <a:avLst/>
          </a:prstGeom>
          <a:solidFill>
            <a:srgbClr val="BFBFBF">
              <a:alpha val="50196"/>
            </a:srgbClr>
          </a:solidFill>
          <a:ln>
            <a:solidFill>
              <a:schemeClr val="bg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9" name="椭圆 188"/>
          <p:cNvSpPr/>
          <p:nvPr/>
        </p:nvSpPr>
        <p:spPr>
          <a:xfrm>
            <a:off x="7794110" y="2830349"/>
            <a:ext cx="2028625" cy="466971"/>
          </a:xfrm>
          <a:prstGeom prst="ellipse">
            <a:avLst/>
          </a:prstGeom>
          <a:solidFill>
            <a:srgbClr val="BFBFBF">
              <a:alpha val="50196"/>
            </a:srgbClr>
          </a:solidFill>
          <a:ln>
            <a:solidFill>
              <a:schemeClr val="bg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88" name="直接箭头连接符 187"/>
          <p:cNvCxnSpPr/>
          <p:nvPr/>
        </p:nvCxnSpPr>
        <p:spPr>
          <a:xfrm>
            <a:off x="7626808" y="2342949"/>
            <a:ext cx="3025485" cy="664202"/>
          </a:xfrm>
          <a:prstGeom prst="straightConnector1">
            <a:avLst/>
          </a:prstGeom>
          <a:ln w="28575">
            <a:solidFill>
              <a:schemeClr val="bg2">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606914" y="2483906"/>
            <a:ext cx="2244101" cy="598659"/>
          </a:xfrm>
          <a:prstGeom prst="straightConnector1">
            <a:avLst/>
          </a:prstGeom>
          <a:ln w="28575">
            <a:solidFill>
              <a:schemeClr val="bg2">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1" name="文本框 27"/>
          <p:cNvSpPr txBox="1"/>
          <p:nvPr/>
        </p:nvSpPr>
        <p:spPr>
          <a:xfrm>
            <a:off x="7156735" y="3702219"/>
            <a:ext cx="3708000" cy="584808"/>
          </a:xfrm>
          <a:prstGeom prst="rect">
            <a:avLst/>
          </a:prstGeom>
          <a:noFill/>
          <a:ln>
            <a:noFill/>
          </a:ln>
        </p:spPr>
        <p:txBody>
          <a:bodyPr wrap="square" lIns="121950" tIns="60976" rIns="121950" bIns="60976" rtlCol="0">
            <a:spAutoFit/>
          </a:bodyPr>
          <a:lstStyle/>
          <a:p>
            <a:pPr algn="ctr" defTabSz="914217">
              <a:lnSpc>
                <a:spcPts val="1800"/>
              </a:lnSpc>
              <a:buSzPct val="80000"/>
              <a:defRPr/>
            </a:pPr>
            <a:r>
              <a:rPr lang="zh-CN" altLang="en-US" sz="1600" kern="0" dirty="0">
                <a:latin typeface="微软雅黑" panose="020B0503020204020204" pitchFamily="34" charset="-122"/>
                <a:ea typeface="微软雅黑" panose="020B0503020204020204" pitchFamily="34" charset="-122"/>
                <a:cs typeface="Arial" pitchFamily="34" charset="0"/>
              </a:rPr>
              <a:t>采用了数据重传机制，数据块连续多次传输，可显著提高接收成功率</a:t>
            </a:r>
            <a:endParaRPr lang="en-US" altLang="zh-CN"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grpSp>
        <p:nvGrpSpPr>
          <p:cNvPr id="192" name="组合 191"/>
          <p:cNvGrpSpPr/>
          <p:nvPr/>
        </p:nvGrpSpPr>
        <p:grpSpPr>
          <a:xfrm rot="720000">
            <a:off x="7835027" y="1941768"/>
            <a:ext cx="1042399" cy="479068"/>
            <a:chOff x="5067375" y="1484590"/>
            <a:chExt cx="1983130" cy="911413"/>
          </a:xfrm>
        </p:grpSpPr>
        <p:sp>
          <p:nvSpPr>
            <p:cNvPr id="193" name="矩形 192"/>
            <p:cNvSpPr/>
            <p:nvPr/>
          </p:nvSpPr>
          <p:spPr>
            <a:xfrm>
              <a:off x="5070451" y="2100370"/>
              <a:ext cx="295633" cy="295633"/>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00" dirty="0">
                  <a:latin typeface="微软雅黑" panose="020B0503020204020204" pitchFamily="34" charset="-122"/>
                  <a:ea typeface="微软雅黑" panose="020B0503020204020204" pitchFamily="34" charset="-122"/>
                </a:rPr>
                <a:t>D1</a:t>
              </a:r>
              <a:endParaRPr lang="zh-CN" altLang="en-US" sz="700" dirty="0">
                <a:latin typeface="微软雅黑" panose="020B0503020204020204" pitchFamily="34" charset="-122"/>
                <a:ea typeface="微软雅黑" panose="020B0503020204020204" pitchFamily="34" charset="-122"/>
              </a:endParaRPr>
            </a:p>
          </p:txBody>
        </p:sp>
        <p:sp>
          <p:nvSpPr>
            <p:cNvPr id="194" name="矩形 193"/>
            <p:cNvSpPr/>
            <p:nvPr/>
          </p:nvSpPr>
          <p:spPr>
            <a:xfrm>
              <a:off x="5366084" y="2100370"/>
              <a:ext cx="295633" cy="295633"/>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700" dirty="0">
                  <a:latin typeface="微软雅黑" panose="020B0503020204020204" pitchFamily="34" charset="-122"/>
                  <a:ea typeface="微软雅黑" panose="020B0503020204020204" pitchFamily="34" charset="-122"/>
                </a:rPr>
                <a:t>D1</a:t>
              </a:r>
              <a:endParaRPr lang="zh-CN" altLang="en-US" sz="700" dirty="0">
                <a:latin typeface="微软雅黑" panose="020B0503020204020204" pitchFamily="34" charset="-122"/>
                <a:ea typeface="微软雅黑" panose="020B0503020204020204" pitchFamily="34" charset="-122"/>
              </a:endParaRPr>
            </a:p>
          </p:txBody>
        </p:sp>
        <p:sp>
          <p:nvSpPr>
            <p:cNvPr id="195" name="矩形 194"/>
            <p:cNvSpPr/>
            <p:nvPr/>
          </p:nvSpPr>
          <p:spPr>
            <a:xfrm>
              <a:off x="5661717" y="2100370"/>
              <a:ext cx="295633" cy="295633"/>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700" dirty="0">
                  <a:latin typeface="微软雅黑" panose="020B0503020204020204" pitchFamily="34" charset="-122"/>
                  <a:ea typeface="微软雅黑" panose="020B0503020204020204" pitchFamily="34" charset="-122"/>
                </a:rPr>
                <a:t>D1</a:t>
              </a:r>
              <a:endParaRPr lang="zh-CN" altLang="en-US" sz="700" dirty="0">
                <a:latin typeface="微软雅黑" panose="020B0503020204020204" pitchFamily="34" charset="-122"/>
                <a:ea typeface="微软雅黑" panose="020B0503020204020204" pitchFamily="34" charset="-122"/>
              </a:endParaRPr>
            </a:p>
          </p:txBody>
        </p:sp>
        <p:sp>
          <p:nvSpPr>
            <p:cNvPr id="196" name="矩形 195"/>
            <p:cNvSpPr/>
            <p:nvPr/>
          </p:nvSpPr>
          <p:spPr>
            <a:xfrm>
              <a:off x="5957350" y="2100370"/>
              <a:ext cx="797522" cy="295633"/>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700" dirty="0">
                  <a:latin typeface="微软雅黑" panose="020B0503020204020204" pitchFamily="34" charset="-122"/>
                  <a:ea typeface="微软雅黑" panose="020B0503020204020204" pitchFamily="34" charset="-122"/>
                </a:rPr>
                <a:t>… …</a:t>
              </a:r>
              <a:endParaRPr lang="zh-CN" altLang="en-US" sz="700" dirty="0">
                <a:latin typeface="微软雅黑" panose="020B0503020204020204" pitchFamily="34" charset="-122"/>
                <a:ea typeface="微软雅黑" panose="020B0503020204020204" pitchFamily="34" charset="-122"/>
              </a:endParaRPr>
            </a:p>
          </p:txBody>
        </p:sp>
        <p:sp>
          <p:nvSpPr>
            <p:cNvPr id="197" name="矩形 196"/>
            <p:cNvSpPr/>
            <p:nvPr/>
          </p:nvSpPr>
          <p:spPr>
            <a:xfrm>
              <a:off x="6754872" y="2100370"/>
              <a:ext cx="295633" cy="295633"/>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700" dirty="0">
                  <a:latin typeface="微软雅黑" panose="020B0503020204020204" pitchFamily="34" charset="-122"/>
                  <a:ea typeface="微软雅黑" panose="020B0503020204020204" pitchFamily="34" charset="-122"/>
                </a:rPr>
                <a:t>D1</a:t>
              </a:r>
              <a:endParaRPr lang="zh-CN" altLang="en-US" sz="700" dirty="0">
                <a:latin typeface="微软雅黑" panose="020B0503020204020204" pitchFamily="34" charset="-122"/>
                <a:ea typeface="微软雅黑" panose="020B0503020204020204" pitchFamily="34" charset="-122"/>
              </a:endParaRPr>
            </a:p>
          </p:txBody>
        </p:sp>
        <p:sp>
          <p:nvSpPr>
            <p:cNvPr id="198" name="左大括号 197"/>
            <p:cNvSpPr/>
            <p:nvPr/>
          </p:nvSpPr>
          <p:spPr>
            <a:xfrm rot="5400000">
              <a:off x="5944699" y="942000"/>
              <a:ext cx="225405" cy="1980054"/>
            </a:xfrm>
            <a:prstGeom prst="leftBrace">
              <a:avLst>
                <a:gd name="adj1" fmla="val 60136"/>
                <a:gd name="adj2" fmla="val 50000"/>
              </a:avLst>
            </a:prstGeom>
            <a:ln w="9525">
              <a:solidFill>
                <a:srgbClr val="4D4D4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99" name="矩形 198"/>
            <p:cNvSpPr/>
            <p:nvPr/>
          </p:nvSpPr>
          <p:spPr>
            <a:xfrm>
              <a:off x="5865823" y="1484590"/>
              <a:ext cx="541849" cy="295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16x</a:t>
              </a:r>
              <a:endParaRPr lang="zh-CN" altLang="en-US" sz="1200" dirty="0">
                <a:latin typeface="微软雅黑" panose="020B0503020204020204" pitchFamily="34" charset="-122"/>
                <a:ea typeface="微软雅黑" panose="020B0503020204020204" pitchFamily="34" charset="-122"/>
              </a:endParaRPr>
            </a:p>
          </p:txBody>
        </p:sp>
      </p:grpSp>
      <p:sp>
        <p:nvSpPr>
          <p:cNvPr id="201" name="矩形 200"/>
          <p:cNvSpPr/>
          <p:nvPr/>
        </p:nvSpPr>
        <p:spPr>
          <a:xfrm rot="780000">
            <a:off x="7770911" y="2637391"/>
            <a:ext cx="155395" cy="155394"/>
          </a:xfrm>
          <a:prstGeom prst="rect">
            <a:avLst/>
          </a:prstGeom>
          <a:solidFill>
            <a:srgbClr val="BFBFB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700" dirty="0">
                <a:latin typeface="微软雅黑" panose="020B0503020204020204" pitchFamily="34" charset="-122"/>
                <a:ea typeface="微软雅黑" panose="020B0503020204020204" pitchFamily="34" charset="-122"/>
              </a:rPr>
              <a:t>D1</a:t>
            </a:r>
            <a:endParaRPr lang="zh-CN" altLang="en-US" sz="700" dirty="0">
              <a:latin typeface="微软雅黑" panose="020B0503020204020204" pitchFamily="34" charset="-122"/>
              <a:ea typeface="微软雅黑" panose="020B0503020204020204" pitchFamily="34" charset="-122"/>
            </a:endParaRPr>
          </a:p>
        </p:txBody>
      </p:sp>
      <p:sp>
        <p:nvSpPr>
          <p:cNvPr id="202" name="矩形 201"/>
          <p:cNvSpPr/>
          <p:nvPr/>
        </p:nvSpPr>
        <p:spPr>
          <a:xfrm rot="780000">
            <a:off x="7635247" y="2812506"/>
            <a:ext cx="284814" cy="1553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1x</a:t>
            </a:r>
            <a:endParaRPr lang="zh-CN" altLang="en-US" sz="1200" dirty="0">
              <a:latin typeface="微软雅黑" panose="020B0503020204020204" pitchFamily="34" charset="-122"/>
              <a:ea typeface="微软雅黑" panose="020B0503020204020204" pitchFamily="34" charset="-122"/>
            </a:endParaRPr>
          </a:p>
        </p:txBody>
      </p:sp>
      <p:sp>
        <p:nvSpPr>
          <p:cNvPr id="204" name="文本框 27"/>
          <p:cNvSpPr txBox="1"/>
          <p:nvPr/>
        </p:nvSpPr>
        <p:spPr>
          <a:xfrm>
            <a:off x="858320" y="3894188"/>
            <a:ext cx="2668858" cy="584808"/>
          </a:xfrm>
          <a:prstGeom prst="rect">
            <a:avLst/>
          </a:prstGeom>
          <a:noFill/>
          <a:ln>
            <a:noFill/>
          </a:ln>
        </p:spPr>
        <p:txBody>
          <a:bodyPr wrap="square" lIns="121950" tIns="60976" rIns="121950" bIns="60976" rtlCol="0">
            <a:spAutoFit/>
          </a:bodyPr>
          <a:lstStyle/>
          <a:p>
            <a:pPr algn="ctr" defTabSz="914217">
              <a:lnSpc>
                <a:spcPts val="1800"/>
              </a:lnSpc>
              <a:buSzPct val="80000"/>
              <a:defRPr/>
            </a:pPr>
            <a:r>
              <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rPr>
              <a:t>多天线技术有效对抗信号衰落，提高链路可靠性</a:t>
            </a:r>
            <a:endParaRPr lang="en-US" altLang="zh-CN"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205" name="Rectangle 74"/>
          <p:cNvSpPr/>
          <p:nvPr/>
        </p:nvSpPr>
        <p:spPr>
          <a:xfrm>
            <a:off x="6358391" y="4655355"/>
            <a:ext cx="5286963" cy="1569660"/>
          </a:xfrm>
          <a:prstGeom prst="rect">
            <a:avLst/>
          </a:prstGeom>
          <a:solidFill>
            <a:srgbClr val="FAE7DC"/>
          </a:solidFill>
        </p:spPr>
        <p:txBody>
          <a:bodyPr wrap="square">
            <a:spAutoFit/>
          </a:bodyPr>
          <a:lstStyle/>
          <a:p>
            <a:pPr marL="285750" indent="-285750">
              <a:lnSpc>
                <a:spcPct val="150000"/>
              </a:lnSpc>
              <a:buFont typeface="Arial" panose="020B0604020202020204" pitchFamily="34" charset="0"/>
              <a:buChar char="•"/>
            </a:pPr>
            <a:r>
              <a:rPr lang="zh-CN" altLang="en-US" sz="1600" kern="0" dirty="0">
                <a:solidFill>
                  <a:srgbClr val="000000"/>
                </a:solidFill>
                <a:latin typeface="微软雅黑" panose="020B0503020204020204" pitchFamily="34" charset="-122"/>
                <a:ea typeface="微软雅黑" panose="020B0503020204020204" pitchFamily="34" charset="-122"/>
              </a:rPr>
              <a:t>时域重复发送：“说一遍听不清，就多说几遍，提高听清的概率。”</a:t>
            </a:r>
          </a:p>
          <a:p>
            <a:pPr marL="285750" indent="-285750">
              <a:lnSpc>
                <a:spcPct val="150000"/>
              </a:lnSpc>
              <a:buFont typeface="Arial" panose="020B0604020202020204" pitchFamily="34" charset="0"/>
              <a:buChar char="•"/>
            </a:pPr>
            <a:r>
              <a:rPr lang="zh-CN" altLang="en-US" sz="1600" kern="0" dirty="0">
                <a:solidFill>
                  <a:srgbClr val="000000"/>
                </a:solidFill>
                <a:latin typeface="微软雅黑" panose="020B0503020204020204" pitchFamily="34" charset="-122"/>
                <a:ea typeface="微软雅黑" panose="020B0503020204020204" pitchFamily="34" charset="-122"/>
              </a:rPr>
              <a:t>上行</a:t>
            </a:r>
            <a:r>
              <a:rPr lang="en-US" altLang="zh-CN" sz="1600" kern="0" dirty="0">
                <a:solidFill>
                  <a:srgbClr val="000000"/>
                </a:solidFill>
                <a:latin typeface="微软雅黑" panose="020B0503020204020204" pitchFamily="34" charset="-122"/>
                <a:ea typeface="微软雅黑" panose="020B0503020204020204" pitchFamily="34" charset="-122"/>
              </a:rPr>
              <a:t>16</a:t>
            </a:r>
            <a:r>
              <a:rPr lang="zh-CN" altLang="en-US" sz="1600" kern="0" dirty="0">
                <a:solidFill>
                  <a:srgbClr val="000000"/>
                </a:solidFill>
                <a:latin typeface="微软雅黑" panose="020B0503020204020204" pitchFamily="34" charset="-122"/>
                <a:ea typeface="微软雅黑" panose="020B0503020204020204" pitchFamily="34" charset="-122"/>
              </a:rPr>
              <a:t>倍重传机制，提高覆盖</a:t>
            </a:r>
            <a:r>
              <a:rPr lang="en-US" altLang="zh-CN" sz="1600" b="1" dirty="0">
                <a:solidFill>
                  <a:srgbClr val="C00000"/>
                </a:solidFill>
                <a:latin typeface="微软雅黑" panose="020B0503020204020204" pitchFamily="34" charset="-122"/>
                <a:ea typeface="微软雅黑" panose="020B0503020204020204" pitchFamily="34" charset="-122"/>
              </a:rPr>
              <a:t>50~60%</a:t>
            </a:r>
            <a:r>
              <a:rPr lang="zh-CN" altLang="en-US" sz="1600" kern="0" dirty="0">
                <a:solidFill>
                  <a:srgbClr val="000000"/>
                </a:solidFill>
                <a:latin typeface="微软雅黑" panose="020B0503020204020204" pitchFamily="34" charset="-122"/>
                <a:ea typeface="微软雅黑" panose="020B0503020204020204" pitchFamily="34" charset="-122"/>
              </a:rPr>
              <a:t>（相对于</a:t>
            </a:r>
            <a:r>
              <a:rPr lang="en-US" altLang="zh-CN" sz="1600" kern="0" dirty="0">
                <a:solidFill>
                  <a:srgbClr val="000000"/>
                </a:solidFill>
                <a:latin typeface="微软雅黑" panose="020B0503020204020204" pitchFamily="34" charset="-122"/>
                <a:ea typeface="微软雅黑" panose="020B0503020204020204" pitchFamily="34" charset="-122"/>
              </a:rPr>
              <a:t>1</a:t>
            </a:r>
            <a:r>
              <a:rPr lang="zh-CN" altLang="en-US" sz="1600" kern="0" dirty="0">
                <a:solidFill>
                  <a:srgbClr val="000000"/>
                </a:solidFill>
                <a:latin typeface="微软雅黑" panose="020B0503020204020204" pitchFamily="34" charset="-122"/>
                <a:ea typeface="微软雅黑" panose="020B0503020204020204" pitchFamily="34" charset="-122"/>
              </a:rPr>
              <a:t>倍传输）</a:t>
            </a:r>
          </a:p>
        </p:txBody>
      </p:sp>
      <p:pic>
        <p:nvPicPr>
          <p:cNvPr id="206" name="图片 205">
            <a:extLst>
              <a:ext uri="{FF2B5EF4-FFF2-40B4-BE49-F238E27FC236}">
                <a16:creationId xmlns:a16="http://schemas.microsoft.com/office/drawing/2014/main" id="{DDCF76AB-685D-4155-BE1D-364CB1B1BAE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0687448" y="2844248"/>
            <a:ext cx="385915" cy="473748"/>
          </a:xfrm>
          <a:prstGeom prst="rect">
            <a:avLst/>
          </a:prstGeom>
        </p:spPr>
      </p:pic>
      <p:pic>
        <p:nvPicPr>
          <p:cNvPr id="207" name="图片 206">
            <a:extLst>
              <a:ext uri="{FF2B5EF4-FFF2-40B4-BE49-F238E27FC236}">
                <a16:creationId xmlns:a16="http://schemas.microsoft.com/office/drawing/2014/main" id="{DDCF76AB-685D-4155-BE1D-364CB1B1BAE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632789" y="3098550"/>
            <a:ext cx="385915" cy="473748"/>
          </a:xfrm>
          <a:prstGeom prst="rect">
            <a:avLst/>
          </a:prstGeom>
        </p:spPr>
      </p:pic>
    </p:spTree>
    <p:extLst>
      <p:ext uri="{BB962C8B-B14F-4D97-AF65-F5344CB8AC3E}">
        <p14:creationId xmlns:p14="http://schemas.microsoft.com/office/powerpoint/2010/main" val="12892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组合 5"/>
          <p:cNvGrpSpPr/>
          <p:nvPr/>
        </p:nvGrpSpPr>
        <p:grpSpPr>
          <a:xfrm>
            <a:off x="9110132" y="1774702"/>
            <a:ext cx="2833830" cy="659804"/>
            <a:chOff x="6612696" y="4270962"/>
            <a:chExt cx="2463010" cy="659976"/>
          </a:xfrm>
        </p:grpSpPr>
        <p:sp>
          <p:nvSpPr>
            <p:cNvPr id="490" name="任意多边形 489"/>
            <p:cNvSpPr/>
            <p:nvPr/>
          </p:nvSpPr>
          <p:spPr>
            <a:xfrm>
              <a:off x="6883640" y="4630234"/>
              <a:ext cx="758754" cy="0"/>
            </a:xfrm>
            <a:custGeom>
              <a:avLst/>
              <a:gdLst>
                <a:gd name="connsiteX0" fmla="*/ 0 w 1011936"/>
                <a:gd name="connsiteY0" fmla="*/ 0 h 0"/>
                <a:gd name="connsiteX1" fmla="*/ 1011936 w 1011936"/>
                <a:gd name="connsiteY1" fmla="*/ 0 h 0"/>
                <a:gd name="connsiteX2" fmla="*/ 1011936 w 1011936"/>
                <a:gd name="connsiteY2" fmla="*/ 0 h 0"/>
              </a:gdLst>
              <a:ahLst/>
              <a:cxnLst>
                <a:cxn ang="0">
                  <a:pos x="connsiteX0" y="connsiteY0"/>
                </a:cxn>
                <a:cxn ang="0">
                  <a:pos x="connsiteX1" y="connsiteY1"/>
                </a:cxn>
                <a:cxn ang="0">
                  <a:pos x="connsiteX2" y="connsiteY2"/>
                </a:cxn>
              </a:cxnLst>
              <a:rect l="l" t="t" r="r" b="b"/>
              <a:pathLst>
                <a:path w="1011936">
                  <a:moveTo>
                    <a:pt x="0" y="0"/>
                  </a:moveTo>
                  <a:lnTo>
                    <a:pt x="1011936" y="0"/>
                  </a:lnTo>
                  <a:lnTo>
                    <a:pt x="1011936" y="0"/>
                  </a:lnTo>
                </a:path>
              </a:pathLst>
            </a:custGeom>
            <a:noFill/>
            <a:ln w="12700" cap="flat" cmpd="sng" algn="ctr">
              <a:solidFill>
                <a:schemeClr val="bg1"/>
              </a:solidFill>
              <a:prstDash val="solid"/>
            </a:ln>
            <a:effectLst/>
          </p:spPr>
          <p:txBody>
            <a:bodyPr rtlCol="0" anchor="ctr"/>
            <a:lstStyle/>
            <a:p>
              <a:pPr algn="ctr">
                <a:defRPr/>
              </a:pPr>
              <a:endParaRPr lang="zh-CN" altLang="en-US" sz="1600" kern="0" dirty="0">
                <a:solidFill>
                  <a:prstClr val="black"/>
                </a:solidFill>
                <a:latin typeface="微软雅黑" panose="020B0503020204020204" pitchFamily="34" charset="-122"/>
                <a:ea typeface="微软雅黑" panose="020B0503020204020204" pitchFamily="34" charset="-122"/>
              </a:endParaRPr>
            </a:p>
          </p:txBody>
        </p:sp>
        <p:sp>
          <p:nvSpPr>
            <p:cNvPr id="491" name="矩形 490"/>
            <p:cNvSpPr/>
            <p:nvPr/>
          </p:nvSpPr>
          <p:spPr bwMode="auto">
            <a:xfrm>
              <a:off x="7574857" y="4270962"/>
              <a:ext cx="1426444" cy="659976"/>
            </a:xfrm>
            <a:prstGeom prst="rect">
              <a:avLst/>
            </a:prstGeom>
            <a:solidFill>
              <a:sysClr val="window" lastClr="FFFFFF">
                <a:lumMod val="85000"/>
              </a:sysClr>
            </a:solidFill>
            <a:ln w="12700"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816119" eaLnBrk="0" hangingPunct="0">
                <a:defRPr/>
              </a:pPr>
              <a:endParaRPr lang="zh-CN" altLang="en-US" sz="2199" kern="0" dirty="0">
                <a:solidFill>
                  <a:prstClr val="black"/>
                </a:solidFill>
                <a:latin typeface="微软雅黑" panose="020B0503020204020204" pitchFamily="34" charset="-122"/>
                <a:ea typeface="微软雅黑" panose="020B0503020204020204" pitchFamily="34" charset="-122"/>
              </a:endParaRPr>
            </a:p>
          </p:txBody>
        </p:sp>
        <p:grpSp>
          <p:nvGrpSpPr>
            <p:cNvPr id="492" name="Group 20"/>
            <p:cNvGrpSpPr>
              <a:grpSpLocks noChangeAspect="1"/>
            </p:cNvGrpSpPr>
            <p:nvPr/>
          </p:nvGrpSpPr>
          <p:grpSpPr bwMode="auto">
            <a:xfrm>
              <a:off x="7652078" y="4505540"/>
              <a:ext cx="920750" cy="358369"/>
              <a:chOff x="2840" y="3237"/>
              <a:chExt cx="1188" cy="616"/>
            </a:xfrm>
          </p:grpSpPr>
          <p:sp>
            <p:nvSpPr>
              <p:cNvPr id="495" name="Oval 21"/>
              <p:cNvSpPr>
                <a:spLocks noChangeAspect="1" noChangeArrowheads="1"/>
              </p:cNvSpPr>
              <p:nvPr/>
            </p:nvSpPr>
            <p:spPr bwMode="auto">
              <a:xfrm>
                <a:off x="2840" y="3305"/>
                <a:ext cx="1188" cy="518"/>
              </a:xfrm>
              <a:prstGeom prst="ellipse">
                <a:avLst/>
              </a:pr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496" name="Freeform 22"/>
              <p:cNvSpPr>
                <a:spLocks noChangeAspect="1"/>
              </p:cNvSpPr>
              <p:nvPr/>
            </p:nvSpPr>
            <p:spPr bwMode="auto">
              <a:xfrm>
                <a:off x="2844" y="3570"/>
                <a:ext cx="1184" cy="283"/>
              </a:xfrm>
              <a:custGeom>
                <a:avLst/>
                <a:gdLst>
                  <a:gd name="T0" fmla="*/ 2352 w 592"/>
                  <a:gd name="T1" fmla="*/ 1020 h 141"/>
                  <a:gd name="T2" fmla="*/ 0 w 592"/>
                  <a:gd name="T3" fmla="*/ 88 h 141"/>
                  <a:gd name="T4" fmla="*/ 2360 w 592"/>
                  <a:gd name="T5" fmla="*/ 1140 h 141"/>
                  <a:gd name="T6" fmla="*/ 4736 w 592"/>
                  <a:gd name="T7" fmla="*/ 8 h 141"/>
                  <a:gd name="T8" fmla="*/ 4728 w 592"/>
                  <a:gd name="T9" fmla="*/ 0 h 141"/>
                  <a:gd name="T10" fmla="*/ 2352 w 592"/>
                  <a:gd name="T11" fmla="*/ 1020 h 141"/>
                  <a:gd name="T12" fmla="*/ 0 60000 65536"/>
                  <a:gd name="T13" fmla="*/ 0 60000 65536"/>
                  <a:gd name="T14" fmla="*/ 0 60000 65536"/>
                  <a:gd name="T15" fmla="*/ 0 60000 65536"/>
                  <a:gd name="T16" fmla="*/ 0 60000 65536"/>
                  <a:gd name="T17" fmla="*/ 0 60000 65536"/>
                  <a:gd name="T18" fmla="*/ 0 w 592"/>
                  <a:gd name="T19" fmla="*/ 0 h 141"/>
                  <a:gd name="T20" fmla="*/ 592 w 592"/>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592" h="141">
                    <a:moveTo>
                      <a:pt x="294" y="126"/>
                    </a:moveTo>
                    <a:cubicBezTo>
                      <a:pt x="148" y="126"/>
                      <a:pt x="26" y="77"/>
                      <a:pt x="0" y="11"/>
                    </a:cubicBezTo>
                    <a:cubicBezTo>
                      <a:pt x="11" y="84"/>
                      <a:pt x="140" y="141"/>
                      <a:pt x="295" y="141"/>
                    </a:cubicBezTo>
                    <a:cubicBezTo>
                      <a:pt x="459" y="141"/>
                      <a:pt x="592" y="79"/>
                      <a:pt x="592" y="1"/>
                    </a:cubicBezTo>
                    <a:cubicBezTo>
                      <a:pt x="591" y="0"/>
                      <a:pt x="591" y="0"/>
                      <a:pt x="591" y="0"/>
                    </a:cubicBezTo>
                    <a:cubicBezTo>
                      <a:pt x="577" y="71"/>
                      <a:pt x="449" y="126"/>
                      <a:pt x="294" y="126"/>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497" name="Freeform 23"/>
              <p:cNvSpPr>
                <a:spLocks noChangeAspect="1"/>
              </p:cNvSpPr>
              <p:nvPr/>
            </p:nvSpPr>
            <p:spPr bwMode="auto">
              <a:xfrm>
                <a:off x="3108" y="3431"/>
                <a:ext cx="384" cy="113"/>
              </a:xfrm>
              <a:custGeom>
                <a:avLst/>
                <a:gdLst>
                  <a:gd name="T0" fmla="*/ 294 w 384"/>
                  <a:gd name="T1" fmla="*/ 63 h 113"/>
                  <a:gd name="T2" fmla="*/ 294 w 384"/>
                  <a:gd name="T3" fmla="*/ 0 h 113"/>
                  <a:gd name="T4" fmla="*/ 286 w 384"/>
                  <a:gd name="T5" fmla="*/ 0 h 113"/>
                  <a:gd name="T6" fmla="*/ 286 w 384"/>
                  <a:gd name="T7" fmla="*/ 63 h 113"/>
                  <a:gd name="T8" fmla="*/ 98 w 384"/>
                  <a:gd name="T9" fmla="*/ 63 h 113"/>
                  <a:gd name="T10" fmla="*/ 98 w 384"/>
                  <a:gd name="T11" fmla="*/ 0 h 113"/>
                  <a:gd name="T12" fmla="*/ 90 w 384"/>
                  <a:gd name="T13" fmla="*/ 0 h 113"/>
                  <a:gd name="T14" fmla="*/ 90 w 384"/>
                  <a:gd name="T15" fmla="*/ 63 h 113"/>
                  <a:gd name="T16" fmla="*/ 0 w 384"/>
                  <a:gd name="T17" fmla="*/ 63 h 113"/>
                  <a:gd name="T18" fmla="*/ 0 w 384"/>
                  <a:gd name="T19" fmla="*/ 75 h 113"/>
                  <a:gd name="T20" fmla="*/ 90 w 384"/>
                  <a:gd name="T21" fmla="*/ 75 h 113"/>
                  <a:gd name="T22" fmla="*/ 90 w 384"/>
                  <a:gd name="T23" fmla="*/ 113 h 113"/>
                  <a:gd name="T24" fmla="*/ 98 w 384"/>
                  <a:gd name="T25" fmla="*/ 113 h 113"/>
                  <a:gd name="T26" fmla="*/ 98 w 384"/>
                  <a:gd name="T27" fmla="*/ 75 h 113"/>
                  <a:gd name="T28" fmla="*/ 384 w 384"/>
                  <a:gd name="T29" fmla="*/ 75 h 113"/>
                  <a:gd name="T30" fmla="*/ 384 w 384"/>
                  <a:gd name="T31" fmla="*/ 63 h 113"/>
                  <a:gd name="T32" fmla="*/ 294 w 384"/>
                  <a:gd name="T33" fmla="*/ 63 h 113"/>
                  <a:gd name="T34" fmla="*/ 294 w 384"/>
                  <a:gd name="T35" fmla="*/ 6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113"/>
                  <a:gd name="T56" fmla="*/ 384 w 384"/>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113">
                    <a:moveTo>
                      <a:pt x="294" y="63"/>
                    </a:moveTo>
                    <a:lnTo>
                      <a:pt x="294" y="0"/>
                    </a:lnTo>
                    <a:lnTo>
                      <a:pt x="286" y="0"/>
                    </a:lnTo>
                    <a:lnTo>
                      <a:pt x="286" y="63"/>
                    </a:lnTo>
                    <a:lnTo>
                      <a:pt x="98" y="63"/>
                    </a:lnTo>
                    <a:lnTo>
                      <a:pt x="98" y="0"/>
                    </a:lnTo>
                    <a:lnTo>
                      <a:pt x="90" y="0"/>
                    </a:lnTo>
                    <a:lnTo>
                      <a:pt x="90" y="63"/>
                    </a:lnTo>
                    <a:lnTo>
                      <a:pt x="0" y="63"/>
                    </a:lnTo>
                    <a:lnTo>
                      <a:pt x="0" y="75"/>
                    </a:lnTo>
                    <a:lnTo>
                      <a:pt x="90" y="75"/>
                    </a:lnTo>
                    <a:lnTo>
                      <a:pt x="90" y="113"/>
                    </a:lnTo>
                    <a:lnTo>
                      <a:pt x="98" y="113"/>
                    </a:lnTo>
                    <a:lnTo>
                      <a:pt x="98" y="75"/>
                    </a:lnTo>
                    <a:lnTo>
                      <a:pt x="384" y="75"/>
                    </a:lnTo>
                    <a:lnTo>
                      <a:pt x="384" y="63"/>
                    </a:lnTo>
                    <a:lnTo>
                      <a:pt x="294" y="6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498" name="Freeform 24"/>
              <p:cNvSpPr>
                <a:spLocks noChangeAspect="1"/>
              </p:cNvSpPr>
              <p:nvPr/>
            </p:nvSpPr>
            <p:spPr bwMode="auto">
              <a:xfrm>
                <a:off x="3740" y="3257"/>
                <a:ext cx="92" cy="391"/>
              </a:xfrm>
              <a:custGeom>
                <a:avLst/>
                <a:gdLst>
                  <a:gd name="T0" fmla="*/ 352 w 46"/>
                  <a:gd name="T1" fmla="*/ 16 h 195"/>
                  <a:gd name="T2" fmla="*/ 32 w 46"/>
                  <a:gd name="T3" fmla="*/ 233 h 195"/>
                  <a:gd name="T4" fmla="*/ 0 w 46"/>
                  <a:gd name="T5" fmla="*/ 1556 h 195"/>
                  <a:gd name="T6" fmla="*/ 72 w 46"/>
                  <a:gd name="T7" fmla="*/ 1540 h 195"/>
                  <a:gd name="T8" fmla="*/ 344 w 46"/>
                  <a:gd name="T9" fmla="*/ 1251 h 195"/>
                  <a:gd name="T10" fmla="*/ 368 w 46"/>
                  <a:gd name="T11" fmla="*/ 1187 h 195"/>
                  <a:gd name="T12" fmla="*/ 368 w 46"/>
                  <a:gd name="T13" fmla="*/ 56 h 195"/>
                  <a:gd name="T14" fmla="*/ 352 w 46"/>
                  <a:gd name="T15" fmla="*/ 16 h 19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195"/>
                  <a:gd name="T26" fmla="*/ 46 w 46"/>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195">
                    <a:moveTo>
                      <a:pt x="44" y="2"/>
                    </a:moveTo>
                    <a:cubicBezTo>
                      <a:pt x="43" y="0"/>
                      <a:pt x="4" y="29"/>
                      <a:pt x="4" y="29"/>
                    </a:cubicBezTo>
                    <a:cubicBezTo>
                      <a:pt x="0" y="193"/>
                      <a:pt x="0" y="193"/>
                      <a:pt x="0" y="193"/>
                    </a:cubicBezTo>
                    <a:cubicBezTo>
                      <a:pt x="0" y="193"/>
                      <a:pt x="5" y="195"/>
                      <a:pt x="9" y="191"/>
                    </a:cubicBezTo>
                    <a:cubicBezTo>
                      <a:pt x="13" y="186"/>
                      <a:pt x="41" y="157"/>
                      <a:pt x="43" y="155"/>
                    </a:cubicBezTo>
                    <a:cubicBezTo>
                      <a:pt x="46" y="151"/>
                      <a:pt x="46" y="147"/>
                      <a:pt x="46" y="147"/>
                    </a:cubicBezTo>
                    <a:cubicBezTo>
                      <a:pt x="46" y="7"/>
                      <a:pt x="46" y="7"/>
                      <a:pt x="46" y="7"/>
                    </a:cubicBezTo>
                    <a:cubicBezTo>
                      <a:pt x="46" y="7"/>
                      <a:pt x="46" y="3"/>
                      <a:pt x="44" y="2"/>
                    </a:cubicBez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499" name="Freeform 25"/>
              <p:cNvSpPr>
                <a:spLocks noChangeAspect="1"/>
              </p:cNvSpPr>
              <p:nvPr/>
            </p:nvSpPr>
            <p:spPr bwMode="auto">
              <a:xfrm>
                <a:off x="3602" y="3237"/>
                <a:ext cx="228" cy="84"/>
              </a:xfrm>
              <a:custGeom>
                <a:avLst/>
                <a:gdLst>
                  <a:gd name="T0" fmla="*/ 912 w 114"/>
                  <a:gd name="T1" fmla="*/ 96 h 42"/>
                  <a:gd name="T2" fmla="*/ 600 w 114"/>
                  <a:gd name="T3" fmla="*/ 336 h 42"/>
                  <a:gd name="T4" fmla="*/ 40 w 114"/>
                  <a:gd name="T5" fmla="*/ 232 h 42"/>
                  <a:gd name="T6" fmla="*/ 8 w 114"/>
                  <a:gd name="T7" fmla="*/ 256 h 42"/>
                  <a:gd name="T8" fmla="*/ 24 w 114"/>
                  <a:gd name="T9" fmla="*/ 216 h 42"/>
                  <a:gd name="T10" fmla="*/ 328 w 114"/>
                  <a:gd name="T11" fmla="*/ 8 h 42"/>
                  <a:gd name="T12" fmla="*/ 360 w 114"/>
                  <a:gd name="T13" fmla="*/ 0 h 42"/>
                  <a:gd name="T14" fmla="*/ 888 w 114"/>
                  <a:gd name="T15" fmla="*/ 80 h 42"/>
                  <a:gd name="T16" fmla="*/ 912 w 114"/>
                  <a:gd name="T17" fmla="*/ 9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42"/>
                  <a:gd name="T29" fmla="*/ 114 w 11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42">
                    <a:moveTo>
                      <a:pt x="114" y="12"/>
                    </a:moveTo>
                    <a:cubicBezTo>
                      <a:pt x="75" y="42"/>
                      <a:pt x="75" y="42"/>
                      <a:pt x="75" y="42"/>
                    </a:cubicBezTo>
                    <a:cubicBezTo>
                      <a:pt x="9" y="30"/>
                      <a:pt x="10" y="30"/>
                      <a:pt x="5" y="29"/>
                    </a:cubicBezTo>
                    <a:cubicBezTo>
                      <a:pt x="2" y="28"/>
                      <a:pt x="1" y="32"/>
                      <a:pt x="1" y="32"/>
                    </a:cubicBezTo>
                    <a:cubicBezTo>
                      <a:pt x="1" y="32"/>
                      <a:pt x="0" y="29"/>
                      <a:pt x="3" y="27"/>
                    </a:cubicBezTo>
                    <a:cubicBezTo>
                      <a:pt x="5" y="25"/>
                      <a:pt x="38" y="4"/>
                      <a:pt x="41" y="1"/>
                    </a:cubicBezTo>
                    <a:cubicBezTo>
                      <a:pt x="42" y="0"/>
                      <a:pt x="45" y="0"/>
                      <a:pt x="45" y="0"/>
                    </a:cubicBezTo>
                    <a:cubicBezTo>
                      <a:pt x="45" y="0"/>
                      <a:pt x="109" y="10"/>
                      <a:pt x="111" y="10"/>
                    </a:cubicBezTo>
                    <a:cubicBezTo>
                      <a:pt x="113" y="10"/>
                      <a:pt x="114" y="12"/>
                      <a:pt x="114" y="12"/>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0" name="Freeform 26"/>
              <p:cNvSpPr>
                <a:spLocks noChangeAspect="1"/>
              </p:cNvSpPr>
              <p:nvPr/>
            </p:nvSpPr>
            <p:spPr bwMode="auto">
              <a:xfrm>
                <a:off x="3744" y="3259"/>
                <a:ext cx="88" cy="70"/>
              </a:xfrm>
              <a:custGeom>
                <a:avLst/>
                <a:gdLst>
                  <a:gd name="T0" fmla="*/ 352 w 44"/>
                  <a:gd name="T1" fmla="*/ 24 h 35"/>
                  <a:gd name="T2" fmla="*/ 328 w 44"/>
                  <a:gd name="T3" fmla="*/ 0 h 35"/>
                  <a:gd name="T4" fmla="*/ 0 w 44"/>
                  <a:gd name="T5" fmla="*/ 232 h 35"/>
                  <a:gd name="T6" fmla="*/ 40 w 44"/>
                  <a:gd name="T7" fmla="*/ 280 h 35"/>
                  <a:gd name="T8" fmla="*/ 0 60000 65536"/>
                  <a:gd name="T9" fmla="*/ 0 60000 65536"/>
                  <a:gd name="T10" fmla="*/ 0 60000 65536"/>
                  <a:gd name="T11" fmla="*/ 0 60000 65536"/>
                  <a:gd name="T12" fmla="*/ 0 w 44"/>
                  <a:gd name="T13" fmla="*/ 0 h 35"/>
                  <a:gd name="T14" fmla="*/ 44 w 44"/>
                  <a:gd name="T15" fmla="*/ 35 h 35"/>
                </a:gdLst>
                <a:ahLst/>
                <a:cxnLst>
                  <a:cxn ang="T8">
                    <a:pos x="T0" y="T1"/>
                  </a:cxn>
                  <a:cxn ang="T9">
                    <a:pos x="T2" y="T3"/>
                  </a:cxn>
                  <a:cxn ang="T10">
                    <a:pos x="T4" y="T5"/>
                  </a:cxn>
                  <a:cxn ang="T11">
                    <a:pos x="T6" y="T7"/>
                  </a:cxn>
                </a:cxnLst>
                <a:rect l="T12" t="T13" r="T14" b="T15"/>
                <a:pathLst>
                  <a:path w="44" h="35">
                    <a:moveTo>
                      <a:pt x="44" y="3"/>
                    </a:moveTo>
                    <a:cubicBezTo>
                      <a:pt x="43" y="3"/>
                      <a:pt x="43" y="1"/>
                      <a:pt x="41" y="0"/>
                    </a:cubicBezTo>
                    <a:cubicBezTo>
                      <a:pt x="39" y="0"/>
                      <a:pt x="0" y="29"/>
                      <a:pt x="0" y="29"/>
                    </a:cubicBezTo>
                    <a:cubicBezTo>
                      <a:pt x="5" y="35"/>
                      <a:pt x="5" y="35"/>
                      <a:pt x="5" y="35"/>
                    </a:cubicBezTo>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1" name="Freeform 27"/>
              <p:cNvSpPr>
                <a:spLocks noChangeAspect="1"/>
              </p:cNvSpPr>
              <p:nvPr/>
            </p:nvSpPr>
            <p:spPr bwMode="auto">
              <a:xfrm>
                <a:off x="3604" y="3293"/>
                <a:ext cx="150" cy="353"/>
              </a:xfrm>
              <a:custGeom>
                <a:avLst/>
                <a:gdLst>
                  <a:gd name="T0" fmla="*/ 576 w 75"/>
                  <a:gd name="T1" fmla="*/ 104 h 176"/>
                  <a:gd name="T2" fmla="*/ 32 w 75"/>
                  <a:gd name="T3" fmla="*/ 8 h 176"/>
                  <a:gd name="T4" fmla="*/ 0 w 75"/>
                  <a:gd name="T5" fmla="*/ 24 h 176"/>
                  <a:gd name="T6" fmla="*/ 0 w 75"/>
                  <a:gd name="T7" fmla="*/ 1227 h 176"/>
                  <a:gd name="T8" fmla="*/ 32 w 75"/>
                  <a:gd name="T9" fmla="*/ 1292 h 176"/>
                  <a:gd name="T10" fmla="*/ 552 w 75"/>
                  <a:gd name="T11" fmla="*/ 1412 h 176"/>
                  <a:gd name="T12" fmla="*/ 600 w 75"/>
                  <a:gd name="T13" fmla="*/ 1380 h 176"/>
                  <a:gd name="T14" fmla="*/ 600 w 75"/>
                  <a:gd name="T15" fmla="*/ 136 h 176"/>
                  <a:gd name="T16" fmla="*/ 576 w 75"/>
                  <a:gd name="T17" fmla="*/ 104 h 1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176"/>
                  <a:gd name="T29" fmla="*/ 75 w 75"/>
                  <a:gd name="T30" fmla="*/ 176 h 1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176">
                    <a:moveTo>
                      <a:pt x="72" y="13"/>
                    </a:moveTo>
                    <a:cubicBezTo>
                      <a:pt x="9" y="2"/>
                      <a:pt x="9" y="2"/>
                      <a:pt x="4" y="1"/>
                    </a:cubicBezTo>
                    <a:cubicBezTo>
                      <a:pt x="0" y="0"/>
                      <a:pt x="0" y="3"/>
                      <a:pt x="0" y="3"/>
                    </a:cubicBezTo>
                    <a:cubicBezTo>
                      <a:pt x="0" y="3"/>
                      <a:pt x="0" y="145"/>
                      <a:pt x="0" y="152"/>
                    </a:cubicBezTo>
                    <a:cubicBezTo>
                      <a:pt x="0" y="159"/>
                      <a:pt x="1" y="159"/>
                      <a:pt x="4" y="160"/>
                    </a:cubicBezTo>
                    <a:cubicBezTo>
                      <a:pt x="5" y="160"/>
                      <a:pt x="50" y="171"/>
                      <a:pt x="69" y="175"/>
                    </a:cubicBezTo>
                    <a:cubicBezTo>
                      <a:pt x="74" y="176"/>
                      <a:pt x="75" y="171"/>
                      <a:pt x="75" y="171"/>
                    </a:cubicBezTo>
                    <a:cubicBezTo>
                      <a:pt x="75" y="171"/>
                      <a:pt x="75" y="21"/>
                      <a:pt x="75" y="17"/>
                    </a:cubicBezTo>
                    <a:cubicBezTo>
                      <a:pt x="75" y="14"/>
                      <a:pt x="73" y="13"/>
                      <a:pt x="72" y="13"/>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2" name="Freeform 28"/>
              <p:cNvSpPr>
                <a:spLocks noChangeAspect="1"/>
              </p:cNvSpPr>
              <p:nvPr/>
            </p:nvSpPr>
            <p:spPr bwMode="auto">
              <a:xfrm>
                <a:off x="3648" y="3313"/>
                <a:ext cx="98" cy="62"/>
              </a:xfrm>
              <a:custGeom>
                <a:avLst/>
                <a:gdLst>
                  <a:gd name="T0" fmla="*/ 0 w 98"/>
                  <a:gd name="T1" fmla="*/ 0 h 62"/>
                  <a:gd name="T2" fmla="*/ 0 w 98"/>
                  <a:gd name="T3" fmla="*/ 44 h 62"/>
                  <a:gd name="T4" fmla="*/ 98 w 98"/>
                  <a:gd name="T5" fmla="*/ 62 h 62"/>
                  <a:gd name="T6" fmla="*/ 98 w 98"/>
                  <a:gd name="T7" fmla="*/ 18 h 62"/>
                  <a:gd name="T8" fmla="*/ 0 w 98"/>
                  <a:gd name="T9" fmla="*/ 0 h 62"/>
                  <a:gd name="T10" fmla="*/ 0 w 98"/>
                  <a:gd name="T11" fmla="*/ 0 h 62"/>
                  <a:gd name="T12" fmla="*/ 0 60000 65536"/>
                  <a:gd name="T13" fmla="*/ 0 60000 65536"/>
                  <a:gd name="T14" fmla="*/ 0 60000 65536"/>
                  <a:gd name="T15" fmla="*/ 0 60000 65536"/>
                  <a:gd name="T16" fmla="*/ 0 60000 65536"/>
                  <a:gd name="T17" fmla="*/ 0 60000 65536"/>
                  <a:gd name="T18" fmla="*/ 0 w 98"/>
                  <a:gd name="T19" fmla="*/ 0 h 62"/>
                  <a:gd name="T20" fmla="*/ 98 w 9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98" h="62">
                    <a:moveTo>
                      <a:pt x="0" y="0"/>
                    </a:moveTo>
                    <a:lnTo>
                      <a:pt x="0" y="44"/>
                    </a:lnTo>
                    <a:lnTo>
                      <a:pt x="98" y="6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3" name="Freeform 29"/>
              <p:cNvSpPr>
                <a:spLocks noChangeAspect="1"/>
              </p:cNvSpPr>
              <p:nvPr/>
            </p:nvSpPr>
            <p:spPr bwMode="auto">
              <a:xfrm>
                <a:off x="3648" y="3365"/>
                <a:ext cx="98" cy="101"/>
              </a:xfrm>
              <a:custGeom>
                <a:avLst/>
                <a:gdLst>
                  <a:gd name="T0" fmla="*/ 0 w 98"/>
                  <a:gd name="T1" fmla="*/ 0 h 101"/>
                  <a:gd name="T2" fmla="*/ 0 w 98"/>
                  <a:gd name="T3" fmla="*/ 85 h 101"/>
                  <a:gd name="T4" fmla="*/ 98 w 98"/>
                  <a:gd name="T5" fmla="*/ 101 h 101"/>
                  <a:gd name="T6" fmla="*/ 98 w 98"/>
                  <a:gd name="T7" fmla="*/ 18 h 101"/>
                  <a:gd name="T8" fmla="*/ 0 w 98"/>
                  <a:gd name="T9" fmla="*/ 0 h 101"/>
                  <a:gd name="T10" fmla="*/ 0 w 98"/>
                  <a:gd name="T11" fmla="*/ 0 h 101"/>
                  <a:gd name="T12" fmla="*/ 0 60000 65536"/>
                  <a:gd name="T13" fmla="*/ 0 60000 65536"/>
                  <a:gd name="T14" fmla="*/ 0 60000 65536"/>
                  <a:gd name="T15" fmla="*/ 0 60000 65536"/>
                  <a:gd name="T16" fmla="*/ 0 60000 65536"/>
                  <a:gd name="T17" fmla="*/ 0 60000 65536"/>
                  <a:gd name="T18" fmla="*/ 0 w 98"/>
                  <a:gd name="T19" fmla="*/ 0 h 101"/>
                  <a:gd name="T20" fmla="*/ 98 w 98"/>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8" h="101">
                    <a:moveTo>
                      <a:pt x="0" y="0"/>
                    </a:moveTo>
                    <a:lnTo>
                      <a:pt x="0" y="85"/>
                    </a:lnTo>
                    <a:lnTo>
                      <a:pt x="98" y="101"/>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4" name="Freeform 30"/>
              <p:cNvSpPr>
                <a:spLocks noChangeAspect="1"/>
              </p:cNvSpPr>
              <p:nvPr/>
            </p:nvSpPr>
            <p:spPr bwMode="auto">
              <a:xfrm>
                <a:off x="3648" y="3458"/>
                <a:ext cx="98" cy="172"/>
              </a:xfrm>
              <a:custGeom>
                <a:avLst/>
                <a:gdLst>
                  <a:gd name="T0" fmla="*/ 0 w 98"/>
                  <a:gd name="T1" fmla="*/ 0 h 172"/>
                  <a:gd name="T2" fmla="*/ 0 w 98"/>
                  <a:gd name="T3" fmla="*/ 148 h 172"/>
                  <a:gd name="T4" fmla="*/ 98 w 98"/>
                  <a:gd name="T5" fmla="*/ 172 h 172"/>
                  <a:gd name="T6" fmla="*/ 98 w 98"/>
                  <a:gd name="T7" fmla="*/ 18 h 172"/>
                  <a:gd name="T8" fmla="*/ 0 w 98"/>
                  <a:gd name="T9" fmla="*/ 0 h 172"/>
                  <a:gd name="T10" fmla="*/ 0 w 98"/>
                  <a:gd name="T11" fmla="*/ 0 h 172"/>
                  <a:gd name="T12" fmla="*/ 0 60000 65536"/>
                  <a:gd name="T13" fmla="*/ 0 60000 65536"/>
                  <a:gd name="T14" fmla="*/ 0 60000 65536"/>
                  <a:gd name="T15" fmla="*/ 0 60000 65536"/>
                  <a:gd name="T16" fmla="*/ 0 60000 65536"/>
                  <a:gd name="T17" fmla="*/ 0 60000 65536"/>
                  <a:gd name="T18" fmla="*/ 0 w 98"/>
                  <a:gd name="T19" fmla="*/ 0 h 172"/>
                  <a:gd name="T20" fmla="*/ 98 w 98"/>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98" h="172">
                    <a:moveTo>
                      <a:pt x="0" y="0"/>
                    </a:moveTo>
                    <a:lnTo>
                      <a:pt x="0" y="148"/>
                    </a:lnTo>
                    <a:lnTo>
                      <a:pt x="98" y="17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5" name="Freeform 31"/>
              <p:cNvSpPr>
                <a:spLocks noChangeAspect="1"/>
              </p:cNvSpPr>
              <p:nvPr/>
            </p:nvSpPr>
            <p:spPr bwMode="auto">
              <a:xfrm>
                <a:off x="3654" y="332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6" name="Freeform 32"/>
              <p:cNvSpPr>
                <a:spLocks noChangeAspect="1"/>
              </p:cNvSpPr>
              <p:nvPr/>
            </p:nvSpPr>
            <p:spPr bwMode="auto">
              <a:xfrm>
                <a:off x="3654" y="337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7" name="Freeform 33"/>
              <p:cNvSpPr>
                <a:spLocks noChangeAspect="1"/>
              </p:cNvSpPr>
              <p:nvPr/>
            </p:nvSpPr>
            <p:spPr bwMode="auto">
              <a:xfrm>
                <a:off x="3130" y="3371"/>
                <a:ext cx="116" cy="58"/>
              </a:xfrm>
              <a:custGeom>
                <a:avLst/>
                <a:gdLst>
                  <a:gd name="T0" fmla="*/ 0 w 116"/>
                  <a:gd name="T1" fmla="*/ 0 h 58"/>
                  <a:gd name="T2" fmla="*/ 116 w 116"/>
                  <a:gd name="T3" fmla="*/ 32 h 58"/>
                  <a:gd name="T4" fmla="*/ 116 w 116"/>
                  <a:gd name="T5" fmla="*/ 58 h 58"/>
                  <a:gd name="T6" fmla="*/ 0 w 116"/>
                  <a:gd name="T7" fmla="*/ 24 h 58"/>
                  <a:gd name="T8" fmla="*/ 0 w 116"/>
                  <a:gd name="T9" fmla="*/ 0 h 58"/>
                  <a:gd name="T10" fmla="*/ 0 w 116"/>
                  <a:gd name="T11" fmla="*/ 0 h 58"/>
                  <a:gd name="T12" fmla="*/ 0 60000 65536"/>
                  <a:gd name="T13" fmla="*/ 0 60000 65536"/>
                  <a:gd name="T14" fmla="*/ 0 60000 65536"/>
                  <a:gd name="T15" fmla="*/ 0 60000 65536"/>
                  <a:gd name="T16" fmla="*/ 0 60000 65536"/>
                  <a:gd name="T17" fmla="*/ 0 60000 65536"/>
                  <a:gd name="T18" fmla="*/ 0 w 116"/>
                  <a:gd name="T19" fmla="*/ 0 h 58"/>
                  <a:gd name="T20" fmla="*/ 116 w 11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6" h="58">
                    <a:moveTo>
                      <a:pt x="0" y="0"/>
                    </a:moveTo>
                    <a:lnTo>
                      <a:pt x="116" y="32"/>
                    </a:lnTo>
                    <a:lnTo>
                      <a:pt x="116" y="58"/>
                    </a:lnTo>
                    <a:lnTo>
                      <a:pt x="0"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8" name="Freeform 34"/>
              <p:cNvSpPr>
                <a:spLocks noChangeAspect="1"/>
              </p:cNvSpPr>
              <p:nvPr/>
            </p:nvSpPr>
            <p:spPr bwMode="auto">
              <a:xfrm>
                <a:off x="324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09" name="Freeform 35"/>
              <p:cNvSpPr>
                <a:spLocks noChangeAspect="1"/>
              </p:cNvSpPr>
              <p:nvPr/>
            </p:nvSpPr>
            <p:spPr bwMode="auto">
              <a:xfrm>
                <a:off x="3244" y="3401"/>
                <a:ext cx="4" cy="28"/>
              </a:xfrm>
              <a:custGeom>
                <a:avLst/>
                <a:gdLst>
                  <a:gd name="T0" fmla="*/ 4 w 4"/>
                  <a:gd name="T1" fmla="*/ 22 h 28"/>
                  <a:gd name="T2" fmla="*/ 2 w 4"/>
                  <a:gd name="T3" fmla="*/ 28 h 28"/>
                  <a:gd name="T4" fmla="*/ 2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2"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0" name="Freeform 36"/>
              <p:cNvSpPr>
                <a:spLocks noChangeAspect="1"/>
              </p:cNvSpPr>
              <p:nvPr/>
            </p:nvSpPr>
            <p:spPr bwMode="auto">
              <a:xfrm>
                <a:off x="3130" y="3339"/>
                <a:ext cx="162" cy="64"/>
              </a:xfrm>
              <a:custGeom>
                <a:avLst/>
                <a:gdLst>
                  <a:gd name="T0" fmla="*/ 54 w 162"/>
                  <a:gd name="T1" fmla="*/ 0 h 64"/>
                  <a:gd name="T2" fmla="*/ 162 w 162"/>
                  <a:gd name="T3" fmla="*/ 28 h 64"/>
                  <a:gd name="T4" fmla="*/ 116 w 162"/>
                  <a:gd name="T5" fmla="*/ 64 h 64"/>
                  <a:gd name="T6" fmla="*/ 0 w 162"/>
                  <a:gd name="T7" fmla="*/ 32 h 64"/>
                  <a:gd name="T8" fmla="*/ 54 w 162"/>
                  <a:gd name="T9" fmla="*/ 0 h 64"/>
                  <a:gd name="T10" fmla="*/ 54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4" y="0"/>
                    </a:moveTo>
                    <a:lnTo>
                      <a:pt x="162" y="28"/>
                    </a:lnTo>
                    <a:lnTo>
                      <a:pt x="116" y="64"/>
                    </a:lnTo>
                    <a:lnTo>
                      <a:pt x="0" y="32"/>
                    </a:lnTo>
                    <a:lnTo>
                      <a:pt x="5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1" name="Freeform 37"/>
              <p:cNvSpPr>
                <a:spLocks noChangeAspect="1"/>
              </p:cNvSpPr>
              <p:nvPr/>
            </p:nvSpPr>
            <p:spPr bwMode="auto">
              <a:xfrm>
                <a:off x="3130" y="3367"/>
                <a:ext cx="162" cy="36"/>
              </a:xfrm>
              <a:custGeom>
                <a:avLst/>
                <a:gdLst>
                  <a:gd name="T0" fmla="*/ 116 w 162"/>
                  <a:gd name="T1" fmla="*/ 34 h 36"/>
                  <a:gd name="T2" fmla="*/ 4 w 162"/>
                  <a:gd name="T3" fmla="*/ 6 h 36"/>
                  <a:gd name="T4" fmla="*/ 0 w 162"/>
                  <a:gd name="T5" fmla="*/ 4 h 36"/>
                  <a:gd name="T6" fmla="*/ 116 w 162"/>
                  <a:gd name="T7" fmla="*/ 36 h 36"/>
                  <a:gd name="T8" fmla="*/ 162 w 162"/>
                  <a:gd name="T9" fmla="*/ 0 h 36"/>
                  <a:gd name="T10" fmla="*/ 160 w 162"/>
                  <a:gd name="T11" fmla="*/ 2 h 36"/>
                  <a:gd name="T12" fmla="*/ 116 w 162"/>
                  <a:gd name="T13" fmla="*/ 34 h 36"/>
                  <a:gd name="T14" fmla="*/ 116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6" y="34"/>
                    </a:moveTo>
                    <a:lnTo>
                      <a:pt x="4" y="6"/>
                    </a:lnTo>
                    <a:lnTo>
                      <a:pt x="0" y="4"/>
                    </a:lnTo>
                    <a:lnTo>
                      <a:pt x="116" y="36"/>
                    </a:lnTo>
                    <a:lnTo>
                      <a:pt x="162" y="0"/>
                    </a:lnTo>
                    <a:lnTo>
                      <a:pt x="160" y="2"/>
                    </a:lnTo>
                    <a:lnTo>
                      <a:pt x="116"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2" name="Freeform 38"/>
              <p:cNvSpPr>
                <a:spLocks noChangeAspect="1"/>
              </p:cNvSpPr>
              <p:nvPr/>
            </p:nvSpPr>
            <p:spPr bwMode="auto">
              <a:xfrm>
                <a:off x="3232" y="3355"/>
                <a:ext cx="28" cy="36"/>
              </a:xfrm>
              <a:custGeom>
                <a:avLst/>
                <a:gdLst>
                  <a:gd name="T0" fmla="*/ 24 w 28"/>
                  <a:gd name="T1" fmla="*/ 6 h 36"/>
                  <a:gd name="T2" fmla="*/ 0 w 28"/>
                  <a:gd name="T3" fmla="*/ 26 h 36"/>
                  <a:gd name="T4" fmla="*/ 0 w 28"/>
                  <a:gd name="T5" fmla="*/ 36 h 36"/>
                  <a:gd name="T6" fmla="*/ 28 w 28"/>
                  <a:gd name="T7" fmla="*/ 12 h 36"/>
                  <a:gd name="T8" fmla="*/ 24 w 28"/>
                  <a:gd name="T9" fmla="*/ 0 h 36"/>
                  <a:gd name="T10" fmla="*/ 24 w 28"/>
                  <a:gd name="T11" fmla="*/ 6 h 36"/>
                  <a:gd name="T12" fmla="*/ 0 60000 65536"/>
                  <a:gd name="T13" fmla="*/ 0 60000 65536"/>
                  <a:gd name="T14" fmla="*/ 0 60000 65536"/>
                  <a:gd name="T15" fmla="*/ 0 60000 65536"/>
                  <a:gd name="T16" fmla="*/ 0 60000 65536"/>
                  <a:gd name="T17" fmla="*/ 0 60000 65536"/>
                  <a:gd name="T18" fmla="*/ 0 w 28"/>
                  <a:gd name="T19" fmla="*/ 0 h 36"/>
                  <a:gd name="T20" fmla="*/ 28 w 2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8" h="36">
                    <a:moveTo>
                      <a:pt x="24" y="6"/>
                    </a:moveTo>
                    <a:lnTo>
                      <a:pt x="0" y="26"/>
                    </a:lnTo>
                    <a:lnTo>
                      <a:pt x="0" y="36"/>
                    </a:lnTo>
                    <a:lnTo>
                      <a:pt x="28"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3" name="Freeform 39"/>
              <p:cNvSpPr>
                <a:spLocks noChangeAspect="1"/>
              </p:cNvSpPr>
              <p:nvPr/>
            </p:nvSpPr>
            <p:spPr bwMode="auto">
              <a:xfrm>
                <a:off x="3162" y="3363"/>
                <a:ext cx="70" cy="28"/>
              </a:xfrm>
              <a:custGeom>
                <a:avLst/>
                <a:gdLst>
                  <a:gd name="T0" fmla="*/ 0 w 70"/>
                  <a:gd name="T1" fmla="*/ 0 h 28"/>
                  <a:gd name="T2" fmla="*/ 70 w 70"/>
                  <a:gd name="T3" fmla="*/ 18 h 28"/>
                  <a:gd name="T4" fmla="*/ 70 w 70"/>
                  <a:gd name="T5" fmla="*/ 28 h 28"/>
                  <a:gd name="T6" fmla="*/ 0 w 70"/>
                  <a:gd name="T7" fmla="*/ 8 h 28"/>
                  <a:gd name="T8" fmla="*/ 0 w 70"/>
                  <a:gd name="T9" fmla="*/ 0 h 28"/>
                  <a:gd name="T10" fmla="*/ 0 w 70"/>
                  <a:gd name="T11" fmla="*/ 0 h 28"/>
                  <a:gd name="T12" fmla="*/ 0 60000 65536"/>
                  <a:gd name="T13" fmla="*/ 0 60000 65536"/>
                  <a:gd name="T14" fmla="*/ 0 60000 65536"/>
                  <a:gd name="T15" fmla="*/ 0 60000 65536"/>
                  <a:gd name="T16" fmla="*/ 0 60000 65536"/>
                  <a:gd name="T17" fmla="*/ 0 60000 65536"/>
                  <a:gd name="T18" fmla="*/ 0 w 70"/>
                  <a:gd name="T19" fmla="*/ 0 h 28"/>
                  <a:gd name="T20" fmla="*/ 70 w 70"/>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0" h="28">
                    <a:moveTo>
                      <a:pt x="0" y="0"/>
                    </a:moveTo>
                    <a:lnTo>
                      <a:pt x="70" y="18"/>
                    </a:lnTo>
                    <a:lnTo>
                      <a:pt x="70"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4" name="Freeform 40"/>
              <p:cNvSpPr>
                <a:spLocks noChangeAspect="1"/>
              </p:cNvSpPr>
              <p:nvPr/>
            </p:nvSpPr>
            <p:spPr bwMode="auto">
              <a:xfrm>
                <a:off x="3162" y="3357"/>
                <a:ext cx="80" cy="26"/>
              </a:xfrm>
              <a:custGeom>
                <a:avLst/>
                <a:gdLst>
                  <a:gd name="T0" fmla="*/ 0 w 80"/>
                  <a:gd name="T1" fmla="*/ 6 h 26"/>
                  <a:gd name="T2" fmla="*/ 70 w 80"/>
                  <a:gd name="T3" fmla="*/ 26 h 26"/>
                  <a:gd name="T4" fmla="*/ 80 w 80"/>
                  <a:gd name="T5" fmla="*/ 18 h 26"/>
                  <a:gd name="T6" fmla="*/ 12 w 80"/>
                  <a:gd name="T7" fmla="*/ 0 h 26"/>
                  <a:gd name="T8" fmla="*/ 0 w 80"/>
                  <a:gd name="T9" fmla="*/ 6 h 26"/>
                  <a:gd name="T10" fmla="*/ 0 w 80"/>
                  <a:gd name="T11" fmla="*/ 6 h 26"/>
                  <a:gd name="T12" fmla="*/ 0 60000 65536"/>
                  <a:gd name="T13" fmla="*/ 0 60000 65536"/>
                  <a:gd name="T14" fmla="*/ 0 60000 65536"/>
                  <a:gd name="T15" fmla="*/ 0 60000 65536"/>
                  <a:gd name="T16" fmla="*/ 0 60000 65536"/>
                  <a:gd name="T17" fmla="*/ 0 60000 65536"/>
                  <a:gd name="T18" fmla="*/ 0 w 80"/>
                  <a:gd name="T19" fmla="*/ 0 h 26"/>
                  <a:gd name="T20" fmla="*/ 80 w 80"/>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0" h="26">
                    <a:moveTo>
                      <a:pt x="0" y="6"/>
                    </a:moveTo>
                    <a:lnTo>
                      <a:pt x="70" y="26"/>
                    </a:lnTo>
                    <a:lnTo>
                      <a:pt x="80" y="18"/>
                    </a:lnTo>
                    <a:lnTo>
                      <a:pt x="12"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5" name="Freeform 41"/>
              <p:cNvSpPr>
                <a:spLocks noChangeAspect="1"/>
              </p:cNvSpPr>
              <p:nvPr/>
            </p:nvSpPr>
            <p:spPr bwMode="auto">
              <a:xfrm>
                <a:off x="314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6" name="Freeform 42"/>
              <p:cNvSpPr>
                <a:spLocks noChangeAspect="1"/>
              </p:cNvSpPr>
              <p:nvPr/>
            </p:nvSpPr>
            <p:spPr bwMode="auto">
              <a:xfrm>
                <a:off x="314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7" name="Freeform 43"/>
              <p:cNvSpPr>
                <a:spLocks noChangeAspect="1"/>
              </p:cNvSpPr>
              <p:nvPr/>
            </p:nvSpPr>
            <p:spPr bwMode="auto">
              <a:xfrm>
                <a:off x="322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8" name="Freeform 44"/>
              <p:cNvSpPr>
                <a:spLocks noChangeAspect="1"/>
              </p:cNvSpPr>
              <p:nvPr/>
            </p:nvSpPr>
            <p:spPr bwMode="auto">
              <a:xfrm>
                <a:off x="322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19" name="Freeform 45"/>
              <p:cNvSpPr>
                <a:spLocks noChangeAspect="1"/>
              </p:cNvSpPr>
              <p:nvPr/>
            </p:nvSpPr>
            <p:spPr bwMode="auto">
              <a:xfrm>
                <a:off x="322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0" name="Freeform 46"/>
              <p:cNvSpPr>
                <a:spLocks noChangeAspect="1"/>
              </p:cNvSpPr>
              <p:nvPr/>
            </p:nvSpPr>
            <p:spPr bwMode="auto">
              <a:xfrm>
                <a:off x="322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1" name="Freeform 47"/>
              <p:cNvSpPr>
                <a:spLocks noChangeAspect="1"/>
              </p:cNvSpPr>
              <p:nvPr/>
            </p:nvSpPr>
            <p:spPr bwMode="auto">
              <a:xfrm>
                <a:off x="322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2" name="Freeform 48"/>
              <p:cNvSpPr>
                <a:spLocks noChangeAspect="1"/>
              </p:cNvSpPr>
              <p:nvPr/>
            </p:nvSpPr>
            <p:spPr bwMode="auto">
              <a:xfrm>
                <a:off x="322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3" name="Freeform 49"/>
              <p:cNvSpPr>
                <a:spLocks noChangeAspect="1"/>
              </p:cNvSpPr>
              <p:nvPr/>
            </p:nvSpPr>
            <p:spPr bwMode="auto">
              <a:xfrm>
                <a:off x="3194" y="3417"/>
                <a:ext cx="44" cy="43"/>
              </a:xfrm>
              <a:custGeom>
                <a:avLst/>
                <a:gdLst>
                  <a:gd name="T0" fmla="*/ 44 w 44"/>
                  <a:gd name="T1" fmla="*/ 0 h 43"/>
                  <a:gd name="T2" fmla="*/ 44 w 44"/>
                  <a:gd name="T3" fmla="*/ 4 h 43"/>
                  <a:gd name="T4" fmla="*/ 0 w 44"/>
                  <a:gd name="T5" fmla="*/ 43 h 43"/>
                  <a:gd name="T6" fmla="*/ 0 w 44"/>
                  <a:gd name="T7" fmla="*/ 39 h 43"/>
                  <a:gd name="T8" fmla="*/ 44 w 44"/>
                  <a:gd name="T9" fmla="*/ 0 h 43"/>
                  <a:gd name="T10" fmla="*/ 44 w 44"/>
                  <a:gd name="T11" fmla="*/ 0 h 43"/>
                  <a:gd name="T12" fmla="*/ 0 60000 65536"/>
                  <a:gd name="T13" fmla="*/ 0 60000 65536"/>
                  <a:gd name="T14" fmla="*/ 0 60000 65536"/>
                  <a:gd name="T15" fmla="*/ 0 60000 65536"/>
                  <a:gd name="T16" fmla="*/ 0 60000 65536"/>
                  <a:gd name="T17" fmla="*/ 0 60000 65536"/>
                  <a:gd name="T18" fmla="*/ 0 w 44"/>
                  <a:gd name="T19" fmla="*/ 0 h 43"/>
                  <a:gd name="T20" fmla="*/ 44 w 44"/>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4" h="43">
                    <a:moveTo>
                      <a:pt x="44" y="0"/>
                    </a:moveTo>
                    <a:lnTo>
                      <a:pt x="44" y="4"/>
                    </a:lnTo>
                    <a:lnTo>
                      <a:pt x="0" y="43"/>
                    </a:lnTo>
                    <a:lnTo>
                      <a:pt x="0" y="39"/>
                    </a:lnTo>
                    <a:lnTo>
                      <a:pt x="44"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4" name="Freeform 50"/>
              <p:cNvSpPr>
                <a:spLocks noChangeAspect="1"/>
              </p:cNvSpPr>
              <p:nvPr/>
            </p:nvSpPr>
            <p:spPr bwMode="auto">
              <a:xfrm>
                <a:off x="3090"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5" name="Freeform 51"/>
              <p:cNvSpPr>
                <a:spLocks noChangeAspect="1"/>
              </p:cNvSpPr>
              <p:nvPr/>
            </p:nvSpPr>
            <p:spPr bwMode="auto">
              <a:xfrm>
                <a:off x="3090" y="3389"/>
                <a:ext cx="148" cy="67"/>
              </a:xfrm>
              <a:custGeom>
                <a:avLst/>
                <a:gdLst>
                  <a:gd name="T0" fmla="*/ 48 w 148"/>
                  <a:gd name="T1" fmla="*/ 0 h 67"/>
                  <a:gd name="T2" fmla="*/ 148 w 148"/>
                  <a:gd name="T3" fmla="*/ 28 h 67"/>
                  <a:gd name="T4" fmla="*/ 104 w 148"/>
                  <a:gd name="T5" fmla="*/ 67 h 67"/>
                  <a:gd name="T6" fmla="*/ 0 w 148"/>
                  <a:gd name="T7" fmla="*/ 32 h 67"/>
                  <a:gd name="T8" fmla="*/ 48 w 148"/>
                  <a:gd name="T9" fmla="*/ 0 h 67"/>
                  <a:gd name="T10" fmla="*/ 48 w 148"/>
                  <a:gd name="T11" fmla="*/ 0 h 67"/>
                  <a:gd name="T12" fmla="*/ 0 60000 65536"/>
                  <a:gd name="T13" fmla="*/ 0 60000 65536"/>
                  <a:gd name="T14" fmla="*/ 0 60000 65536"/>
                  <a:gd name="T15" fmla="*/ 0 60000 65536"/>
                  <a:gd name="T16" fmla="*/ 0 60000 65536"/>
                  <a:gd name="T17" fmla="*/ 0 60000 65536"/>
                  <a:gd name="T18" fmla="*/ 0 w 148"/>
                  <a:gd name="T19" fmla="*/ 0 h 67"/>
                  <a:gd name="T20" fmla="*/ 148 w 148"/>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48" h="67">
                    <a:moveTo>
                      <a:pt x="48" y="0"/>
                    </a:moveTo>
                    <a:lnTo>
                      <a:pt x="148" y="28"/>
                    </a:lnTo>
                    <a:lnTo>
                      <a:pt x="104" y="67"/>
                    </a:lnTo>
                    <a:lnTo>
                      <a:pt x="0" y="32"/>
                    </a:lnTo>
                    <a:lnTo>
                      <a:pt x="48"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6" name="Freeform 52"/>
              <p:cNvSpPr>
                <a:spLocks noChangeAspect="1"/>
              </p:cNvSpPr>
              <p:nvPr/>
            </p:nvSpPr>
            <p:spPr bwMode="auto">
              <a:xfrm>
                <a:off x="3200" y="3263"/>
                <a:ext cx="84" cy="98"/>
              </a:xfrm>
              <a:custGeom>
                <a:avLst/>
                <a:gdLst>
                  <a:gd name="T0" fmla="*/ 240 w 42"/>
                  <a:gd name="T1" fmla="*/ 392 h 49"/>
                  <a:gd name="T2" fmla="*/ 328 w 42"/>
                  <a:gd name="T3" fmla="*/ 320 h 49"/>
                  <a:gd name="T4" fmla="*/ 328 w 42"/>
                  <a:gd name="T5" fmla="*/ 144 h 49"/>
                  <a:gd name="T6" fmla="*/ 304 w 42"/>
                  <a:gd name="T7" fmla="*/ 0 h 49"/>
                  <a:gd name="T8" fmla="*/ 112 w 42"/>
                  <a:gd name="T9" fmla="*/ 8 h 49"/>
                  <a:gd name="T10" fmla="*/ 0 w 42"/>
                  <a:gd name="T11" fmla="*/ 32 h 49"/>
                  <a:gd name="T12" fmla="*/ 112 w 42"/>
                  <a:gd name="T13" fmla="*/ 384 h 49"/>
                  <a:gd name="T14" fmla="*/ 240 w 42"/>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49"/>
                  <a:gd name="T26" fmla="*/ 42 w 4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49">
                    <a:moveTo>
                      <a:pt x="30" y="49"/>
                    </a:moveTo>
                    <a:cubicBezTo>
                      <a:pt x="41" y="40"/>
                      <a:pt x="41" y="40"/>
                      <a:pt x="41" y="40"/>
                    </a:cubicBezTo>
                    <a:cubicBezTo>
                      <a:pt x="42" y="31"/>
                      <a:pt x="42" y="25"/>
                      <a:pt x="41" y="18"/>
                    </a:cubicBezTo>
                    <a:cubicBezTo>
                      <a:pt x="39" y="10"/>
                      <a:pt x="38" y="0"/>
                      <a:pt x="38" y="0"/>
                    </a:cubicBezTo>
                    <a:cubicBezTo>
                      <a:pt x="14" y="1"/>
                      <a:pt x="14" y="1"/>
                      <a:pt x="14" y="1"/>
                    </a:cubicBezTo>
                    <a:cubicBezTo>
                      <a:pt x="0" y="4"/>
                      <a:pt x="0" y="4"/>
                      <a:pt x="0" y="4"/>
                    </a:cubicBezTo>
                    <a:cubicBezTo>
                      <a:pt x="14" y="48"/>
                      <a:pt x="14" y="48"/>
                      <a:pt x="14"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7" name="Freeform 53"/>
              <p:cNvSpPr>
                <a:spLocks noChangeAspect="1"/>
              </p:cNvSpPr>
              <p:nvPr/>
            </p:nvSpPr>
            <p:spPr bwMode="auto">
              <a:xfrm>
                <a:off x="3198" y="3257"/>
                <a:ext cx="78" cy="22"/>
              </a:xfrm>
              <a:custGeom>
                <a:avLst/>
                <a:gdLst>
                  <a:gd name="T0" fmla="*/ 60 w 78"/>
                  <a:gd name="T1" fmla="*/ 20 h 22"/>
                  <a:gd name="T2" fmla="*/ 78 w 78"/>
                  <a:gd name="T3" fmla="*/ 8 h 22"/>
                  <a:gd name="T4" fmla="*/ 34 w 78"/>
                  <a:gd name="T5" fmla="*/ 0 h 22"/>
                  <a:gd name="T6" fmla="*/ 0 w 78"/>
                  <a:gd name="T7" fmla="*/ 10 h 22"/>
                  <a:gd name="T8" fmla="*/ 54 w 78"/>
                  <a:gd name="T9" fmla="*/ 22 h 22"/>
                  <a:gd name="T10" fmla="*/ 60 w 78"/>
                  <a:gd name="T11" fmla="*/ 20 h 22"/>
                  <a:gd name="T12" fmla="*/ 60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60" y="20"/>
                    </a:moveTo>
                    <a:lnTo>
                      <a:pt x="78" y="8"/>
                    </a:lnTo>
                    <a:lnTo>
                      <a:pt x="34" y="0"/>
                    </a:lnTo>
                    <a:lnTo>
                      <a:pt x="0" y="10"/>
                    </a:lnTo>
                    <a:lnTo>
                      <a:pt x="54" y="22"/>
                    </a:lnTo>
                    <a:lnTo>
                      <a:pt x="60"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8" name="Freeform 54"/>
              <p:cNvSpPr>
                <a:spLocks noChangeAspect="1"/>
              </p:cNvSpPr>
              <p:nvPr/>
            </p:nvSpPr>
            <p:spPr bwMode="auto">
              <a:xfrm>
                <a:off x="3156" y="3267"/>
                <a:ext cx="106" cy="116"/>
              </a:xfrm>
              <a:custGeom>
                <a:avLst/>
                <a:gdLst>
                  <a:gd name="T0" fmla="*/ 8 w 53"/>
                  <a:gd name="T1" fmla="*/ 24 h 58"/>
                  <a:gd name="T2" fmla="*/ 48 w 53"/>
                  <a:gd name="T3" fmla="*/ 0 h 58"/>
                  <a:gd name="T4" fmla="*/ 416 w 53"/>
                  <a:gd name="T5" fmla="*/ 40 h 58"/>
                  <a:gd name="T6" fmla="*/ 424 w 53"/>
                  <a:gd name="T7" fmla="*/ 48 h 58"/>
                  <a:gd name="T8" fmla="*/ 424 w 53"/>
                  <a:gd name="T9" fmla="*/ 416 h 58"/>
                  <a:gd name="T10" fmla="*/ 416 w 53"/>
                  <a:gd name="T11" fmla="*/ 424 h 58"/>
                  <a:gd name="T12" fmla="*/ 376 w 53"/>
                  <a:gd name="T13" fmla="*/ 456 h 58"/>
                  <a:gd name="T14" fmla="*/ 360 w 53"/>
                  <a:gd name="T15" fmla="*/ 464 h 58"/>
                  <a:gd name="T16" fmla="*/ 0 w 53"/>
                  <a:gd name="T17" fmla="*/ 352 h 58"/>
                  <a:gd name="T18" fmla="*/ 8 w 53"/>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8"/>
                  <a:gd name="T32" fmla="*/ 53 w 53"/>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8">
                    <a:moveTo>
                      <a:pt x="1" y="3"/>
                    </a:moveTo>
                    <a:cubicBezTo>
                      <a:pt x="6" y="0"/>
                      <a:pt x="6" y="0"/>
                      <a:pt x="6" y="0"/>
                    </a:cubicBezTo>
                    <a:cubicBezTo>
                      <a:pt x="52" y="5"/>
                      <a:pt x="52" y="5"/>
                      <a:pt x="52" y="5"/>
                    </a:cubicBezTo>
                    <a:cubicBezTo>
                      <a:pt x="52" y="5"/>
                      <a:pt x="53" y="5"/>
                      <a:pt x="53" y="6"/>
                    </a:cubicBezTo>
                    <a:cubicBezTo>
                      <a:pt x="53" y="6"/>
                      <a:pt x="53" y="45"/>
                      <a:pt x="53" y="52"/>
                    </a:cubicBezTo>
                    <a:cubicBezTo>
                      <a:pt x="53" y="53"/>
                      <a:pt x="52" y="53"/>
                      <a:pt x="52" y="53"/>
                    </a:cubicBezTo>
                    <a:cubicBezTo>
                      <a:pt x="52" y="53"/>
                      <a:pt x="48" y="57"/>
                      <a:pt x="47" y="57"/>
                    </a:cubicBezTo>
                    <a:cubicBezTo>
                      <a:pt x="46" y="58"/>
                      <a:pt x="45" y="58"/>
                      <a:pt x="45"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29" name="Freeform 55"/>
              <p:cNvSpPr>
                <a:spLocks noChangeAspect="1"/>
              </p:cNvSpPr>
              <p:nvPr/>
            </p:nvSpPr>
            <p:spPr bwMode="auto">
              <a:xfrm>
                <a:off x="3154" y="3263"/>
                <a:ext cx="106" cy="110"/>
              </a:xfrm>
              <a:custGeom>
                <a:avLst/>
                <a:gdLst>
                  <a:gd name="T0" fmla="*/ 56 w 53"/>
                  <a:gd name="T1" fmla="*/ 0 h 55"/>
                  <a:gd name="T2" fmla="*/ 80 w 53"/>
                  <a:gd name="T3" fmla="*/ 0 h 55"/>
                  <a:gd name="T4" fmla="*/ 416 w 53"/>
                  <a:gd name="T5" fmla="*/ 56 h 55"/>
                  <a:gd name="T6" fmla="*/ 424 w 53"/>
                  <a:gd name="T7" fmla="*/ 56 h 55"/>
                  <a:gd name="T8" fmla="*/ 368 w 53"/>
                  <a:gd name="T9" fmla="*/ 88 h 55"/>
                  <a:gd name="T10" fmla="*/ 232 w 53"/>
                  <a:gd name="T11" fmla="*/ 352 h 55"/>
                  <a:gd name="T12" fmla="*/ 288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9" y="0"/>
                      <a:pt x="10" y="0"/>
                      <a:pt x="10" y="0"/>
                    </a:cubicBezTo>
                    <a:cubicBezTo>
                      <a:pt x="52" y="7"/>
                      <a:pt x="52" y="7"/>
                      <a:pt x="52" y="7"/>
                    </a:cubicBezTo>
                    <a:cubicBezTo>
                      <a:pt x="53" y="7"/>
                      <a:pt x="53" y="7"/>
                      <a:pt x="53" y="7"/>
                    </a:cubicBezTo>
                    <a:cubicBezTo>
                      <a:pt x="46" y="11"/>
                      <a:pt x="46" y="11"/>
                      <a:pt x="46" y="11"/>
                    </a:cubicBezTo>
                    <a:cubicBezTo>
                      <a:pt x="46" y="11"/>
                      <a:pt x="29" y="42"/>
                      <a:pt x="29" y="44"/>
                    </a:cubicBezTo>
                    <a:cubicBezTo>
                      <a:pt x="29" y="44"/>
                      <a:pt x="32" y="51"/>
                      <a:pt x="36"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0" name="Freeform 56"/>
              <p:cNvSpPr>
                <a:spLocks noChangeAspect="1"/>
              </p:cNvSpPr>
              <p:nvPr/>
            </p:nvSpPr>
            <p:spPr bwMode="auto">
              <a:xfrm>
                <a:off x="3246" y="3277"/>
                <a:ext cx="16" cy="12"/>
              </a:xfrm>
              <a:custGeom>
                <a:avLst/>
                <a:gdLst>
                  <a:gd name="T0" fmla="*/ 56 w 8"/>
                  <a:gd name="T1" fmla="*/ 0 h 6"/>
                  <a:gd name="T2" fmla="*/ 64 w 8"/>
                  <a:gd name="T3" fmla="*/ 8 h 6"/>
                  <a:gd name="T4" fmla="*/ 0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0" y="6"/>
                      <a:pt x="0" y="6"/>
                      <a:pt x="0"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1" name="Freeform 57"/>
              <p:cNvSpPr>
                <a:spLocks noChangeAspect="1"/>
              </p:cNvSpPr>
              <p:nvPr/>
            </p:nvSpPr>
            <p:spPr bwMode="auto">
              <a:xfrm>
                <a:off x="3152" y="3269"/>
                <a:ext cx="96" cy="116"/>
              </a:xfrm>
              <a:custGeom>
                <a:avLst/>
                <a:gdLst>
                  <a:gd name="T0" fmla="*/ 8 w 48"/>
                  <a:gd name="T1" fmla="*/ 16 h 58"/>
                  <a:gd name="T2" fmla="*/ 8 w 48"/>
                  <a:gd name="T3" fmla="*/ 336 h 58"/>
                  <a:gd name="T4" fmla="*/ 24 w 48"/>
                  <a:gd name="T5" fmla="*/ 360 h 58"/>
                  <a:gd name="T6" fmla="*/ 368 w 48"/>
                  <a:gd name="T7" fmla="*/ 456 h 58"/>
                  <a:gd name="T8" fmla="*/ 384 w 48"/>
                  <a:gd name="T9" fmla="*/ 440 h 58"/>
                  <a:gd name="T10" fmla="*/ 384 w 48"/>
                  <a:gd name="T11" fmla="*/ 80 h 58"/>
                  <a:gd name="T12" fmla="*/ 368 w 48"/>
                  <a:gd name="T13" fmla="*/ 64 h 58"/>
                  <a:gd name="T14" fmla="*/ 24 w 48"/>
                  <a:gd name="T15" fmla="*/ 0 h 58"/>
                  <a:gd name="T16" fmla="*/ 8 w 48"/>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58"/>
                  <a:gd name="T29" fmla="*/ 48 w 4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58">
                    <a:moveTo>
                      <a:pt x="1" y="2"/>
                    </a:moveTo>
                    <a:cubicBezTo>
                      <a:pt x="1" y="4"/>
                      <a:pt x="0" y="35"/>
                      <a:pt x="1" y="42"/>
                    </a:cubicBezTo>
                    <a:cubicBezTo>
                      <a:pt x="1" y="44"/>
                      <a:pt x="3" y="45"/>
                      <a:pt x="3" y="45"/>
                    </a:cubicBezTo>
                    <a:cubicBezTo>
                      <a:pt x="46" y="57"/>
                      <a:pt x="46" y="57"/>
                      <a:pt x="46" y="57"/>
                    </a:cubicBezTo>
                    <a:cubicBezTo>
                      <a:pt x="46" y="57"/>
                      <a:pt x="48" y="58"/>
                      <a:pt x="48" y="55"/>
                    </a:cubicBezTo>
                    <a:cubicBezTo>
                      <a:pt x="48" y="53"/>
                      <a:pt x="48" y="10"/>
                      <a:pt x="48" y="10"/>
                    </a:cubicBezTo>
                    <a:cubicBezTo>
                      <a:pt x="48" y="10"/>
                      <a:pt x="48" y="8"/>
                      <a:pt x="46" y="8"/>
                    </a:cubicBezTo>
                    <a:cubicBezTo>
                      <a:pt x="44" y="8"/>
                      <a:pt x="3" y="0"/>
                      <a:pt x="3" y="0"/>
                    </a:cubicBezTo>
                    <a:cubicBezTo>
                      <a:pt x="3" y="0"/>
                      <a:pt x="1" y="0"/>
                      <a:pt x="1"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2" name="Freeform 58"/>
              <p:cNvSpPr>
                <a:spLocks noChangeAspect="1"/>
              </p:cNvSpPr>
              <p:nvPr/>
            </p:nvSpPr>
            <p:spPr bwMode="auto">
              <a:xfrm>
                <a:off x="3162" y="3281"/>
                <a:ext cx="74" cy="88"/>
              </a:xfrm>
              <a:custGeom>
                <a:avLst/>
                <a:gdLst>
                  <a:gd name="T0" fmla="*/ 288 w 37"/>
                  <a:gd name="T1" fmla="*/ 48 h 44"/>
                  <a:gd name="T2" fmla="*/ 16 w 37"/>
                  <a:gd name="T3" fmla="*/ 0 h 44"/>
                  <a:gd name="T4" fmla="*/ 0 w 37"/>
                  <a:gd name="T5" fmla="*/ 0 h 44"/>
                  <a:gd name="T6" fmla="*/ 0 w 37"/>
                  <a:gd name="T7" fmla="*/ 264 h 44"/>
                  <a:gd name="T8" fmla="*/ 16 w 37"/>
                  <a:gd name="T9" fmla="*/ 280 h 44"/>
                  <a:gd name="T10" fmla="*/ 288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2" y="0"/>
                    </a:cubicBezTo>
                    <a:cubicBezTo>
                      <a:pt x="1" y="0"/>
                      <a:pt x="0" y="0"/>
                      <a:pt x="0" y="0"/>
                    </a:cubicBezTo>
                    <a:cubicBezTo>
                      <a:pt x="0" y="0"/>
                      <a:pt x="1" y="31"/>
                      <a:pt x="0" y="33"/>
                    </a:cubicBezTo>
                    <a:cubicBezTo>
                      <a:pt x="0" y="35"/>
                      <a:pt x="1" y="35"/>
                      <a:pt x="2" y="35"/>
                    </a:cubicBezTo>
                    <a:cubicBezTo>
                      <a:pt x="2" y="35"/>
                      <a:pt x="29" y="42"/>
                      <a:pt x="36" y="44"/>
                    </a:cubicBezTo>
                    <a:cubicBezTo>
                      <a:pt x="37" y="44"/>
                      <a:pt x="37" y="42"/>
                      <a:pt x="37" y="42"/>
                    </a:cubicBezTo>
                    <a:cubicBezTo>
                      <a:pt x="37" y="42"/>
                      <a:pt x="37" y="8"/>
                      <a:pt x="37" y="7"/>
                    </a:cubicBezTo>
                    <a:cubicBezTo>
                      <a:pt x="37" y="6"/>
                      <a:pt x="37"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3" name="Freeform 59"/>
              <p:cNvSpPr>
                <a:spLocks noChangeAspect="1"/>
              </p:cNvSpPr>
              <p:nvPr/>
            </p:nvSpPr>
            <p:spPr bwMode="auto">
              <a:xfrm>
                <a:off x="3166" y="3283"/>
                <a:ext cx="68" cy="82"/>
              </a:xfrm>
              <a:custGeom>
                <a:avLst/>
                <a:gdLst>
                  <a:gd name="T0" fmla="*/ 264 w 34"/>
                  <a:gd name="T1" fmla="*/ 40 h 41"/>
                  <a:gd name="T2" fmla="*/ 8 w 34"/>
                  <a:gd name="T3" fmla="*/ 0 h 41"/>
                  <a:gd name="T4" fmla="*/ 0 w 34"/>
                  <a:gd name="T5" fmla="*/ 8 h 41"/>
                  <a:gd name="T6" fmla="*/ 0 w 34"/>
                  <a:gd name="T7" fmla="*/ 248 h 41"/>
                  <a:gd name="T8" fmla="*/ 8 w 34"/>
                  <a:gd name="T9" fmla="*/ 264 h 41"/>
                  <a:gd name="T10" fmla="*/ 256 w 34"/>
                  <a:gd name="T11" fmla="*/ 328 h 41"/>
                  <a:gd name="T12" fmla="*/ 272 w 34"/>
                  <a:gd name="T13" fmla="*/ 320 h 41"/>
                  <a:gd name="T14" fmla="*/ 272 w 34"/>
                  <a:gd name="T15" fmla="*/ 56 h 41"/>
                  <a:gd name="T16" fmla="*/ 264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3" y="5"/>
                    </a:moveTo>
                    <a:cubicBezTo>
                      <a:pt x="15" y="2"/>
                      <a:pt x="2" y="0"/>
                      <a:pt x="1" y="0"/>
                    </a:cubicBezTo>
                    <a:cubicBezTo>
                      <a:pt x="0" y="0"/>
                      <a:pt x="0" y="1"/>
                      <a:pt x="0" y="1"/>
                    </a:cubicBezTo>
                    <a:cubicBezTo>
                      <a:pt x="0" y="1"/>
                      <a:pt x="0" y="29"/>
                      <a:pt x="0" y="31"/>
                    </a:cubicBezTo>
                    <a:cubicBezTo>
                      <a:pt x="0" y="33"/>
                      <a:pt x="0" y="33"/>
                      <a:pt x="1" y="33"/>
                    </a:cubicBezTo>
                    <a:cubicBezTo>
                      <a:pt x="1" y="33"/>
                      <a:pt x="26" y="40"/>
                      <a:pt x="32" y="41"/>
                    </a:cubicBezTo>
                    <a:cubicBezTo>
                      <a:pt x="33" y="41"/>
                      <a:pt x="34" y="40"/>
                      <a:pt x="34" y="40"/>
                    </a:cubicBezTo>
                    <a:cubicBezTo>
                      <a:pt x="34" y="40"/>
                      <a:pt x="34" y="8"/>
                      <a:pt x="34" y="7"/>
                    </a:cubicBezTo>
                    <a:cubicBezTo>
                      <a:pt x="34" y="6"/>
                      <a:pt x="34" y="6"/>
                      <a:pt x="33"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4" name="Freeform 60"/>
              <p:cNvSpPr>
                <a:spLocks noChangeAspect="1" noEditPoints="1"/>
              </p:cNvSpPr>
              <p:nvPr/>
            </p:nvSpPr>
            <p:spPr bwMode="auto">
              <a:xfrm>
                <a:off x="3164" y="3281"/>
                <a:ext cx="70" cy="86"/>
              </a:xfrm>
              <a:custGeom>
                <a:avLst/>
                <a:gdLst>
                  <a:gd name="T0" fmla="*/ 8 w 35"/>
                  <a:gd name="T1" fmla="*/ 8 h 43"/>
                  <a:gd name="T2" fmla="*/ 0 w 35"/>
                  <a:gd name="T3" fmla="*/ 16 h 43"/>
                  <a:gd name="T4" fmla="*/ 0 w 35"/>
                  <a:gd name="T5" fmla="*/ 256 h 43"/>
                  <a:gd name="T6" fmla="*/ 16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8 w 35"/>
                  <a:gd name="T21" fmla="*/ 8 h 43"/>
                  <a:gd name="T22" fmla="*/ 8 w 35"/>
                  <a:gd name="T23" fmla="*/ 8 h 43"/>
                  <a:gd name="T24" fmla="*/ 16 w 35"/>
                  <a:gd name="T25" fmla="*/ 8 h 43"/>
                  <a:gd name="T26" fmla="*/ 272 w 35"/>
                  <a:gd name="T27" fmla="*/ 56 h 43"/>
                  <a:gd name="T28" fmla="*/ 272 w 35"/>
                  <a:gd name="T29" fmla="*/ 64 h 43"/>
                  <a:gd name="T30" fmla="*/ 280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1" y="1"/>
                    </a:moveTo>
                    <a:cubicBezTo>
                      <a:pt x="0" y="1"/>
                      <a:pt x="0" y="2"/>
                      <a:pt x="0" y="2"/>
                    </a:cubicBezTo>
                    <a:cubicBezTo>
                      <a:pt x="0" y="32"/>
                      <a:pt x="0" y="32"/>
                      <a:pt x="0" y="32"/>
                    </a:cubicBezTo>
                    <a:cubicBezTo>
                      <a:pt x="0" y="34"/>
                      <a:pt x="1" y="34"/>
                      <a:pt x="2" y="34"/>
                    </a:cubicBezTo>
                    <a:cubicBezTo>
                      <a:pt x="2"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1" y="1"/>
                    </a:cubicBezTo>
                    <a:close/>
                    <a:moveTo>
                      <a:pt x="1" y="1"/>
                    </a:moveTo>
                    <a:cubicBezTo>
                      <a:pt x="2" y="1"/>
                      <a:pt x="2" y="1"/>
                      <a:pt x="2" y="1"/>
                    </a:cubicBezTo>
                    <a:cubicBezTo>
                      <a:pt x="34" y="7"/>
                      <a:pt x="34" y="7"/>
                      <a:pt x="34" y="7"/>
                    </a:cubicBezTo>
                    <a:cubicBezTo>
                      <a:pt x="34" y="7"/>
                      <a:pt x="34" y="7"/>
                      <a:pt x="34" y="8"/>
                    </a:cubicBezTo>
                    <a:cubicBezTo>
                      <a:pt x="35" y="41"/>
                      <a:pt x="35" y="41"/>
                      <a:pt x="35"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5" name="Freeform 61"/>
              <p:cNvSpPr>
                <a:spLocks noChangeAspect="1"/>
              </p:cNvSpPr>
              <p:nvPr/>
            </p:nvSpPr>
            <p:spPr bwMode="auto">
              <a:xfrm>
                <a:off x="3338" y="3371"/>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6" name="Freeform 62"/>
              <p:cNvSpPr>
                <a:spLocks noChangeAspect="1"/>
              </p:cNvSpPr>
              <p:nvPr/>
            </p:nvSpPr>
            <p:spPr bwMode="auto">
              <a:xfrm>
                <a:off x="345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7" name="Freeform 63"/>
              <p:cNvSpPr>
                <a:spLocks noChangeAspect="1"/>
              </p:cNvSpPr>
              <p:nvPr/>
            </p:nvSpPr>
            <p:spPr bwMode="auto">
              <a:xfrm>
                <a:off x="3454" y="3401"/>
                <a:ext cx="4" cy="28"/>
              </a:xfrm>
              <a:custGeom>
                <a:avLst/>
                <a:gdLst>
                  <a:gd name="T0" fmla="*/ 4 w 4"/>
                  <a:gd name="T1" fmla="*/ 22 h 28"/>
                  <a:gd name="T2" fmla="*/ 2 w 4"/>
                  <a:gd name="T3" fmla="*/ 28 h 28"/>
                  <a:gd name="T4" fmla="*/ 0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0"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8" name="Freeform 64"/>
              <p:cNvSpPr>
                <a:spLocks noChangeAspect="1"/>
              </p:cNvSpPr>
              <p:nvPr/>
            </p:nvSpPr>
            <p:spPr bwMode="auto">
              <a:xfrm>
                <a:off x="3338" y="3339"/>
                <a:ext cx="164" cy="64"/>
              </a:xfrm>
              <a:custGeom>
                <a:avLst/>
                <a:gdLst>
                  <a:gd name="T0" fmla="*/ 56 w 164"/>
                  <a:gd name="T1" fmla="*/ 0 h 64"/>
                  <a:gd name="T2" fmla="*/ 164 w 164"/>
                  <a:gd name="T3" fmla="*/ 28 h 64"/>
                  <a:gd name="T4" fmla="*/ 118 w 164"/>
                  <a:gd name="T5" fmla="*/ 64 h 64"/>
                  <a:gd name="T6" fmla="*/ 0 w 164"/>
                  <a:gd name="T7" fmla="*/ 32 h 64"/>
                  <a:gd name="T8" fmla="*/ 56 w 164"/>
                  <a:gd name="T9" fmla="*/ 0 h 64"/>
                  <a:gd name="T10" fmla="*/ 56 w 164"/>
                  <a:gd name="T11" fmla="*/ 0 h 64"/>
                  <a:gd name="T12" fmla="*/ 0 60000 65536"/>
                  <a:gd name="T13" fmla="*/ 0 60000 65536"/>
                  <a:gd name="T14" fmla="*/ 0 60000 65536"/>
                  <a:gd name="T15" fmla="*/ 0 60000 65536"/>
                  <a:gd name="T16" fmla="*/ 0 60000 65536"/>
                  <a:gd name="T17" fmla="*/ 0 60000 65536"/>
                  <a:gd name="T18" fmla="*/ 0 w 164"/>
                  <a:gd name="T19" fmla="*/ 0 h 64"/>
                  <a:gd name="T20" fmla="*/ 164 w 16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4" h="64">
                    <a:moveTo>
                      <a:pt x="56" y="0"/>
                    </a:moveTo>
                    <a:lnTo>
                      <a:pt x="164"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39" name="Freeform 65"/>
              <p:cNvSpPr>
                <a:spLocks noChangeAspect="1"/>
              </p:cNvSpPr>
              <p:nvPr/>
            </p:nvSpPr>
            <p:spPr bwMode="auto">
              <a:xfrm>
                <a:off x="3338" y="3367"/>
                <a:ext cx="164" cy="36"/>
              </a:xfrm>
              <a:custGeom>
                <a:avLst/>
                <a:gdLst>
                  <a:gd name="T0" fmla="*/ 118 w 164"/>
                  <a:gd name="T1" fmla="*/ 34 h 36"/>
                  <a:gd name="T2" fmla="*/ 6 w 164"/>
                  <a:gd name="T3" fmla="*/ 6 h 36"/>
                  <a:gd name="T4" fmla="*/ 0 w 164"/>
                  <a:gd name="T5" fmla="*/ 4 h 36"/>
                  <a:gd name="T6" fmla="*/ 118 w 164"/>
                  <a:gd name="T7" fmla="*/ 36 h 36"/>
                  <a:gd name="T8" fmla="*/ 164 w 164"/>
                  <a:gd name="T9" fmla="*/ 0 h 36"/>
                  <a:gd name="T10" fmla="*/ 160 w 164"/>
                  <a:gd name="T11" fmla="*/ 2 h 36"/>
                  <a:gd name="T12" fmla="*/ 118 w 164"/>
                  <a:gd name="T13" fmla="*/ 34 h 36"/>
                  <a:gd name="T14" fmla="*/ 118 w 164"/>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118" y="34"/>
                    </a:moveTo>
                    <a:lnTo>
                      <a:pt x="6" y="6"/>
                    </a:lnTo>
                    <a:lnTo>
                      <a:pt x="0" y="4"/>
                    </a:lnTo>
                    <a:lnTo>
                      <a:pt x="118" y="36"/>
                    </a:lnTo>
                    <a:lnTo>
                      <a:pt x="164" y="0"/>
                    </a:lnTo>
                    <a:lnTo>
                      <a:pt x="160" y="2"/>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0" name="Freeform 66"/>
              <p:cNvSpPr>
                <a:spLocks noChangeAspect="1"/>
              </p:cNvSpPr>
              <p:nvPr/>
            </p:nvSpPr>
            <p:spPr bwMode="auto">
              <a:xfrm>
                <a:off x="3442" y="3355"/>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1" name="Freeform 67"/>
              <p:cNvSpPr>
                <a:spLocks noChangeAspect="1"/>
              </p:cNvSpPr>
              <p:nvPr/>
            </p:nvSpPr>
            <p:spPr bwMode="auto">
              <a:xfrm>
                <a:off x="3370" y="3363"/>
                <a:ext cx="72" cy="28"/>
              </a:xfrm>
              <a:custGeom>
                <a:avLst/>
                <a:gdLst>
                  <a:gd name="T0" fmla="*/ 0 w 72"/>
                  <a:gd name="T1" fmla="*/ 0 h 28"/>
                  <a:gd name="T2" fmla="*/ 72 w 72"/>
                  <a:gd name="T3" fmla="*/ 18 h 28"/>
                  <a:gd name="T4" fmla="*/ 72 w 72"/>
                  <a:gd name="T5" fmla="*/ 28 h 28"/>
                  <a:gd name="T6" fmla="*/ 0 w 72"/>
                  <a:gd name="T7" fmla="*/ 8 h 28"/>
                  <a:gd name="T8" fmla="*/ 0 w 72"/>
                  <a:gd name="T9" fmla="*/ 0 h 28"/>
                  <a:gd name="T10" fmla="*/ 0 w 72"/>
                  <a:gd name="T11" fmla="*/ 0 h 28"/>
                  <a:gd name="T12" fmla="*/ 0 60000 65536"/>
                  <a:gd name="T13" fmla="*/ 0 60000 65536"/>
                  <a:gd name="T14" fmla="*/ 0 60000 65536"/>
                  <a:gd name="T15" fmla="*/ 0 60000 65536"/>
                  <a:gd name="T16" fmla="*/ 0 60000 65536"/>
                  <a:gd name="T17" fmla="*/ 0 60000 65536"/>
                  <a:gd name="T18" fmla="*/ 0 w 72"/>
                  <a:gd name="T19" fmla="*/ 0 h 28"/>
                  <a:gd name="T20" fmla="*/ 72 w 72"/>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2" h="28">
                    <a:moveTo>
                      <a:pt x="0" y="0"/>
                    </a:moveTo>
                    <a:lnTo>
                      <a:pt x="72" y="18"/>
                    </a:lnTo>
                    <a:lnTo>
                      <a:pt x="72"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2" name="Freeform 68"/>
              <p:cNvSpPr>
                <a:spLocks noChangeAspect="1"/>
              </p:cNvSpPr>
              <p:nvPr/>
            </p:nvSpPr>
            <p:spPr bwMode="auto">
              <a:xfrm>
                <a:off x="3370" y="3357"/>
                <a:ext cx="82" cy="26"/>
              </a:xfrm>
              <a:custGeom>
                <a:avLst/>
                <a:gdLst>
                  <a:gd name="T0" fmla="*/ 0 w 82"/>
                  <a:gd name="T1" fmla="*/ 6 h 26"/>
                  <a:gd name="T2" fmla="*/ 72 w 82"/>
                  <a:gd name="T3" fmla="*/ 26 h 26"/>
                  <a:gd name="T4" fmla="*/ 82 w 82"/>
                  <a:gd name="T5" fmla="*/ 18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18"/>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3" name="Freeform 69"/>
              <p:cNvSpPr>
                <a:spLocks noChangeAspect="1"/>
              </p:cNvSpPr>
              <p:nvPr/>
            </p:nvSpPr>
            <p:spPr bwMode="auto">
              <a:xfrm>
                <a:off x="335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4" name="Freeform 70"/>
              <p:cNvSpPr>
                <a:spLocks noChangeAspect="1"/>
              </p:cNvSpPr>
              <p:nvPr/>
            </p:nvSpPr>
            <p:spPr bwMode="auto">
              <a:xfrm>
                <a:off x="335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5" name="Freeform 71"/>
              <p:cNvSpPr>
                <a:spLocks noChangeAspect="1"/>
              </p:cNvSpPr>
              <p:nvPr/>
            </p:nvSpPr>
            <p:spPr bwMode="auto">
              <a:xfrm>
                <a:off x="343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6" name="Freeform 72"/>
              <p:cNvSpPr>
                <a:spLocks noChangeAspect="1"/>
              </p:cNvSpPr>
              <p:nvPr/>
            </p:nvSpPr>
            <p:spPr bwMode="auto">
              <a:xfrm>
                <a:off x="343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7" name="Freeform 73"/>
              <p:cNvSpPr>
                <a:spLocks noChangeAspect="1"/>
              </p:cNvSpPr>
              <p:nvPr/>
            </p:nvSpPr>
            <p:spPr bwMode="auto">
              <a:xfrm>
                <a:off x="343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8" name="Freeform 74"/>
              <p:cNvSpPr>
                <a:spLocks noChangeAspect="1"/>
              </p:cNvSpPr>
              <p:nvPr/>
            </p:nvSpPr>
            <p:spPr bwMode="auto">
              <a:xfrm>
                <a:off x="343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49" name="Freeform 75"/>
              <p:cNvSpPr>
                <a:spLocks noChangeAspect="1"/>
              </p:cNvSpPr>
              <p:nvPr/>
            </p:nvSpPr>
            <p:spPr bwMode="auto">
              <a:xfrm>
                <a:off x="343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0" name="Freeform 76"/>
              <p:cNvSpPr>
                <a:spLocks noChangeAspect="1"/>
              </p:cNvSpPr>
              <p:nvPr/>
            </p:nvSpPr>
            <p:spPr bwMode="auto">
              <a:xfrm>
                <a:off x="343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1" name="Freeform 77"/>
              <p:cNvSpPr>
                <a:spLocks noChangeAspect="1"/>
              </p:cNvSpPr>
              <p:nvPr/>
            </p:nvSpPr>
            <p:spPr bwMode="auto">
              <a:xfrm>
                <a:off x="3402" y="3417"/>
                <a:ext cx="46" cy="43"/>
              </a:xfrm>
              <a:custGeom>
                <a:avLst/>
                <a:gdLst>
                  <a:gd name="T0" fmla="*/ 46 w 46"/>
                  <a:gd name="T1" fmla="*/ 0 h 43"/>
                  <a:gd name="T2" fmla="*/ 46 w 46"/>
                  <a:gd name="T3" fmla="*/ 4 h 43"/>
                  <a:gd name="T4" fmla="*/ 0 w 46"/>
                  <a:gd name="T5" fmla="*/ 43 h 43"/>
                  <a:gd name="T6" fmla="*/ 0 w 46"/>
                  <a:gd name="T7" fmla="*/ 39 h 43"/>
                  <a:gd name="T8" fmla="*/ 46 w 46"/>
                  <a:gd name="T9" fmla="*/ 0 h 43"/>
                  <a:gd name="T10" fmla="*/ 46 w 46"/>
                  <a:gd name="T11" fmla="*/ 0 h 43"/>
                  <a:gd name="T12" fmla="*/ 0 60000 65536"/>
                  <a:gd name="T13" fmla="*/ 0 60000 65536"/>
                  <a:gd name="T14" fmla="*/ 0 60000 65536"/>
                  <a:gd name="T15" fmla="*/ 0 60000 65536"/>
                  <a:gd name="T16" fmla="*/ 0 60000 65536"/>
                  <a:gd name="T17" fmla="*/ 0 60000 65536"/>
                  <a:gd name="T18" fmla="*/ 0 w 46"/>
                  <a:gd name="T19" fmla="*/ 0 h 43"/>
                  <a:gd name="T20" fmla="*/ 46 w 46"/>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6" h="43">
                    <a:moveTo>
                      <a:pt x="46" y="0"/>
                    </a:moveTo>
                    <a:lnTo>
                      <a:pt x="46" y="4"/>
                    </a:lnTo>
                    <a:lnTo>
                      <a:pt x="0" y="43"/>
                    </a:lnTo>
                    <a:lnTo>
                      <a:pt x="0" y="39"/>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2" name="Freeform 78"/>
              <p:cNvSpPr>
                <a:spLocks noChangeAspect="1"/>
              </p:cNvSpPr>
              <p:nvPr/>
            </p:nvSpPr>
            <p:spPr bwMode="auto">
              <a:xfrm>
                <a:off x="3298"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3" name="Freeform 79"/>
              <p:cNvSpPr>
                <a:spLocks noChangeAspect="1"/>
              </p:cNvSpPr>
              <p:nvPr/>
            </p:nvSpPr>
            <p:spPr bwMode="auto">
              <a:xfrm>
                <a:off x="3298" y="3389"/>
                <a:ext cx="150" cy="67"/>
              </a:xfrm>
              <a:custGeom>
                <a:avLst/>
                <a:gdLst>
                  <a:gd name="T0" fmla="*/ 50 w 150"/>
                  <a:gd name="T1" fmla="*/ 0 h 67"/>
                  <a:gd name="T2" fmla="*/ 150 w 150"/>
                  <a:gd name="T3" fmla="*/ 28 h 67"/>
                  <a:gd name="T4" fmla="*/ 104 w 150"/>
                  <a:gd name="T5" fmla="*/ 67 h 67"/>
                  <a:gd name="T6" fmla="*/ 0 w 150"/>
                  <a:gd name="T7" fmla="*/ 32 h 67"/>
                  <a:gd name="T8" fmla="*/ 50 w 150"/>
                  <a:gd name="T9" fmla="*/ 0 h 67"/>
                  <a:gd name="T10" fmla="*/ 50 w 150"/>
                  <a:gd name="T11" fmla="*/ 0 h 67"/>
                  <a:gd name="T12" fmla="*/ 0 60000 65536"/>
                  <a:gd name="T13" fmla="*/ 0 60000 65536"/>
                  <a:gd name="T14" fmla="*/ 0 60000 65536"/>
                  <a:gd name="T15" fmla="*/ 0 60000 65536"/>
                  <a:gd name="T16" fmla="*/ 0 60000 65536"/>
                  <a:gd name="T17" fmla="*/ 0 60000 65536"/>
                  <a:gd name="T18" fmla="*/ 0 w 150"/>
                  <a:gd name="T19" fmla="*/ 0 h 67"/>
                  <a:gd name="T20" fmla="*/ 150 w 15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50" h="67">
                    <a:moveTo>
                      <a:pt x="50" y="0"/>
                    </a:moveTo>
                    <a:lnTo>
                      <a:pt x="150" y="28"/>
                    </a:lnTo>
                    <a:lnTo>
                      <a:pt x="104" y="67"/>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4" name="Freeform 80"/>
              <p:cNvSpPr>
                <a:spLocks noChangeAspect="1"/>
              </p:cNvSpPr>
              <p:nvPr/>
            </p:nvSpPr>
            <p:spPr bwMode="auto">
              <a:xfrm>
                <a:off x="3408" y="3263"/>
                <a:ext cx="86" cy="98"/>
              </a:xfrm>
              <a:custGeom>
                <a:avLst/>
                <a:gdLst>
                  <a:gd name="T0" fmla="*/ 248 w 43"/>
                  <a:gd name="T1" fmla="*/ 392 h 49"/>
                  <a:gd name="T2" fmla="*/ 328 w 43"/>
                  <a:gd name="T3" fmla="*/ 320 h 49"/>
                  <a:gd name="T4" fmla="*/ 328 w 43"/>
                  <a:gd name="T5" fmla="*/ 144 h 49"/>
                  <a:gd name="T6" fmla="*/ 312 w 43"/>
                  <a:gd name="T7" fmla="*/ 0 h 49"/>
                  <a:gd name="T8" fmla="*/ 120 w 43"/>
                  <a:gd name="T9" fmla="*/ 8 h 49"/>
                  <a:gd name="T10" fmla="*/ 0 w 43"/>
                  <a:gd name="T11" fmla="*/ 32 h 49"/>
                  <a:gd name="T12" fmla="*/ 120 w 43"/>
                  <a:gd name="T13" fmla="*/ 384 h 49"/>
                  <a:gd name="T14" fmla="*/ 248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1" y="49"/>
                    </a:moveTo>
                    <a:cubicBezTo>
                      <a:pt x="41" y="40"/>
                      <a:pt x="41" y="40"/>
                      <a:pt x="41" y="40"/>
                    </a:cubicBezTo>
                    <a:cubicBezTo>
                      <a:pt x="43" y="31"/>
                      <a:pt x="43" y="25"/>
                      <a:pt x="41" y="18"/>
                    </a:cubicBezTo>
                    <a:cubicBezTo>
                      <a:pt x="39" y="10"/>
                      <a:pt x="39" y="0"/>
                      <a:pt x="39" y="0"/>
                    </a:cubicBezTo>
                    <a:cubicBezTo>
                      <a:pt x="15" y="1"/>
                      <a:pt x="15" y="1"/>
                      <a:pt x="15" y="1"/>
                    </a:cubicBezTo>
                    <a:cubicBezTo>
                      <a:pt x="0" y="4"/>
                      <a:pt x="0" y="4"/>
                      <a:pt x="0" y="4"/>
                    </a:cubicBezTo>
                    <a:cubicBezTo>
                      <a:pt x="15" y="48"/>
                      <a:pt x="15" y="48"/>
                      <a:pt x="15" y="48"/>
                    </a:cubicBezTo>
                    <a:lnTo>
                      <a:pt x="31"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5" name="Freeform 81"/>
              <p:cNvSpPr>
                <a:spLocks noChangeAspect="1"/>
              </p:cNvSpPr>
              <p:nvPr/>
            </p:nvSpPr>
            <p:spPr bwMode="auto">
              <a:xfrm>
                <a:off x="3408" y="3257"/>
                <a:ext cx="78" cy="22"/>
              </a:xfrm>
              <a:custGeom>
                <a:avLst/>
                <a:gdLst>
                  <a:gd name="T0" fmla="*/ 58 w 78"/>
                  <a:gd name="T1" fmla="*/ 20 h 22"/>
                  <a:gd name="T2" fmla="*/ 78 w 78"/>
                  <a:gd name="T3" fmla="*/ 8 h 22"/>
                  <a:gd name="T4" fmla="*/ 34 w 78"/>
                  <a:gd name="T5" fmla="*/ 0 h 22"/>
                  <a:gd name="T6" fmla="*/ 0 w 78"/>
                  <a:gd name="T7" fmla="*/ 10 h 22"/>
                  <a:gd name="T8" fmla="*/ 54 w 78"/>
                  <a:gd name="T9" fmla="*/ 22 h 22"/>
                  <a:gd name="T10" fmla="*/ 58 w 78"/>
                  <a:gd name="T11" fmla="*/ 20 h 22"/>
                  <a:gd name="T12" fmla="*/ 58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58" y="20"/>
                    </a:moveTo>
                    <a:lnTo>
                      <a:pt x="78" y="8"/>
                    </a:lnTo>
                    <a:lnTo>
                      <a:pt x="34" y="0"/>
                    </a:lnTo>
                    <a:lnTo>
                      <a:pt x="0" y="10"/>
                    </a:lnTo>
                    <a:lnTo>
                      <a:pt x="54" y="22"/>
                    </a:lnTo>
                    <a:lnTo>
                      <a:pt x="58"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6" name="Freeform 82"/>
              <p:cNvSpPr>
                <a:spLocks noChangeAspect="1"/>
              </p:cNvSpPr>
              <p:nvPr/>
            </p:nvSpPr>
            <p:spPr bwMode="auto">
              <a:xfrm>
                <a:off x="3366" y="3267"/>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52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7"/>
                      <a:pt x="46" y="57"/>
                    </a:cubicBezTo>
                    <a:cubicBezTo>
                      <a:pt x="45" y="58"/>
                      <a:pt x="44" y="58"/>
                      <a:pt x="44"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7" name="Freeform 83"/>
              <p:cNvSpPr>
                <a:spLocks noChangeAspect="1"/>
              </p:cNvSpPr>
              <p:nvPr/>
            </p:nvSpPr>
            <p:spPr bwMode="auto">
              <a:xfrm>
                <a:off x="3364" y="3263"/>
                <a:ext cx="106" cy="110"/>
              </a:xfrm>
              <a:custGeom>
                <a:avLst/>
                <a:gdLst>
                  <a:gd name="T0" fmla="*/ 56 w 53"/>
                  <a:gd name="T1" fmla="*/ 0 h 55"/>
                  <a:gd name="T2" fmla="*/ 72 w 53"/>
                  <a:gd name="T3" fmla="*/ 0 h 55"/>
                  <a:gd name="T4" fmla="*/ 416 w 53"/>
                  <a:gd name="T5" fmla="*/ 56 h 55"/>
                  <a:gd name="T6" fmla="*/ 424 w 53"/>
                  <a:gd name="T7" fmla="*/ 56 h 55"/>
                  <a:gd name="T8" fmla="*/ 368 w 53"/>
                  <a:gd name="T9" fmla="*/ 88 h 55"/>
                  <a:gd name="T10" fmla="*/ 232 w 53"/>
                  <a:gd name="T11" fmla="*/ 352 h 55"/>
                  <a:gd name="T12" fmla="*/ 280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7"/>
                      <a:pt x="52" y="7"/>
                    </a:cubicBezTo>
                    <a:cubicBezTo>
                      <a:pt x="53" y="7"/>
                      <a:pt x="53" y="7"/>
                      <a:pt x="53" y="7"/>
                    </a:cubicBezTo>
                    <a:cubicBezTo>
                      <a:pt x="46" y="11"/>
                      <a:pt x="46" y="11"/>
                      <a:pt x="46" y="11"/>
                    </a:cubicBezTo>
                    <a:cubicBezTo>
                      <a:pt x="46" y="11"/>
                      <a:pt x="29" y="42"/>
                      <a:pt x="29" y="44"/>
                    </a:cubicBezTo>
                    <a:cubicBezTo>
                      <a:pt x="29" y="44"/>
                      <a:pt x="32" y="51"/>
                      <a:pt x="35"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8" name="Freeform 84"/>
              <p:cNvSpPr>
                <a:spLocks noChangeAspect="1"/>
              </p:cNvSpPr>
              <p:nvPr/>
            </p:nvSpPr>
            <p:spPr bwMode="auto">
              <a:xfrm>
                <a:off x="3454" y="3277"/>
                <a:ext cx="16" cy="12"/>
              </a:xfrm>
              <a:custGeom>
                <a:avLst/>
                <a:gdLst>
                  <a:gd name="T0" fmla="*/ 56 w 8"/>
                  <a:gd name="T1" fmla="*/ 0 h 6"/>
                  <a:gd name="T2" fmla="*/ 64 w 8"/>
                  <a:gd name="T3" fmla="*/ 8 h 6"/>
                  <a:gd name="T4" fmla="*/ 8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1" y="6"/>
                      <a:pt x="1" y="6"/>
                      <a:pt x="1"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59" name="Freeform 85"/>
              <p:cNvSpPr>
                <a:spLocks noChangeAspect="1"/>
              </p:cNvSpPr>
              <p:nvPr/>
            </p:nvSpPr>
            <p:spPr bwMode="auto">
              <a:xfrm>
                <a:off x="3362" y="3269"/>
                <a:ext cx="94" cy="116"/>
              </a:xfrm>
              <a:custGeom>
                <a:avLst/>
                <a:gdLst>
                  <a:gd name="T0" fmla="*/ 0 w 47"/>
                  <a:gd name="T1" fmla="*/ 16 h 58"/>
                  <a:gd name="T2" fmla="*/ 0 w 47"/>
                  <a:gd name="T3" fmla="*/ 336 h 58"/>
                  <a:gd name="T4" fmla="*/ 16 w 47"/>
                  <a:gd name="T5" fmla="*/ 360 h 58"/>
                  <a:gd name="T6" fmla="*/ 360 w 47"/>
                  <a:gd name="T7" fmla="*/ 456 h 58"/>
                  <a:gd name="T8" fmla="*/ 376 w 47"/>
                  <a:gd name="T9" fmla="*/ 440 h 58"/>
                  <a:gd name="T10" fmla="*/ 376 w 47"/>
                  <a:gd name="T11" fmla="*/ 80 h 58"/>
                  <a:gd name="T12" fmla="*/ 360 w 47"/>
                  <a:gd name="T13" fmla="*/ 64 h 58"/>
                  <a:gd name="T14" fmla="*/ 24 w 47"/>
                  <a:gd name="T15" fmla="*/ 0 h 58"/>
                  <a:gd name="T16" fmla="*/ 0 w 47"/>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8"/>
                  <a:gd name="T29" fmla="*/ 47 w 4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8">
                    <a:moveTo>
                      <a:pt x="0" y="2"/>
                    </a:moveTo>
                    <a:cubicBezTo>
                      <a:pt x="0" y="4"/>
                      <a:pt x="0" y="35"/>
                      <a:pt x="0" y="42"/>
                    </a:cubicBezTo>
                    <a:cubicBezTo>
                      <a:pt x="0" y="44"/>
                      <a:pt x="2" y="45"/>
                      <a:pt x="2" y="45"/>
                    </a:cubicBezTo>
                    <a:cubicBezTo>
                      <a:pt x="45" y="57"/>
                      <a:pt x="45" y="57"/>
                      <a:pt x="45" y="57"/>
                    </a:cubicBezTo>
                    <a:cubicBezTo>
                      <a:pt x="45" y="57"/>
                      <a:pt x="47" y="58"/>
                      <a:pt x="47" y="55"/>
                    </a:cubicBezTo>
                    <a:cubicBezTo>
                      <a:pt x="47" y="53"/>
                      <a:pt x="47" y="10"/>
                      <a:pt x="47" y="10"/>
                    </a:cubicBezTo>
                    <a:cubicBezTo>
                      <a:pt x="47" y="10"/>
                      <a:pt x="47" y="8"/>
                      <a:pt x="45" y="8"/>
                    </a:cubicBezTo>
                    <a:cubicBezTo>
                      <a:pt x="43" y="8"/>
                      <a:pt x="3" y="0"/>
                      <a:pt x="3" y="0"/>
                    </a:cubicBezTo>
                    <a:cubicBezTo>
                      <a:pt x="3"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0" name="Freeform 86"/>
              <p:cNvSpPr>
                <a:spLocks noChangeAspect="1"/>
              </p:cNvSpPr>
              <p:nvPr/>
            </p:nvSpPr>
            <p:spPr bwMode="auto">
              <a:xfrm>
                <a:off x="3372" y="3281"/>
                <a:ext cx="74" cy="88"/>
              </a:xfrm>
              <a:custGeom>
                <a:avLst/>
                <a:gdLst>
                  <a:gd name="T0" fmla="*/ 288 w 37"/>
                  <a:gd name="T1" fmla="*/ 48 h 44"/>
                  <a:gd name="T2" fmla="*/ 8 w 37"/>
                  <a:gd name="T3" fmla="*/ 0 h 44"/>
                  <a:gd name="T4" fmla="*/ 0 w 37"/>
                  <a:gd name="T5" fmla="*/ 0 h 44"/>
                  <a:gd name="T6" fmla="*/ 0 w 37"/>
                  <a:gd name="T7" fmla="*/ 264 h 44"/>
                  <a:gd name="T8" fmla="*/ 8 w 37"/>
                  <a:gd name="T9" fmla="*/ 280 h 44"/>
                  <a:gd name="T10" fmla="*/ 280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1" y="0"/>
                    </a:cubicBezTo>
                    <a:cubicBezTo>
                      <a:pt x="0" y="0"/>
                      <a:pt x="0" y="0"/>
                      <a:pt x="0" y="0"/>
                    </a:cubicBezTo>
                    <a:cubicBezTo>
                      <a:pt x="0" y="0"/>
                      <a:pt x="0" y="31"/>
                      <a:pt x="0" y="33"/>
                    </a:cubicBezTo>
                    <a:cubicBezTo>
                      <a:pt x="0" y="35"/>
                      <a:pt x="0" y="35"/>
                      <a:pt x="1" y="35"/>
                    </a:cubicBezTo>
                    <a:cubicBezTo>
                      <a:pt x="2" y="35"/>
                      <a:pt x="29" y="42"/>
                      <a:pt x="35" y="44"/>
                    </a:cubicBezTo>
                    <a:cubicBezTo>
                      <a:pt x="37" y="44"/>
                      <a:pt x="37" y="42"/>
                      <a:pt x="37" y="42"/>
                    </a:cubicBezTo>
                    <a:cubicBezTo>
                      <a:pt x="37" y="42"/>
                      <a:pt x="37" y="8"/>
                      <a:pt x="37" y="7"/>
                    </a:cubicBezTo>
                    <a:cubicBezTo>
                      <a:pt x="37" y="6"/>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1" name="Freeform 87"/>
              <p:cNvSpPr>
                <a:spLocks noChangeAspect="1"/>
              </p:cNvSpPr>
              <p:nvPr/>
            </p:nvSpPr>
            <p:spPr bwMode="auto">
              <a:xfrm>
                <a:off x="3374" y="3283"/>
                <a:ext cx="68" cy="82"/>
              </a:xfrm>
              <a:custGeom>
                <a:avLst/>
                <a:gdLst>
                  <a:gd name="T0" fmla="*/ 272 w 34"/>
                  <a:gd name="T1" fmla="*/ 40 h 41"/>
                  <a:gd name="T2" fmla="*/ 8 w 34"/>
                  <a:gd name="T3" fmla="*/ 0 h 41"/>
                  <a:gd name="T4" fmla="*/ 0 w 34"/>
                  <a:gd name="T5" fmla="*/ 8 h 41"/>
                  <a:gd name="T6" fmla="*/ 0 w 34"/>
                  <a:gd name="T7" fmla="*/ 248 h 41"/>
                  <a:gd name="T8" fmla="*/ 8 w 34"/>
                  <a:gd name="T9" fmla="*/ 264 h 41"/>
                  <a:gd name="T10" fmla="*/ 264 w 34"/>
                  <a:gd name="T11" fmla="*/ 328 h 41"/>
                  <a:gd name="T12" fmla="*/ 272 w 34"/>
                  <a:gd name="T13" fmla="*/ 320 h 41"/>
                  <a:gd name="T14" fmla="*/ 272 w 34"/>
                  <a:gd name="T15" fmla="*/ 56 h 41"/>
                  <a:gd name="T16" fmla="*/ 272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4" y="5"/>
                    </a:moveTo>
                    <a:cubicBezTo>
                      <a:pt x="15" y="2"/>
                      <a:pt x="3" y="0"/>
                      <a:pt x="1" y="0"/>
                    </a:cubicBezTo>
                    <a:cubicBezTo>
                      <a:pt x="0" y="0"/>
                      <a:pt x="0" y="1"/>
                      <a:pt x="0" y="1"/>
                    </a:cubicBezTo>
                    <a:cubicBezTo>
                      <a:pt x="0" y="1"/>
                      <a:pt x="0" y="29"/>
                      <a:pt x="0" y="31"/>
                    </a:cubicBezTo>
                    <a:cubicBezTo>
                      <a:pt x="0" y="33"/>
                      <a:pt x="1" y="33"/>
                      <a:pt x="1" y="33"/>
                    </a:cubicBezTo>
                    <a:cubicBezTo>
                      <a:pt x="2" y="33"/>
                      <a:pt x="27" y="40"/>
                      <a:pt x="33" y="41"/>
                    </a:cubicBezTo>
                    <a:cubicBezTo>
                      <a:pt x="34" y="41"/>
                      <a:pt x="34" y="40"/>
                      <a:pt x="34" y="40"/>
                    </a:cubicBezTo>
                    <a:cubicBezTo>
                      <a:pt x="34" y="40"/>
                      <a:pt x="34" y="8"/>
                      <a:pt x="34" y="7"/>
                    </a:cubicBezTo>
                    <a:cubicBezTo>
                      <a:pt x="34" y="6"/>
                      <a:pt x="34" y="6"/>
                      <a:pt x="34"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2" name="Freeform 88"/>
              <p:cNvSpPr>
                <a:spLocks noChangeAspect="1" noEditPoints="1"/>
              </p:cNvSpPr>
              <p:nvPr/>
            </p:nvSpPr>
            <p:spPr bwMode="auto">
              <a:xfrm>
                <a:off x="3374" y="3281"/>
                <a:ext cx="70" cy="86"/>
              </a:xfrm>
              <a:custGeom>
                <a:avLst/>
                <a:gdLst>
                  <a:gd name="T0" fmla="*/ 0 w 35"/>
                  <a:gd name="T1" fmla="*/ 8 h 43"/>
                  <a:gd name="T2" fmla="*/ 0 w 35"/>
                  <a:gd name="T3" fmla="*/ 16 h 43"/>
                  <a:gd name="T4" fmla="*/ 0 w 35"/>
                  <a:gd name="T5" fmla="*/ 256 h 43"/>
                  <a:gd name="T6" fmla="*/ 8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0 w 35"/>
                  <a:gd name="T21" fmla="*/ 8 h 43"/>
                  <a:gd name="T22" fmla="*/ 8 w 35"/>
                  <a:gd name="T23" fmla="*/ 8 h 43"/>
                  <a:gd name="T24" fmla="*/ 8 w 35"/>
                  <a:gd name="T25" fmla="*/ 8 h 43"/>
                  <a:gd name="T26" fmla="*/ 272 w 35"/>
                  <a:gd name="T27" fmla="*/ 56 h 43"/>
                  <a:gd name="T28" fmla="*/ 272 w 35"/>
                  <a:gd name="T29" fmla="*/ 64 h 43"/>
                  <a:gd name="T30" fmla="*/ 272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0" y="1"/>
                    </a:moveTo>
                    <a:cubicBezTo>
                      <a:pt x="0" y="2"/>
                      <a:pt x="0" y="2"/>
                      <a:pt x="0" y="2"/>
                    </a:cubicBezTo>
                    <a:cubicBezTo>
                      <a:pt x="0" y="32"/>
                      <a:pt x="0" y="32"/>
                      <a:pt x="0" y="32"/>
                    </a:cubicBezTo>
                    <a:cubicBezTo>
                      <a:pt x="0" y="34"/>
                      <a:pt x="0" y="34"/>
                      <a:pt x="1" y="34"/>
                    </a:cubicBezTo>
                    <a:cubicBezTo>
                      <a:pt x="1"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0" y="1"/>
                    </a:cubicBezTo>
                    <a:close/>
                    <a:moveTo>
                      <a:pt x="1" y="1"/>
                    </a:moveTo>
                    <a:cubicBezTo>
                      <a:pt x="1" y="1"/>
                      <a:pt x="1" y="1"/>
                      <a:pt x="1" y="1"/>
                    </a:cubicBezTo>
                    <a:cubicBezTo>
                      <a:pt x="34" y="7"/>
                      <a:pt x="34" y="7"/>
                      <a:pt x="34" y="7"/>
                    </a:cubicBezTo>
                    <a:cubicBezTo>
                      <a:pt x="34" y="7"/>
                      <a:pt x="34" y="7"/>
                      <a:pt x="34" y="8"/>
                    </a:cubicBezTo>
                    <a:cubicBezTo>
                      <a:pt x="34" y="41"/>
                      <a:pt x="34" y="41"/>
                      <a:pt x="34"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3" name="Freeform 89"/>
              <p:cNvSpPr>
                <a:spLocks noChangeAspect="1"/>
              </p:cNvSpPr>
              <p:nvPr/>
            </p:nvSpPr>
            <p:spPr bwMode="auto">
              <a:xfrm>
                <a:off x="3434" y="3632"/>
                <a:ext cx="202" cy="98"/>
              </a:xfrm>
              <a:custGeom>
                <a:avLst/>
                <a:gdLst>
                  <a:gd name="T0" fmla="*/ 0 w 202"/>
                  <a:gd name="T1" fmla="*/ 0 h 98"/>
                  <a:gd name="T2" fmla="*/ 202 w 202"/>
                  <a:gd name="T3" fmla="*/ 54 h 98"/>
                  <a:gd name="T4" fmla="*/ 202 w 202"/>
                  <a:gd name="T5" fmla="*/ 98 h 98"/>
                  <a:gd name="T6" fmla="*/ 0 w 202"/>
                  <a:gd name="T7" fmla="*/ 40 h 98"/>
                  <a:gd name="T8" fmla="*/ 0 w 202"/>
                  <a:gd name="T9" fmla="*/ 0 h 98"/>
                  <a:gd name="T10" fmla="*/ 0 w 202"/>
                  <a:gd name="T11" fmla="*/ 0 h 98"/>
                  <a:gd name="T12" fmla="*/ 0 60000 65536"/>
                  <a:gd name="T13" fmla="*/ 0 60000 65536"/>
                  <a:gd name="T14" fmla="*/ 0 60000 65536"/>
                  <a:gd name="T15" fmla="*/ 0 60000 65536"/>
                  <a:gd name="T16" fmla="*/ 0 60000 65536"/>
                  <a:gd name="T17" fmla="*/ 0 60000 65536"/>
                  <a:gd name="T18" fmla="*/ 0 w 202"/>
                  <a:gd name="T19" fmla="*/ 0 h 98"/>
                  <a:gd name="T20" fmla="*/ 202 w 20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202" h="98">
                    <a:moveTo>
                      <a:pt x="0" y="0"/>
                    </a:moveTo>
                    <a:lnTo>
                      <a:pt x="202" y="54"/>
                    </a:lnTo>
                    <a:lnTo>
                      <a:pt x="202" y="98"/>
                    </a:lnTo>
                    <a:lnTo>
                      <a:pt x="0" y="4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4" name="Freeform 90"/>
              <p:cNvSpPr>
                <a:spLocks noChangeAspect="1"/>
              </p:cNvSpPr>
              <p:nvPr/>
            </p:nvSpPr>
            <p:spPr bwMode="auto">
              <a:xfrm>
                <a:off x="3636" y="3622"/>
                <a:ext cx="78" cy="108"/>
              </a:xfrm>
              <a:custGeom>
                <a:avLst/>
                <a:gdLst>
                  <a:gd name="T0" fmla="*/ 78 w 78"/>
                  <a:gd name="T1" fmla="*/ 0 h 108"/>
                  <a:gd name="T2" fmla="*/ 0 w 78"/>
                  <a:gd name="T3" fmla="*/ 64 h 108"/>
                  <a:gd name="T4" fmla="*/ 0 w 78"/>
                  <a:gd name="T5" fmla="*/ 108 h 108"/>
                  <a:gd name="T6" fmla="*/ 78 w 78"/>
                  <a:gd name="T7" fmla="*/ 40 h 108"/>
                  <a:gd name="T8" fmla="*/ 78 w 78"/>
                  <a:gd name="T9" fmla="*/ 0 h 108"/>
                  <a:gd name="T10" fmla="*/ 78 w 78"/>
                  <a:gd name="T11" fmla="*/ 0 h 108"/>
                  <a:gd name="T12" fmla="*/ 0 60000 65536"/>
                  <a:gd name="T13" fmla="*/ 0 60000 65536"/>
                  <a:gd name="T14" fmla="*/ 0 60000 65536"/>
                  <a:gd name="T15" fmla="*/ 0 60000 65536"/>
                  <a:gd name="T16" fmla="*/ 0 60000 65536"/>
                  <a:gd name="T17" fmla="*/ 0 60000 65536"/>
                  <a:gd name="T18" fmla="*/ 0 w 78"/>
                  <a:gd name="T19" fmla="*/ 0 h 108"/>
                  <a:gd name="T20" fmla="*/ 78 w 7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78" h="108">
                    <a:moveTo>
                      <a:pt x="78" y="0"/>
                    </a:moveTo>
                    <a:lnTo>
                      <a:pt x="0" y="64"/>
                    </a:lnTo>
                    <a:lnTo>
                      <a:pt x="0" y="108"/>
                    </a:lnTo>
                    <a:lnTo>
                      <a:pt x="78" y="40"/>
                    </a:lnTo>
                    <a:lnTo>
                      <a:pt x="78"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5" name="Freeform 91"/>
              <p:cNvSpPr>
                <a:spLocks noChangeAspect="1"/>
              </p:cNvSpPr>
              <p:nvPr/>
            </p:nvSpPr>
            <p:spPr bwMode="auto">
              <a:xfrm>
                <a:off x="3632" y="3684"/>
                <a:ext cx="6" cy="46"/>
              </a:xfrm>
              <a:custGeom>
                <a:avLst/>
                <a:gdLst>
                  <a:gd name="T0" fmla="*/ 6 w 6"/>
                  <a:gd name="T1" fmla="*/ 36 h 46"/>
                  <a:gd name="T2" fmla="*/ 2 w 6"/>
                  <a:gd name="T3" fmla="*/ 46 h 46"/>
                  <a:gd name="T4" fmla="*/ 0 w 6"/>
                  <a:gd name="T5" fmla="*/ 38 h 46"/>
                  <a:gd name="T6" fmla="*/ 0 w 6"/>
                  <a:gd name="T7" fmla="*/ 0 h 46"/>
                  <a:gd name="T8" fmla="*/ 6 w 6"/>
                  <a:gd name="T9" fmla="*/ 0 h 46"/>
                  <a:gd name="T10" fmla="*/ 6 w 6"/>
                  <a:gd name="T11" fmla="*/ 36 h 46"/>
                  <a:gd name="T12" fmla="*/ 6 w 6"/>
                  <a:gd name="T13" fmla="*/ 36 h 46"/>
                  <a:gd name="T14" fmla="*/ 0 60000 65536"/>
                  <a:gd name="T15" fmla="*/ 0 60000 65536"/>
                  <a:gd name="T16" fmla="*/ 0 60000 65536"/>
                  <a:gd name="T17" fmla="*/ 0 60000 65536"/>
                  <a:gd name="T18" fmla="*/ 0 60000 65536"/>
                  <a:gd name="T19" fmla="*/ 0 60000 65536"/>
                  <a:gd name="T20" fmla="*/ 0 60000 65536"/>
                  <a:gd name="T21" fmla="*/ 0 w 6"/>
                  <a:gd name="T22" fmla="*/ 0 h 46"/>
                  <a:gd name="T23" fmla="*/ 6 w 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6">
                    <a:moveTo>
                      <a:pt x="6" y="36"/>
                    </a:moveTo>
                    <a:lnTo>
                      <a:pt x="2" y="46"/>
                    </a:lnTo>
                    <a:lnTo>
                      <a:pt x="0" y="38"/>
                    </a:lnTo>
                    <a:lnTo>
                      <a:pt x="0" y="0"/>
                    </a:lnTo>
                    <a:lnTo>
                      <a:pt x="6" y="0"/>
                    </a:lnTo>
                    <a:lnTo>
                      <a:pt x="6" y="3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6" name="Freeform 92"/>
              <p:cNvSpPr>
                <a:spLocks noChangeAspect="1"/>
              </p:cNvSpPr>
              <p:nvPr/>
            </p:nvSpPr>
            <p:spPr bwMode="auto">
              <a:xfrm>
                <a:off x="3434" y="3576"/>
                <a:ext cx="280" cy="110"/>
              </a:xfrm>
              <a:custGeom>
                <a:avLst/>
                <a:gdLst>
                  <a:gd name="T0" fmla="*/ 94 w 280"/>
                  <a:gd name="T1" fmla="*/ 0 h 110"/>
                  <a:gd name="T2" fmla="*/ 280 w 280"/>
                  <a:gd name="T3" fmla="*/ 46 h 110"/>
                  <a:gd name="T4" fmla="*/ 202 w 280"/>
                  <a:gd name="T5" fmla="*/ 110 h 110"/>
                  <a:gd name="T6" fmla="*/ 0 w 280"/>
                  <a:gd name="T7" fmla="*/ 56 h 110"/>
                  <a:gd name="T8" fmla="*/ 94 w 280"/>
                  <a:gd name="T9" fmla="*/ 0 h 110"/>
                  <a:gd name="T10" fmla="*/ 94 w 280"/>
                  <a:gd name="T11" fmla="*/ 0 h 110"/>
                  <a:gd name="T12" fmla="*/ 0 60000 65536"/>
                  <a:gd name="T13" fmla="*/ 0 60000 65536"/>
                  <a:gd name="T14" fmla="*/ 0 60000 65536"/>
                  <a:gd name="T15" fmla="*/ 0 60000 65536"/>
                  <a:gd name="T16" fmla="*/ 0 60000 65536"/>
                  <a:gd name="T17" fmla="*/ 0 60000 65536"/>
                  <a:gd name="T18" fmla="*/ 0 w 280"/>
                  <a:gd name="T19" fmla="*/ 0 h 110"/>
                  <a:gd name="T20" fmla="*/ 280 w 280"/>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280" h="110">
                    <a:moveTo>
                      <a:pt x="94" y="0"/>
                    </a:moveTo>
                    <a:lnTo>
                      <a:pt x="280" y="46"/>
                    </a:lnTo>
                    <a:lnTo>
                      <a:pt x="202" y="110"/>
                    </a:lnTo>
                    <a:lnTo>
                      <a:pt x="0" y="56"/>
                    </a:lnTo>
                    <a:lnTo>
                      <a:pt x="9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7" name="Freeform 93"/>
              <p:cNvSpPr>
                <a:spLocks noChangeAspect="1"/>
              </p:cNvSpPr>
              <p:nvPr/>
            </p:nvSpPr>
            <p:spPr bwMode="auto">
              <a:xfrm>
                <a:off x="3434" y="3622"/>
                <a:ext cx="280" cy="64"/>
              </a:xfrm>
              <a:custGeom>
                <a:avLst/>
                <a:gdLst>
                  <a:gd name="T0" fmla="*/ 200 w 280"/>
                  <a:gd name="T1" fmla="*/ 60 h 64"/>
                  <a:gd name="T2" fmla="*/ 8 w 280"/>
                  <a:gd name="T3" fmla="*/ 10 h 64"/>
                  <a:gd name="T4" fmla="*/ 0 w 280"/>
                  <a:gd name="T5" fmla="*/ 10 h 64"/>
                  <a:gd name="T6" fmla="*/ 202 w 280"/>
                  <a:gd name="T7" fmla="*/ 64 h 64"/>
                  <a:gd name="T8" fmla="*/ 280 w 280"/>
                  <a:gd name="T9" fmla="*/ 0 h 64"/>
                  <a:gd name="T10" fmla="*/ 274 w 280"/>
                  <a:gd name="T11" fmla="*/ 2 h 64"/>
                  <a:gd name="T12" fmla="*/ 200 w 280"/>
                  <a:gd name="T13" fmla="*/ 60 h 64"/>
                  <a:gd name="T14" fmla="*/ 200 w 280"/>
                  <a:gd name="T15" fmla="*/ 60 h 64"/>
                  <a:gd name="T16" fmla="*/ 0 60000 65536"/>
                  <a:gd name="T17" fmla="*/ 0 60000 65536"/>
                  <a:gd name="T18" fmla="*/ 0 60000 65536"/>
                  <a:gd name="T19" fmla="*/ 0 60000 65536"/>
                  <a:gd name="T20" fmla="*/ 0 60000 65536"/>
                  <a:gd name="T21" fmla="*/ 0 60000 65536"/>
                  <a:gd name="T22" fmla="*/ 0 60000 65536"/>
                  <a:gd name="T23" fmla="*/ 0 60000 65536"/>
                  <a:gd name="T24" fmla="*/ 0 w 280"/>
                  <a:gd name="T25" fmla="*/ 0 h 64"/>
                  <a:gd name="T26" fmla="*/ 280 w 280"/>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0" h="64">
                    <a:moveTo>
                      <a:pt x="200" y="60"/>
                    </a:moveTo>
                    <a:lnTo>
                      <a:pt x="8" y="10"/>
                    </a:lnTo>
                    <a:lnTo>
                      <a:pt x="0" y="10"/>
                    </a:lnTo>
                    <a:lnTo>
                      <a:pt x="202" y="64"/>
                    </a:lnTo>
                    <a:lnTo>
                      <a:pt x="280" y="0"/>
                    </a:lnTo>
                    <a:lnTo>
                      <a:pt x="274" y="2"/>
                    </a:lnTo>
                    <a:lnTo>
                      <a:pt x="200" y="6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8" name="Freeform 94"/>
              <p:cNvSpPr>
                <a:spLocks noChangeAspect="1"/>
              </p:cNvSpPr>
              <p:nvPr/>
            </p:nvSpPr>
            <p:spPr bwMode="auto">
              <a:xfrm>
                <a:off x="3610" y="3604"/>
                <a:ext cx="48" cy="60"/>
              </a:xfrm>
              <a:custGeom>
                <a:avLst/>
                <a:gdLst>
                  <a:gd name="T0" fmla="*/ 42 w 48"/>
                  <a:gd name="T1" fmla="*/ 8 h 60"/>
                  <a:gd name="T2" fmla="*/ 0 w 48"/>
                  <a:gd name="T3" fmla="*/ 44 h 60"/>
                  <a:gd name="T4" fmla="*/ 0 w 48"/>
                  <a:gd name="T5" fmla="*/ 60 h 60"/>
                  <a:gd name="T6" fmla="*/ 48 w 48"/>
                  <a:gd name="T7" fmla="*/ 20 h 60"/>
                  <a:gd name="T8" fmla="*/ 42 w 48"/>
                  <a:gd name="T9" fmla="*/ 0 h 60"/>
                  <a:gd name="T10" fmla="*/ 42 w 48"/>
                  <a:gd name="T11" fmla="*/ 8 h 60"/>
                  <a:gd name="T12" fmla="*/ 0 60000 65536"/>
                  <a:gd name="T13" fmla="*/ 0 60000 65536"/>
                  <a:gd name="T14" fmla="*/ 0 60000 65536"/>
                  <a:gd name="T15" fmla="*/ 0 60000 65536"/>
                  <a:gd name="T16" fmla="*/ 0 60000 65536"/>
                  <a:gd name="T17" fmla="*/ 0 60000 65536"/>
                  <a:gd name="T18" fmla="*/ 0 w 48"/>
                  <a:gd name="T19" fmla="*/ 0 h 60"/>
                  <a:gd name="T20" fmla="*/ 48 w 4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48" h="60">
                    <a:moveTo>
                      <a:pt x="42" y="8"/>
                    </a:moveTo>
                    <a:lnTo>
                      <a:pt x="0" y="44"/>
                    </a:lnTo>
                    <a:lnTo>
                      <a:pt x="0" y="60"/>
                    </a:lnTo>
                    <a:lnTo>
                      <a:pt x="48" y="20"/>
                    </a:lnTo>
                    <a:lnTo>
                      <a:pt x="42" y="0"/>
                    </a:lnTo>
                    <a:lnTo>
                      <a:pt x="42" y="8"/>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69" name="Freeform 95"/>
              <p:cNvSpPr>
                <a:spLocks noChangeAspect="1"/>
              </p:cNvSpPr>
              <p:nvPr/>
            </p:nvSpPr>
            <p:spPr bwMode="auto">
              <a:xfrm>
                <a:off x="3488" y="3616"/>
                <a:ext cx="122" cy="48"/>
              </a:xfrm>
              <a:custGeom>
                <a:avLst/>
                <a:gdLst>
                  <a:gd name="T0" fmla="*/ 0 w 122"/>
                  <a:gd name="T1" fmla="*/ 0 h 48"/>
                  <a:gd name="T2" fmla="*/ 122 w 122"/>
                  <a:gd name="T3" fmla="*/ 32 h 48"/>
                  <a:gd name="T4" fmla="*/ 122 w 122"/>
                  <a:gd name="T5" fmla="*/ 48 h 48"/>
                  <a:gd name="T6" fmla="*/ 0 w 122"/>
                  <a:gd name="T7" fmla="*/ 16 h 48"/>
                  <a:gd name="T8" fmla="*/ 0 w 122"/>
                  <a:gd name="T9" fmla="*/ 0 h 48"/>
                  <a:gd name="T10" fmla="*/ 0 w 122"/>
                  <a:gd name="T11" fmla="*/ 0 h 48"/>
                  <a:gd name="T12" fmla="*/ 0 60000 65536"/>
                  <a:gd name="T13" fmla="*/ 0 60000 65536"/>
                  <a:gd name="T14" fmla="*/ 0 60000 65536"/>
                  <a:gd name="T15" fmla="*/ 0 60000 65536"/>
                  <a:gd name="T16" fmla="*/ 0 60000 65536"/>
                  <a:gd name="T17" fmla="*/ 0 60000 65536"/>
                  <a:gd name="T18" fmla="*/ 0 w 122"/>
                  <a:gd name="T19" fmla="*/ 0 h 48"/>
                  <a:gd name="T20" fmla="*/ 122 w 122"/>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22" h="48">
                    <a:moveTo>
                      <a:pt x="0" y="0"/>
                    </a:moveTo>
                    <a:lnTo>
                      <a:pt x="122" y="32"/>
                    </a:lnTo>
                    <a:lnTo>
                      <a:pt x="122" y="48"/>
                    </a:lnTo>
                    <a:lnTo>
                      <a:pt x="0" y="16"/>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0" name="Freeform 96"/>
              <p:cNvSpPr>
                <a:spLocks noChangeAspect="1"/>
              </p:cNvSpPr>
              <p:nvPr/>
            </p:nvSpPr>
            <p:spPr bwMode="auto">
              <a:xfrm>
                <a:off x="3488" y="3604"/>
                <a:ext cx="140" cy="46"/>
              </a:xfrm>
              <a:custGeom>
                <a:avLst/>
                <a:gdLst>
                  <a:gd name="T0" fmla="*/ 0 w 140"/>
                  <a:gd name="T1" fmla="*/ 12 h 46"/>
                  <a:gd name="T2" fmla="*/ 122 w 140"/>
                  <a:gd name="T3" fmla="*/ 46 h 46"/>
                  <a:gd name="T4" fmla="*/ 140 w 140"/>
                  <a:gd name="T5" fmla="*/ 32 h 46"/>
                  <a:gd name="T6" fmla="*/ 22 w 140"/>
                  <a:gd name="T7" fmla="*/ 0 h 46"/>
                  <a:gd name="T8" fmla="*/ 0 w 140"/>
                  <a:gd name="T9" fmla="*/ 12 h 46"/>
                  <a:gd name="T10" fmla="*/ 0 w 140"/>
                  <a:gd name="T11" fmla="*/ 12 h 46"/>
                  <a:gd name="T12" fmla="*/ 0 60000 65536"/>
                  <a:gd name="T13" fmla="*/ 0 60000 65536"/>
                  <a:gd name="T14" fmla="*/ 0 60000 65536"/>
                  <a:gd name="T15" fmla="*/ 0 60000 65536"/>
                  <a:gd name="T16" fmla="*/ 0 60000 65536"/>
                  <a:gd name="T17" fmla="*/ 0 60000 65536"/>
                  <a:gd name="T18" fmla="*/ 0 w 140"/>
                  <a:gd name="T19" fmla="*/ 0 h 46"/>
                  <a:gd name="T20" fmla="*/ 140 w 140"/>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40" h="46">
                    <a:moveTo>
                      <a:pt x="0" y="12"/>
                    </a:moveTo>
                    <a:lnTo>
                      <a:pt x="122" y="46"/>
                    </a:lnTo>
                    <a:lnTo>
                      <a:pt x="140" y="32"/>
                    </a:lnTo>
                    <a:lnTo>
                      <a:pt x="22" y="0"/>
                    </a:lnTo>
                    <a:lnTo>
                      <a:pt x="0" y="12"/>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1" name="Freeform 97"/>
              <p:cNvSpPr>
                <a:spLocks noChangeAspect="1"/>
              </p:cNvSpPr>
              <p:nvPr/>
            </p:nvSpPr>
            <p:spPr bwMode="auto">
              <a:xfrm>
                <a:off x="3456" y="3652"/>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2" name="Freeform 98"/>
              <p:cNvSpPr>
                <a:spLocks noChangeAspect="1"/>
              </p:cNvSpPr>
              <p:nvPr/>
            </p:nvSpPr>
            <p:spPr bwMode="auto">
              <a:xfrm>
                <a:off x="3454" y="3652"/>
                <a:ext cx="20" cy="14"/>
              </a:xfrm>
              <a:custGeom>
                <a:avLst/>
                <a:gdLst>
                  <a:gd name="T0" fmla="*/ 2 w 20"/>
                  <a:gd name="T1" fmla="*/ 8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8 h 14"/>
                  <a:gd name="T14" fmla="*/ 2 w 20"/>
                  <a:gd name="T15" fmla="*/ 8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8"/>
                    </a:moveTo>
                    <a:lnTo>
                      <a:pt x="2" y="0"/>
                    </a:lnTo>
                    <a:lnTo>
                      <a:pt x="0" y="0"/>
                    </a:lnTo>
                    <a:lnTo>
                      <a:pt x="0" y="8"/>
                    </a:lnTo>
                    <a:lnTo>
                      <a:pt x="20" y="14"/>
                    </a:lnTo>
                    <a:lnTo>
                      <a:pt x="2" y="8"/>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3" name="Freeform 99"/>
              <p:cNvSpPr>
                <a:spLocks noChangeAspect="1"/>
              </p:cNvSpPr>
              <p:nvPr/>
            </p:nvSpPr>
            <p:spPr bwMode="auto">
              <a:xfrm>
                <a:off x="3594" y="3682"/>
                <a:ext cx="18" cy="14"/>
              </a:xfrm>
              <a:custGeom>
                <a:avLst/>
                <a:gdLst>
                  <a:gd name="T0" fmla="*/ 0 w 18"/>
                  <a:gd name="T1" fmla="*/ 0 h 14"/>
                  <a:gd name="T2" fmla="*/ 18 w 18"/>
                  <a:gd name="T3" fmla="*/ 6 h 14"/>
                  <a:gd name="T4" fmla="*/ 18 w 18"/>
                  <a:gd name="T5" fmla="*/ 14 h 14"/>
                  <a:gd name="T6" fmla="*/ 0 w 18"/>
                  <a:gd name="T7" fmla="*/ 6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4" name="Freeform 100"/>
              <p:cNvSpPr>
                <a:spLocks noChangeAspect="1"/>
              </p:cNvSpPr>
              <p:nvPr/>
            </p:nvSpPr>
            <p:spPr bwMode="auto">
              <a:xfrm>
                <a:off x="3592" y="3682"/>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5" name="Freeform 101"/>
              <p:cNvSpPr>
                <a:spLocks noChangeAspect="1"/>
              </p:cNvSpPr>
              <p:nvPr/>
            </p:nvSpPr>
            <p:spPr bwMode="auto">
              <a:xfrm>
                <a:off x="3594" y="3694"/>
                <a:ext cx="18" cy="12"/>
              </a:xfrm>
              <a:custGeom>
                <a:avLst/>
                <a:gdLst>
                  <a:gd name="T0" fmla="*/ 0 w 18"/>
                  <a:gd name="T1" fmla="*/ 0 h 12"/>
                  <a:gd name="T2" fmla="*/ 18 w 18"/>
                  <a:gd name="T3" fmla="*/ 6 h 12"/>
                  <a:gd name="T4" fmla="*/ 18 w 18"/>
                  <a:gd name="T5" fmla="*/ 12 h 12"/>
                  <a:gd name="T6" fmla="*/ 0 w 18"/>
                  <a:gd name="T7" fmla="*/ 6 h 12"/>
                  <a:gd name="T8" fmla="*/ 0 w 18"/>
                  <a:gd name="T9" fmla="*/ 0 h 12"/>
                  <a:gd name="T10" fmla="*/ 0 w 18"/>
                  <a:gd name="T11" fmla="*/ 0 h 12"/>
                  <a:gd name="T12" fmla="*/ 0 60000 65536"/>
                  <a:gd name="T13" fmla="*/ 0 60000 65536"/>
                  <a:gd name="T14" fmla="*/ 0 60000 65536"/>
                  <a:gd name="T15" fmla="*/ 0 60000 65536"/>
                  <a:gd name="T16" fmla="*/ 0 60000 65536"/>
                  <a:gd name="T17" fmla="*/ 0 60000 65536"/>
                  <a:gd name="T18" fmla="*/ 0 w 18"/>
                  <a:gd name="T19" fmla="*/ 0 h 12"/>
                  <a:gd name="T20" fmla="*/ 18 w 1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8" h="12">
                    <a:moveTo>
                      <a:pt x="0" y="0"/>
                    </a:moveTo>
                    <a:lnTo>
                      <a:pt x="18" y="6"/>
                    </a:lnTo>
                    <a:lnTo>
                      <a:pt x="18" y="12"/>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6" name="Freeform 102"/>
              <p:cNvSpPr>
                <a:spLocks noChangeAspect="1"/>
              </p:cNvSpPr>
              <p:nvPr/>
            </p:nvSpPr>
            <p:spPr bwMode="auto">
              <a:xfrm>
                <a:off x="3592" y="3694"/>
                <a:ext cx="20" cy="12"/>
              </a:xfrm>
              <a:custGeom>
                <a:avLst/>
                <a:gdLst>
                  <a:gd name="T0" fmla="*/ 2 w 20"/>
                  <a:gd name="T1" fmla="*/ 6 h 12"/>
                  <a:gd name="T2" fmla="*/ 2 w 20"/>
                  <a:gd name="T3" fmla="*/ 0 h 12"/>
                  <a:gd name="T4" fmla="*/ 0 w 20"/>
                  <a:gd name="T5" fmla="*/ 0 h 12"/>
                  <a:gd name="T6" fmla="*/ 0 w 20"/>
                  <a:gd name="T7" fmla="*/ 6 h 12"/>
                  <a:gd name="T8" fmla="*/ 20 w 20"/>
                  <a:gd name="T9" fmla="*/ 12 h 12"/>
                  <a:gd name="T10" fmla="*/ 20 w 20"/>
                  <a:gd name="T11" fmla="*/ 12 h 12"/>
                  <a:gd name="T12" fmla="*/ 2 w 20"/>
                  <a:gd name="T13" fmla="*/ 6 h 12"/>
                  <a:gd name="T14" fmla="*/ 2 w 20"/>
                  <a:gd name="T15" fmla="*/ 6 h 12"/>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2"/>
                  <a:gd name="T26" fmla="*/ 20 w 2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2">
                    <a:moveTo>
                      <a:pt x="2" y="6"/>
                    </a:moveTo>
                    <a:lnTo>
                      <a:pt x="2" y="0"/>
                    </a:lnTo>
                    <a:lnTo>
                      <a:pt x="0" y="0"/>
                    </a:lnTo>
                    <a:lnTo>
                      <a:pt x="0" y="6"/>
                    </a:lnTo>
                    <a:lnTo>
                      <a:pt x="20" y="12"/>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7" name="Freeform 103"/>
              <p:cNvSpPr>
                <a:spLocks noChangeAspect="1"/>
              </p:cNvSpPr>
              <p:nvPr/>
            </p:nvSpPr>
            <p:spPr bwMode="auto">
              <a:xfrm>
                <a:off x="3594" y="3704"/>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8" name="Freeform 104"/>
              <p:cNvSpPr>
                <a:spLocks noChangeAspect="1"/>
              </p:cNvSpPr>
              <p:nvPr/>
            </p:nvSpPr>
            <p:spPr bwMode="auto">
              <a:xfrm>
                <a:off x="3592" y="3704"/>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79" name="Freeform 105"/>
              <p:cNvSpPr>
                <a:spLocks noChangeAspect="1"/>
              </p:cNvSpPr>
              <p:nvPr/>
            </p:nvSpPr>
            <p:spPr bwMode="auto">
              <a:xfrm>
                <a:off x="3544" y="3710"/>
                <a:ext cx="78" cy="70"/>
              </a:xfrm>
              <a:custGeom>
                <a:avLst/>
                <a:gdLst>
                  <a:gd name="T0" fmla="*/ 76 w 78"/>
                  <a:gd name="T1" fmla="*/ 0 h 70"/>
                  <a:gd name="T2" fmla="*/ 78 w 78"/>
                  <a:gd name="T3" fmla="*/ 6 h 70"/>
                  <a:gd name="T4" fmla="*/ 0 w 78"/>
                  <a:gd name="T5" fmla="*/ 70 h 70"/>
                  <a:gd name="T6" fmla="*/ 0 w 78"/>
                  <a:gd name="T7" fmla="*/ 64 h 70"/>
                  <a:gd name="T8" fmla="*/ 76 w 78"/>
                  <a:gd name="T9" fmla="*/ 0 h 70"/>
                  <a:gd name="T10" fmla="*/ 76 w 78"/>
                  <a:gd name="T11" fmla="*/ 0 h 70"/>
                  <a:gd name="T12" fmla="*/ 0 60000 65536"/>
                  <a:gd name="T13" fmla="*/ 0 60000 65536"/>
                  <a:gd name="T14" fmla="*/ 0 60000 65536"/>
                  <a:gd name="T15" fmla="*/ 0 60000 65536"/>
                  <a:gd name="T16" fmla="*/ 0 60000 65536"/>
                  <a:gd name="T17" fmla="*/ 0 60000 65536"/>
                  <a:gd name="T18" fmla="*/ 0 w 78"/>
                  <a:gd name="T19" fmla="*/ 0 h 70"/>
                  <a:gd name="T20" fmla="*/ 78 w 78"/>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8" h="70">
                    <a:moveTo>
                      <a:pt x="76" y="0"/>
                    </a:moveTo>
                    <a:lnTo>
                      <a:pt x="78" y="6"/>
                    </a:lnTo>
                    <a:lnTo>
                      <a:pt x="0" y="70"/>
                    </a:lnTo>
                    <a:lnTo>
                      <a:pt x="0" y="64"/>
                    </a:lnTo>
                    <a:lnTo>
                      <a:pt x="7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0" name="Freeform 106"/>
              <p:cNvSpPr>
                <a:spLocks noChangeAspect="1"/>
              </p:cNvSpPr>
              <p:nvPr/>
            </p:nvSpPr>
            <p:spPr bwMode="auto">
              <a:xfrm>
                <a:off x="3364" y="3716"/>
                <a:ext cx="180" cy="64"/>
              </a:xfrm>
              <a:custGeom>
                <a:avLst/>
                <a:gdLst>
                  <a:gd name="T0" fmla="*/ 180 w 180"/>
                  <a:gd name="T1" fmla="*/ 58 h 64"/>
                  <a:gd name="T2" fmla="*/ 0 w 180"/>
                  <a:gd name="T3" fmla="*/ 0 h 64"/>
                  <a:gd name="T4" fmla="*/ 0 w 180"/>
                  <a:gd name="T5" fmla="*/ 4 h 64"/>
                  <a:gd name="T6" fmla="*/ 180 w 180"/>
                  <a:gd name="T7" fmla="*/ 64 h 64"/>
                  <a:gd name="T8" fmla="*/ 180 w 180"/>
                  <a:gd name="T9" fmla="*/ 58 h 64"/>
                  <a:gd name="T10" fmla="*/ 180 w 180"/>
                  <a:gd name="T11" fmla="*/ 58 h 64"/>
                  <a:gd name="T12" fmla="*/ 0 60000 65536"/>
                  <a:gd name="T13" fmla="*/ 0 60000 65536"/>
                  <a:gd name="T14" fmla="*/ 0 60000 65536"/>
                  <a:gd name="T15" fmla="*/ 0 60000 65536"/>
                  <a:gd name="T16" fmla="*/ 0 60000 65536"/>
                  <a:gd name="T17" fmla="*/ 0 60000 65536"/>
                  <a:gd name="T18" fmla="*/ 0 w 180"/>
                  <a:gd name="T19" fmla="*/ 0 h 64"/>
                  <a:gd name="T20" fmla="*/ 180 w 18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80" h="64">
                    <a:moveTo>
                      <a:pt x="180" y="58"/>
                    </a:moveTo>
                    <a:lnTo>
                      <a:pt x="0" y="0"/>
                    </a:lnTo>
                    <a:lnTo>
                      <a:pt x="0" y="4"/>
                    </a:lnTo>
                    <a:lnTo>
                      <a:pt x="180" y="64"/>
                    </a:lnTo>
                    <a:lnTo>
                      <a:pt x="180" y="58"/>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1" name="Freeform 107"/>
              <p:cNvSpPr>
                <a:spLocks noChangeAspect="1"/>
              </p:cNvSpPr>
              <p:nvPr/>
            </p:nvSpPr>
            <p:spPr bwMode="auto">
              <a:xfrm>
                <a:off x="3364" y="3662"/>
                <a:ext cx="256" cy="114"/>
              </a:xfrm>
              <a:custGeom>
                <a:avLst/>
                <a:gdLst>
                  <a:gd name="T0" fmla="*/ 84 w 256"/>
                  <a:gd name="T1" fmla="*/ 0 h 114"/>
                  <a:gd name="T2" fmla="*/ 256 w 256"/>
                  <a:gd name="T3" fmla="*/ 48 h 114"/>
                  <a:gd name="T4" fmla="*/ 180 w 256"/>
                  <a:gd name="T5" fmla="*/ 114 h 114"/>
                  <a:gd name="T6" fmla="*/ 0 w 256"/>
                  <a:gd name="T7" fmla="*/ 54 h 114"/>
                  <a:gd name="T8" fmla="*/ 84 w 256"/>
                  <a:gd name="T9" fmla="*/ 0 h 114"/>
                  <a:gd name="T10" fmla="*/ 84 w 256"/>
                  <a:gd name="T11" fmla="*/ 0 h 114"/>
                  <a:gd name="T12" fmla="*/ 0 60000 65536"/>
                  <a:gd name="T13" fmla="*/ 0 60000 65536"/>
                  <a:gd name="T14" fmla="*/ 0 60000 65536"/>
                  <a:gd name="T15" fmla="*/ 0 60000 65536"/>
                  <a:gd name="T16" fmla="*/ 0 60000 65536"/>
                  <a:gd name="T17" fmla="*/ 0 60000 65536"/>
                  <a:gd name="T18" fmla="*/ 0 w 256"/>
                  <a:gd name="T19" fmla="*/ 0 h 114"/>
                  <a:gd name="T20" fmla="*/ 256 w 256"/>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256" h="114">
                    <a:moveTo>
                      <a:pt x="84" y="0"/>
                    </a:moveTo>
                    <a:lnTo>
                      <a:pt x="256" y="48"/>
                    </a:lnTo>
                    <a:lnTo>
                      <a:pt x="180" y="114"/>
                    </a:lnTo>
                    <a:lnTo>
                      <a:pt x="0" y="54"/>
                    </a:lnTo>
                    <a:lnTo>
                      <a:pt x="84"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2" name="Freeform 108"/>
              <p:cNvSpPr>
                <a:spLocks noChangeAspect="1"/>
              </p:cNvSpPr>
              <p:nvPr/>
            </p:nvSpPr>
            <p:spPr bwMode="auto">
              <a:xfrm>
                <a:off x="3554" y="3446"/>
                <a:ext cx="146" cy="168"/>
              </a:xfrm>
              <a:custGeom>
                <a:avLst/>
                <a:gdLst>
                  <a:gd name="T0" fmla="*/ 416 w 73"/>
                  <a:gd name="T1" fmla="*/ 672 h 84"/>
                  <a:gd name="T2" fmla="*/ 560 w 73"/>
                  <a:gd name="T3" fmla="*/ 544 h 84"/>
                  <a:gd name="T4" fmla="*/ 560 w 73"/>
                  <a:gd name="T5" fmla="*/ 240 h 84"/>
                  <a:gd name="T6" fmla="*/ 528 w 73"/>
                  <a:gd name="T7" fmla="*/ 0 h 84"/>
                  <a:gd name="T8" fmla="*/ 200 w 73"/>
                  <a:gd name="T9" fmla="*/ 8 h 84"/>
                  <a:gd name="T10" fmla="*/ 0 w 73"/>
                  <a:gd name="T11" fmla="*/ 40 h 84"/>
                  <a:gd name="T12" fmla="*/ 200 w 73"/>
                  <a:gd name="T13" fmla="*/ 656 h 84"/>
                  <a:gd name="T14" fmla="*/ 416 w 73"/>
                  <a:gd name="T15" fmla="*/ 672 h 84"/>
                  <a:gd name="T16" fmla="*/ 0 60000 65536"/>
                  <a:gd name="T17" fmla="*/ 0 60000 65536"/>
                  <a:gd name="T18" fmla="*/ 0 60000 65536"/>
                  <a:gd name="T19" fmla="*/ 0 60000 65536"/>
                  <a:gd name="T20" fmla="*/ 0 60000 65536"/>
                  <a:gd name="T21" fmla="*/ 0 60000 65536"/>
                  <a:gd name="T22" fmla="*/ 0 60000 65536"/>
                  <a:gd name="T23" fmla="*/ 0 60000 65536"/>
                  <a:gd name="T24" fmla="*/ 0 w 73"/>
                  <a:gd name="T25" fmla="*/ 0 h 84"/>
                  <a:gd name="T26" fmla="*/ 73 w 73"/>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3" h="84">
                    <a:moveTo>
                      <a:pt x="52" y="84"/>
                    </a:moveTo>
                    <a:cubicBezTo>
                      <a:pt x="70" y="68"/>
                      <a:pt x="70" y="68"/>
                      <a:pt x="70" y="68"/>
                    </a:cubicBezTo>
                    <a:cubicBezTo>
                      <a:pt x="73" y="52"/>
                      <a:pt x="73" y="42"/>
                      <a:pt x="70" y="30"/>
                    </a:cubicBezTo>
                    <a:cubicBezTo>
                      <a:pt x="67" y="16"/>
                      <a:pt x="66" y="0"/>
                      <a:pt x="66" y="0"/>
                    </a:cubicBezTo>
                    <a:cubicBezTo>
                      <a:pt x="25" y="1"/>
                      <a:pt x="25" y="1"/>
                      <a:pt x="25" y="1"/>
                    </a:cubicBezTo>
                    <a:cubicBezTo>
                      <a:pt x="0" y="5"/>
                      <a:pt x="0" y="5"/>
                      <a:pt x="0" y="5"/>
                    </a:cubicBezTo>
                    <a:cubicBezTo>
                      <a:pt x="25" y="82"/>
                      <a:pt x="25" y="82"/>
                      <a:pt x="25" y="82"/>
                    </a:cubicBezTo>
                    <a:lnTo>
                      <a:pt x="52" y="84"/>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3" name="Freeform 109"/>
              <p:cNvSpPr>
                <a:spLocks noChangeAspect="1"/>
              </p:cNvSpPr>
              <p:nvPr/>
            </p:nvSpPr>
            <p:spPr bwMode="auto">
              <a:xfrm>
                <a:off x="3552" y="3433"/>
                <a:ext cx="134" cy="37"/>
              </a:xfrm>
              <a:custGeom>
                <a:avLst/>
                <a:gdLst>
                  <a:gd name="T0" fmla="*/ 102 w 134"/>
                  <a:gd name="T1" fmla="*/ 33 h 37"/>
                  <a:gd name="T2" fmla="*/ 134 w 134"/>
                  <a:gd name="T3" fmla="*/ 13 h 37"/>
                  <a:gd name="T4" fmla="*/ 58 w 134"/>
                  <a:gd name="T5" fmla="*/ 0 h 37"/>
                  <a:gd name="T6" fmla="*/ 0 w 134"/>
                  <a:gd name="T7" fmla="*/ 19 h 37"/>
                  <a:gd name="T8" fmla="*/ 92 w 134"/>
                  <a:gd name="T9" fmla="*/ 37 h 37"/>
                  <a:gd name="T10" fmla="*/ 102 w 134"/>
                  <a:gd name="T11" fmla="*/ 33 h 37"/>
                  <a:gd name="T12" fmla="*/ 102 w 134"/>
                  <a:gd name="T13" fmla="*/ 33 h 37"/>
                  <a:gd name="T14" fmla="*/ 0 60000 65536"/>
                  <a:gd name="T15" fmla="*/ 0 60000 65536"/>
                  <a:gd name="T16" fmla="*/ 0 60000 65536"/>
                  <a:gd name="T17" fmla="*/ 0 60000 65536"/>
                  <a:gd name="T18" fmla="*/ 0 60000 65536"/>
                  <a:gd name="T19" fmla="*/ 0 60000 65536"/>
                  <a:gd name="T20" fmla="*/ 0 60000 65536"/>
                  <a:gd name="T21" fmla="*/ 0 w 134"/>
                  <a:gd name="T22" fmla="*/ 0 h 37"/>
                  <a:gd name="T23" fmla="*/ 134 w 13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37">
                    <a:moveTo>
                      <a:pt x="102" y="33"/>
                    </a:moveTo>
                    <a:lnTo>
                      <a:pt x="134" y="13"/>
                    </a:lnTo>
                    <a:lnTo>
                      <a:pt x="58" y="0"/>
                    </a:lnTo>
                    <a:lnTo>
                      <a:pt x="0" y="19"/>
                    </a:lnTo>
                    <a:lnTo>
                      <a:pt x="92" y="37"/>
                    </a:lnTo>
                    <a:lnTo>
                      <a:pt x="102" y="33"/>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4" name="Freeform 110"/>
              <p:cNvSpPr>
                <a:spLocks noChangeAspect="1"/>
              </p:cNvSpPr>
              <p:nvPr/>
            </p:nvSpPr>
            <p:spPr bwMode="auto">
              <a:xfrm>
                <a:off x="3480" y="3452"/>
                <a:ext cx="180" cy="200"/>
              </a:xfrm>
              <a:custGeom>
                <a:avLst/>
                <a:gdLst>
                  <a:gd name="T0" fmla="*/ 16 w 90"/>
                  <a:gd name="T1" fmla="*/ 40 h 100"/>
                  <a:gd name="T2" fmla="*/ 72 w 90"/>
                  <a:gd name="T3" fmla="*/ 0 h 100"/>
                  <a:gd name="T4" fmla="*/ 712 w 90"/>
                  <a:gd name="T5" fmla="*/ 64 h 100"/>
                  <a:gd name="T6" fmla="*/ 720 w 90"/>
                  <a:gd name="T7" fmla="*/ 80 h 100"/>
                  <a:gd name="T8" fmla="*/ 720 w 90"/>
                  <a:gd name="T9" fmla="*/ 712 h 100"/>
                  <a:gd name="T10" fmla="*/ 712 w 90"/>
                  <a:gd name="T11" fmla="*/ 728 h 100"/>
                  <a:gd name="T12" fmla="*/ 640 w 90"/>
                  <a:gd name="T13" fmla="*/ 784 h 100"/>
                  <a:gd name="T14" fmla="*/ 608 w 90"/>
                  <a:gd name="T15" fmla="*/ 792 h 100"/>
                  <a:gd name="T16" fmla="*/ 0 w 90"/>
                  <a:gd name="T17" fmla="*/ 592 h 100"/>
                  <a:gd name="T18" fmla="*/ 16 w 90"/>
                  <a:gd name="T19" fmla="*/ 40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00"/>
                  <a:gd name="T32" fmla="*/ 90 w 9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00">
                    <a:moveTo>
                      <a:pt x="2" y="5"/>
                    </a:moveTo>
                    <a:cubicBezTo>
                      <a:pt x="9" y="0"/>
                      <a:pt x="9" y="0"/>
                      <a:pt x="9" y="0"/>
                    </a:cubicBezTo>
                    <a:cubicBezTo>
                      <a:pt x="89" y="8"/>
                      <a:pt x="89" y="8"/>
                      <a:pt x="89" y="8"/>
                    </a:cubicBezTo>
                    <a:cubicBezTo>
                      <a:pt x="89" y="8"/>
                      <a:pt x="90" y="9"/>
                      <a:pt x="90" y="10"/>
                    </a:cubicBezTo>
                    <a:cubicBezTo>
                      <a:pt x="90" y="10"/>
                      <a:pt x="90" y="77"/>
                      <a:pt x="90" y="89"/>
                    </a:cubicBezTo>
                    <a:cubicBezTo>
                      <a:pt x="90" y="91"/>
                      <a:pt x="89" y="91"/>
                      <a:pt x="89" y="91"/>
                    </a:cubicBezTo>
                    <a:cubicBezTo>
                      <a:pt x="89" y="91"/>
                      <a:pt x="82" y="97"/>
                      <a:pt x="80" y="98"/>
                    </a:cubicBezTo>
                    <a:cubicBezTo>
                      <a:pt x="78" y="100"/>
                      <a:pt x="76" y="99"/>
                      <a:pt x="76" y="99"/>
                    </a:cubicBezTo>
                    <a:cubicBezTo>
                      <a:pt x="0" y="74"/>
                      <a:pt x="0" y="74"/>
                      <a:pt x="0" y="74"/>
                    </a:cubicBezTo>
                    <a:lnTo>
                      <a:pt x="2" y="5"/>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5" name="Freeform 111"/>
              <p:cNvSpPr>
                <a:spLocks noChangeAspect="1"/>
              </p:cNvSpPr>
              <p:nvPr/>
            </p:nvSpPr>
            <p:spPr bwMode="auto">
              <a:xfrm>
                <a:off x="3476" y="3444"/>
                <a:ext cx="182" cy="190"/>
              </a:xfrm>
              <a:custGeom>
                <a:avLst/>
                <a:gdLst>
                  <a:gd name="T0" fmla="*/ 96 w 91"/>
                  <a:gd name="T1" fmla="*/ 8 h 95"/>
                  <a:gd name="T2" fmla="*/ 128 w 91"/>
                  <a:gd name="T3" fmla="*/ 0 h 95"/>
                  <a:gd name="T4" fmla="*/ 712 w 91"/>
                  <a:gd name="T5" fmla="*/ 88 h 95"/>
                  <a:gd name="T6" fmla="*/ 728 w 91"/>
                  <a:gd name="T7" fmla="*/ 96 h 95"/>
                  <a:gd name="T8" fmla="*/ 632 w 91"/>
                  <a:gd name="T9" fmla="*/ 160 h 95"/>
                  <a:gd name="T10" fmla="*/ 400 w 91"/>
                  <a:gd name="T11" fmla="*/ 600 h 95"/>
                  <a:gd name="T12" fmla="*/ 488 w 91"/>
                  <a:gd name="T13" fmla="*/ 760 h 95"/>
                  <a:gd name="T14" fmla="*/ 16 w 91"/>
                  <a:gd name="T15" fmla="*/ 624 h 95"/>
                  <a:gd name="T16" fmla="*/ 0 w 91"/>
                  <a:gd name="T17" fmla="*/ 48 h 95"/>
                  <a:gd name="T18" fmla="*/ 96 w 91"/>
                  <a:gd name="T19" fmla="*/ 8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95"/>
                  <a:gd name="T32" fmla="*/ 91 w 91"/>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95">
                    <a:moveTo>
                      <a:pt x="12" y="1"/>
                    </a:moveTo>
                    <a:cubicBezTo>
                      <a:pt x="14" y="0"/>
                      <a:pt x="16" y="0"/>
                      <a:pt x="16" y="0"/>
                    </a:cubicBezTo>
                    <a:cubicBezTo>
                      <a:pt x="89" y="11"/>
                      <a:pt x="89" y="11"/>
                      <a:pt x="89" y="11"/>
                    </a:cubicBezTo>
                    <a:cubicBezTo>
                      <a:pt x="91" y="12"/>
                      <a:pt x="91" y="12"/>
                      <a:pt x="91" y="12"/>
                    </a:cubicBezTo>
                    <a:cubicBezTo>
                      <a:pt x="79" y="20"/>
                      <a:pt x="79" y="20"/>
                      <a:pt x="79" y="20"/>
                    </a:cubicBezTo>
                    <a:cubicBezTo>
                      <a:pt x="79" y="20"/>
                      <a:pt x="50" y="72"/>
                      <a:pt x="50" y="75"/>
                    </a:cubicBezTo>
                    <a:cubicBezTo>
                      <a:pt x="50" y="76"/>
                      <a:pt x="56" y="87"/>
                      <a:pt x="61" y="95"/>
                    </a:cubicBezTo>
                    <a:cubicBezTo>
                      <a:pt x="2" y="78"/>
                      <a:pt x="2" y="78"/>
                      <a:pt x="2" y="78"/>
                    </a:cubicBezTo>
                    <a:cubicBezTo>
                      <a:pt x="0" y="6"/>
                      <a:pt x="0" y="6"/>
                      <a:pt x="0" y="6"/>
                    </a:cubicBezTo>
                    <a:cubicBezTo>
                      <a:pt x="0" y="6"/>
                      <a:pt x="10" y="2"/>
                      <a:pt x="12" y="1"/>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6" name="Freeform 112"/>
              <p:cNvSpPr>
                <a:spLocks noChangeAspect="1"/>
              </p:cNvSpPr>
              <p:nvPr/>
            </p:nvSpPr>
            <p:spPr bwMode="auto">
              <a:xfrm>
                <a:off x="3632" y="3468"/>
                <a:ext cx="28" cy="20"/>
              </a:xfrm>
              <a:custGeom>
                <a:avLst/>
                <a:gdLst>
                  <a:gd name="T0" fmla="*/ 96 w 14"/>
                  <a:gd name="T1" fmla="*/ 0 h 10"/>
                  <a:gd name="T2" fmla="*/ 112 w 14"/>
                  <a:gd name="T3" fmla="*/ 16 h 10"/>
                  <a:gd name="T4" fmla="*/ 16 w 14"/>
                  <a:gd name="T5" fmla="*/ 80 h 10"/>
                  <a:gd name="T6" fmla="*/ 0 w 14"/>
                  <a:gd name="T7" fmla="*/ 56 h 10"/>
                  <a:gd name="T8" fmla="*/ 96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2" y="0"/>
                    </a:moveTo>
                    <a:cubicBezTo>
                      <a:pt x="14" y="0"/>
                      <a:pt x="14" y="2"/>
                      <a:pt x="14" y="2"/>
                    </a:cubicBezTo>
                    <a:cubicBezTo>
                      <a:pt x="2" y="10"/>
                      <a:pt x="2" y="10"/>
                      <a:pt x="2" y="10"/>
                    </a:cubicBezTo>
                    <a:cubicBezTo>
                      <a:pt x="0" y="7"/>
                      <a:pt x="0" y="7"/>
                      <a:pt x="0" y="7"/>
                    </a:cubicBezTo>
                    <a:cubicBezTo>
                      <a:pt x="12" y="0"/>
                      <a:pt x="12" y="0"/>
                      <a:pt x="12" y="0"/>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7" name="Freeform 113"/>
              <p:cNvSpPr>
                <a:spLocks noChangeAspect="1"/>
              </p:cNvSpPr>
              <p:nvPr/>
            </p:nvSpPr>
            <p:spPr bwMode="auto">
              <a:xfrm>
                <a:off x="3474" y="3454"/>
                <a:ext cx="162" cy="200"/>
              </a:xfrm>
              <a:custGeom>
                <a:avLst/>
                <a:gdLst>
                  <a:gd name="T0" fmla="*/ 0 w 81"/>
                  <a:gd name="T1" fmla="*/ 32 h 100"/>
                  <a:gd name="T2" fmla="*/ 0 w 81"/>
                  <a:gd name="T3" fmla="*/ 584 h 100"/>
                  <a:gd name="T4" fmla="*/ 32 w 81"/>
                  <a:gd name="T5" fmla="*/ 616 h 100"/>
                  <a:gd name="T6" fmla="*/ 624 w 81"/>
                  <a:gd name="T7" fmla="*/ 784 h 100"/>
                  <a:gd name="T8" fmla="*/ 648 w 81"/>
                  <a:gd name="T9" fmla="*/ 768 h 100"/>
                  <a:gd name="T10" fmla="*/ 648 w 81"/>
                  <a:gd name="T11" fmla="*/ 136 h 100"/>
                  <a:gd name="T12" fmla="*/ 624 w 81"/>
                  <a:gd name="T13" fmla="*/ 112 h 100"/>
                  <a:gd name="T14" fmla="*/ 32 w 81"/>
                  <a:gd name="T15" fmla="*/ 8 h 100"/>
                  <a:gd name="T16" fmla="*/ 0 w 81"/>
                  <a:gd name="T17" fmla="*/ 32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100"/>
                  <a:gd name="T29" fmla="*/ 81 w 81"/>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100">
                    <a:moveTo>
                      <a:pt x="0" y="4"/>
                    </a:moveTo>
                    <a:cubicBezTo>
                      <a:pt x="0" y="8"/>
                      <a:pt x="0" y="61"/>
                      <a:pt x="0" y="73"/>
                    </a:cubicBezTo>
                    <a:cubicBezTo>
                      <a:pt x="0" y="75"/>
                      <a:pt x="4" y="77"/>
                      <a:pt x="4" y="77"/>
                    </a:cubicBezTo>
                    <a:cubicBezTo>
                      <a:pt x="78" y="98"/>
                      <a:pt x="78" y="98"/>
                      <a:pt x="78" y="98"/>
                    </a:cubicBezTo>
                    <a:cubicBezTo>
                      <a:pt x="78" y="98"/>
                      <a:pt x="81" y="100"/>
                      <a:pt x="81" y="96"/>
                    </a:cubicBezTo>
                    <a:cubicBezTo>
                      <a:pt x="81" y="92"/>
                      <a:pt x="81" y="17"/>
                      <a:pt x="81" y="17"/>
                    </a:cubicBezTo>
                    <a:cubicBezTo>
                      <a:pt x="81" y="17"/>
                      <a:pt x="81" y="14"/>
                      <a:pt x="78" y="14"/>
                    </a:cubicBezTo>
                    <a:cubicBezTo>
                      <a:pt x="74" y="13"/>
                      <a:pt x="4" y="1"/>
                      <a:pt x="4" y="1"/>
                    </a:cubicBezTo>
                    <a:cubicBezTo>
                      <a:pt x="4" y="1"/>
                      <a:pt x="0" y="0"/>
                      <a:pt x="0" y="4"/>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8" name="Freeform 114"/>
              <p:cNvSpPr>
                <a:spLocks noChangeAspect="1"/>
              </p:cNvSpPr>
              <p:nvPr/>
            </p:nvSpPr>
            <p:spPr bwMode="auto">
              <a:xfrm>
                <a:off x="3490" y="3474"/>
                <a:ext cx="128" cy="152"/>
              </a:xfrm>
              <a:custGeom>
                <a:avLst/>
                <a:gdLst>
                  <a:gd name="T0" fmla="*/ 496 w 64"/>
                  <a:gd name="T1" fmla="*/ 80 h 76"/>
                  <a:gd name="T2" fmla="*/ 24 w 64"/>
                  <a:gd name="T3" fmla="*/ 0 h 76"/>
                  <a:gd name="T4" fmla="*/ 0 w 64"/>
                  <a:gd name="T5" fmla="*/ 8 h 76"/>
                  <a:gd name="T6" fmla="*/ 0 w 64"/>
                  <a:gd name="T7" fmla="*/ 456 h 76"/>
                  <a:gd name="T8" fmla="*/ 24 w 64"/>
                  <a:gd name="T9" fmla="*/ 488 h 76"/>
                  <a:gd name="T10" fmla="*/ 488 w 64"/>
                  <a:gd name="T11" fmla="*/ 608 h 76"/>
                  <a:gd name="T12" fmla="*/ 512 w 64"/>
                  <a:gd name="T13" fmla="*/ 584 h 76"/>
                  <a:gd name="T14" fmla="*/ 512 w 64"/>
                  <a:gd name="T15" fmla="*/ 104 h 76"/>
                  <a:gd name="T16" fmla="*/ 496 w 64"/>
                  <a:gd name="T17" fmla="*/ 8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62" y="10"/>
                    </a:moveTo>
                    <a:cubicBezTo>
                      <a:pt x="28" y="4"/>
                      <a:pt x="5" y="0"/>
                      <a:pt x="3" y="0"/>
                    </a:cubicBezTo>
                    <a:cubicBezTo>
                      <a:pt x="0" y="0"/>
                      <a:pt x="0" y="1"/>
                      <a:pt x="0" y="1"/>
                    </a:cubicBezTo>
                    <a:cubicBezTo>
                      <a:pt x="0" y="1"/>
                      <a:pt x="0" y="54"/>
                      <a:pt x="0" y="57"/>
                    </a:cubicBezTo>
                    <a:cubicBezTo>
                      <a:pt x="0" y="60"/>
                      <a:pt x="1" y="61"/>
                      <a:pt x="3" y="61"/>
                    </a:cubicBezTo>
                    <a:cubicBezTo>
                      <a:pt x="3" y="61"/>
                      <a:pt x="50" y="73"/>
                      <a:pt x="61" y="76"/>
                    </a:cubicBezTo>
                    <a:cubicBezTo>
                      <a:pt x="63" y="76"/>
                      <a:pt x="64" y="73"/>
                      <a:pt x="64" y="73"/>
                    </a:cubicBezTo>
                    <a:cubicBezTo>
                      <a:pt x="64" y="73"/>
                      <a:pt x="64" y="15"/>
                      <a:pt x="64" y="13"/>
                    </a:cubicBezTo>
                    <a:cubicBezTo>
                      <a:pt x="64" y="11"/>
                      <a:pt x="63" y="10"/>
                      <a:pt x="62" y="10"/>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89" name="Freeform 115"/>
              <p:cNvSpPr>
                <a:spLocks noChangeAspect="1"/>
              </p:cNvSpPr>
              <p:nvPr/>
            </p:nvSpPr>
            <p:spPr bwMode="auto">
              <a:xfrm>
                <a:off x="3494" y="3478"/>
                <a:ext cx="118" cy="142"/>
              </a:xfrm>
              <a:custGeom>
                <a:avLst/>
                <a:gdLst>
                  <a:gd name="T0" fmla="*/ 464 w 59"/>
                  <a:gd name="T1" fmla="*/ 72 h 71"/>
                  <a:gd name="T2" fmla="*/ 24 w 59"/>
                  <a:gd name="T3" fmla="*/ 0 h 71"/>
                  <a:gd name="T4" fmla="*/ 0 w 59"/>
                  <a:gd name="T5" fmla="*/ 8 h 71"/>
                  <a:gd name="T6" fmla="*/ 0 w 59"/>
                  <a:gd name="T7" fmla="*/ 424 h 71"/>
                  <a:gd name="T8" fmla="*/ 16 w 59"/>
                  <a:gd name="T9" fmla="*/ 456 h 71"/>
                  <a:gd name="T10" fmla="*/ 448 w 59"/>
                  <a:gd name="T11" fmla="*/ 568 h 71"/>
                  <a:gd name="T12" fmla="*/ 472 w 59"/>
                  <a:gd name="T13" fmla="*/ 544 h 71"/>
                  <a:gd name="T14" fmla="*/ 472 w 59"/>
                  <a:gd name="T15" fmla="*/ 96 h 71"/>
                  <a:gd name="T16" fmla="*/ 464 w 59"/>
                  <a:gd name="T17" fmla="*/ 72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71"/>
                  <a:gd name="T29" fmla="*/ 59 w 59"/>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71">
                    <a:moveTo>
                      <a:pt x="58" y="9"/>
                    </a:moveTo>
                    <a:cubicBezTo>
                      <a:pt x="26" y="4"/>
                      <a:pt x="5" y="1"/>
                      <a:pt x="3" y="0"/>
                    </a:cubicBezTo>
                    <a:cubicBezTo>
                      <a:pt x="1" y="0"/>
                      <a:pt x="0" y="1"/>
                      <a:pt x="0" y="1"/>
                    </a:cubicBezTo>
                    <a:cubicBezTo>
                      <a:pt x="0" y="1"/>
                      <a:pt x="0" y="50"/>
                      <a:pt x="0" y="53"/>
                    </a:cubicBezTo>
                    <a:cubicBezTo>
                      <a:pt x="0" y="56"/>
                      <a:pt x="1" y="57"/>
                      <a:pt x="2" y="57"/>
                    </a:cubicBezTo>
                    <a:cubicBezTo>
                      <a:pt x="3" y="57"/>
                      <a:pt x="47" y="69"/>
                      <a:pt x="56" y="71"/>
                    </a:cubicBezTo>
                    <a:cubicBezTo>
                      <a:pt x="59" y="71"/>
                      <a:pt x="59" y="68"/>
                      <a:pt x="59" y="68"/>
                    </a:cubicBezTo>
                    <a:cubicBezTo>
                      <a:pt x="59" y="68"/>
                      <a:pt x="59" y="14"/>
                      <a:pt x="59" y="12"/>
                    </a:cubicBezTo>
                    <a:cubicBezTo>
                      <a:pt x="59" y="11"/>
                      <a:pt x="59" y="10"/>
                      <a:pt x="58" y="9"/>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0" name="Freeform 116"/>
              <p:cNvSpPr>
                <a:spLocks noChangeAspect="1" noEditPoints="1"/>
              </p:cNvSpPr>
              <p:nvPr/>
            </p:nvSpPr>
            <p:spPr bwMode="auto">
              <a:xfrm>
                <a:off x="3494" y="3476"/>
                <a:ext cx="120" cy="146"/>
              </a:xfrm>
              <a:custGeom>
                <a:avLst/>
                <a:gdLst>
                  <a:gd name="T0" fmla="*/ 8 w 60"/>
                  <a:gd name="T1" fmla="*/ 8 h 73"/>
                  <a:gd name="T2" fmla="*/ 0 w 60"/>
                  <a:gd name="T3" fmla="*/ 16 h 73"/>
                  <a:gd name="T4" fmla="*/ 0 w 60"/>
                  <a:gd name="T5" fmla="*/ 432 h 73"/>
                  <a:gd name="T6" fmla="*/ 16 w 60"/>
                  <a:gd name="T7" fmla="*/ 472 h 73"/>
                  <a:gd name="T8" fmla="*/ 448 w 60"/>
                  <a:gd name="T9" fmla="*/ 576 h 73"/>
                  <a:gd name="T10" fmla="*/ 480 w 60"/>
                  <a:gd name="T11" fmla="*/ 560 h 73"/>
                  <a:gd name="T12" fmla="*/ 480 w 60"/>
                  <a:gd name="T13" fmla="*/ 104 h 73"/>
                  <a:gd name="T14" fmla="*/ 464 w 60"/>
                  <a:gd name="T15" fmla="*/ 80 h 73"/>
                  <a:gd name="T16" fmla="*/ 464 w 60"/>
                  <a:gd name="T17" fmla="*/ 80 h 73"/>
                  <a:gd name="T18" fmla="*/ 24 w 60"/>
                  <a:gd name="T19" fmla="*/ 0 h 73"/>
                  <a:gd name="T20" fmla="*/ 8 w 60"/>
                  <a:gd name="T21" fmla="*/ 8 h 73"/>
                  <a:gd name="T22" fmla="*/ 8 w 60"/>
                  <a:gd name="T23" fmla="*/ 16 h 73"/>
                  <a:gd name="T24" fmla="*/ 16 w 60"/>
                  <a:gd name="T25" fmla="*/ 16 h 73"/>
                  <a:gd name="T26" fmla="*/ 464 w 60"/>
                  <a:gd name="T27" fmla="*/ 88 h 73"/>
                  <a:gd name="T28" fmla="*/ 472 w 60"/>
                  <a:gd name="T29" fmla="*/ 104 h 73"/>
                  <a:gd name="T30" fmla="*/ 472 w 60"/>
                  <a:gd name="T31" fmla="*/ 552 h 73"/>
                  <a:gd name="T32" fmla="*/ 448 w 60"/>
                  <a:gd name="T33" fmla="*/ 568 h 73"/>
                  <a:gd name="T34" fmla="*/ 24 w 60"/>
                  <a:gd name="T35" fmla="*/ 456 h 73"/>
                  <a:gd name="T36" fmla="*/ 8 w 60"/>
                  <a:gd name="T37" fmla="*/ 432 h 73"/>
                  <a:gd name="T38" fmla="*/ 8 w 60"/>
                  <a:gd name="T39" fmla="*/ 16 h 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0"/>
                  <a:gd name="T61" fmla="*/ 0 h 73"/>
                  <a:gd name="T62" fmla="*/ 60 w 60"/>
                  <a:gd name="T63" fmla="*/ 73 h 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0" h="73">
                    <a:moveTo>
                      <a:pt x="1" y="1"/>
                    </a:moveTo>
                    <a:cubicBezTo>
                      <a:pt x="0" y="1"/>
                      <a:pt x="0" y="2"/>
                      <a:pt x="0" y="2"/>
                    </a:cubicBezTo>
                    <a:cubicBezTo>
                      <a:pt x="0" y="54"/>
                      <a:pt x="0" y="54"/>
                      <a:pt x="0" y="54"/>
                    </a:cubicBezTo>
                    <a:cubicBezTo>
                      <a:pt x="0" y="58"/>
                      <a:pt x="0" y="58"/>
                      <a:pt x="2" y="59"/>
                    </a:cubicBezTo>
                    <a:cubicBezTo>
                      <a:pt x="3" y="59"/>
                      <a:pt x="46" y="70"/>
                      <a:pt x="56" y="72"/>
                    </a:cubicBezTo>
                    <a:cubicBezTo>
                      <a:pt x="59" y="73"/>
                      <a:pt x="60" y="71"/>
                      <a:pt x="60" y="70"/>
                    </a:cubicBezTo>
                    <a:cubicBezTo>
                      <a:pt x="60" y="13"/>
                      <a:pt x="60" y="13"/>
                      <a:pt x="60" y="13"/>
                    </a:cubicBezTo>
                    <a:cubicBezTo>
                      <a:pt x="60" y="12"/>
                      <a:pt x="60" y="10"/>
                      <a:pt x="58" y="10"/>
                    </a:cubicBezTo>
                    <a:cubicBezTo>
                      <a:pt x="58" y="10"/>
                      <a:pt x="58" y="10"/>
                      <a:pt x="58" y="10"/>
                    </a:cubicBezTo>
                    <a:cubicBezTo>
                      <a:pt x="3" y="0"/>
                      <a:pt x="3" y="0"/>
                      <a:pt x="3" y="0"/>
                    </a:cubicBezTo>
                    <a:cubicBezTo>
                      <a:pt x="2" y="0"/>
                      <a:pt x="1" y="0"/>
                      <a:pt x="1" y="1"/>
                    </a:cubicBezTo>
                    <a:close/>
                    <a:moveTo>
                      <a:pt x="1" y="2"/>
                    </a:moveTo>
                    <a:cubicBezTo>
                      <a:pt x="2" y="2"/>
                      <a:pt x="2" y="2"/>
                      <a:pt x="2" y="2"/>
                    </a:cubicBezTo>
                    <a:cubicBezTo>
                      <a:pt x="58" y="11"/>
                      <a:pt x="58" y="11"/>
                      <a:pt x="58" y="11"/>
                    </a:cubicBezTo>
                    <a:cubicBezTo>
                      <a:pt x="58" y="11"/>
                      <a:pt x="59" y="11"/>
                      <a:pt x="59" y="13"/>
                    </a:cubicBezTo>
                    <a:cubicBezTo>
                      <a:pt x="59" y="69"/>
                      <a:pt x="59" y="69"/>
                      <a:pt x="59" y="69"/>
                    </a:cubicBezTo>
                    <a:cubicBezTo>
                      <a:pt x="59" y="70"/>
                      <a:pt x="58" y="71"/>
                      <a:pt x="56" y="71"/>
                    </a:cubicBezTo>
                    <a:cubicBezTo>
                      <a:pt x="46" y="69"/>
                      <a:pt x="3" y="57"/>
                      <a:pt x="3" y="57"/>
                    </a:cubicBezTo>
                    <a:cubicBezTo>
                      <a:pt x="1" y="57"/>
                      <a:pt x="1" y="57"/>
                      <a:pt x="1" y="54"/>
                    </a:cubicBezTo>
                    <a:cubicBezTo>
                      <a:pt x="1" y="2"/>
                      <a:pt x="1" y="2"/>
                      <a:pt x="1" y="2"/>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1" name="Freeform 117"/>
              <p:cNvSpPr>
                <a:spLocks noChangeAspect="1"/>
              </p:cNvSpPr>
              <p:nvPr/>
            </p:nvSpPr>
            <p:spPr bwMode="auto">
              <a:xfrm>
                <a:off x="3132" y="3642"/>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2" name="Freeform 118"/>
              <p:cNvSpPr>
                <a:spLocks noChangeAspect="1"/>
              </p:cNvSpPr>
              <p:nvPr/>
            </p:nvSpPr>
            <p:spPr bwMode="auto">
              <a:xfrm>
                <a:off x="3250" y="3638"/>
                <a:ext cx="44" cy="62"/>
              </a:xfrm>
              <a:custGeom>
                <a:avLst/>
                <a:gdLst>
                  <a:gd name="T0" fmla="*/ 44 w 44"/>
                  <a:gd name="T1" fmla="*/ 0 h 62"/>
                  <a:gd name="T2" fmla="*/ 0 w 44"/>
                  <a:gd name="T3" fmla="*/ 36 h 62"/>
                  <a:gd name="T4" fmla="*/ 0 w 44"/>
                  <a:gd name="T5" fmla="*/ 62 h 62"/>
                  <a:gd name="T6" fmla="*/ 44 w 44"/>
                  <a:gd name="T7" fmla="*/ 22 h 62"/>
                  <a:gd name="T8" fmla="*/ 44 w 44"/>
                  <a:gd name="T9" fmla="*/ 0 h 62"/>
                  <a:gd name="T10" fmla="*/ 44 w 44"/>
                  <a:gd name="T11" fmla="*/ 0 h 62"/>
                  <a:gd name="T12" fmla="*/ 0 60000 65536"/>
                  <a:gd name="T13" fmla="*/ 0 60000 65536"/>
                  <a:gd name="T14" fmla="*/ 0 60000 65536"/>
                  <a:gd name="T15" fmla="*/ 0 60000 65536"/>
                  <a:gd name="T16" fmla="*/ 0 60000 65536"/>
                  <a:gd name="T17" fmla="*/ 0 60000 65536"/>
                  <a:gd name="T18" fmla="*/ 0 w 44"/>
                  <a:gd name="T19" fmla="*/ 0 h 62"/>
                  <a:gd name="T20" fmla="*/ 44 w 4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4" h="62">
                    <a:moveTo>
                      <a:pt x="44" y="0"/>
                    </a:moveTo>
                    <a:lnTo>
                      <a:pt x="0" y="36"/>
                    </a:lnTo>
                    <a:lnTo>
                      <a:pt x="0" y="62"/>
                    </a:lnTo>
                    <a:lnTo>
                      <a:pt x="44" y="22"/>
                    </a:lnTo>
                    <a:lnTo>
                      <a:pt x="44"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3" name="Freeform 119"/>
              <p:cNvSpPr>
                <a:spLocks noChangeAspect="1"/>
              </p:cNvSpPr>
              <p:nvPr/>
            </p:nvSpPr>
            <p:spPr bwMode="auto">
              <a:xfrm>
                <a:off x="3248" y="3672"/>
                <a:ext cx="2" cy="28"/>
              </a:xfrm>
              <a:custGeom>
                <a:avLst/>
                <a:gdLst>
                  <a:gd name="T0" fmla="*/ 2 w 2"/>
                  <a:gd name="T1" fmla="*/ 22 h 28"/>
                  <a:gd name="T2" fmla="*/ 2 w 2"/>
                  <a:gd name="T3" fmla="*/ 28 h 28"/>
                  <a:gd name="T4" fmla="*/ 0 w 2"/>
                  <a:gd name="T5" fmla="*/ 22 h 28"/>
                  <a:gd name="T6" fmla="*/ 0 w 2"/>
                  <a:gd name="T7" fmla="*/ 0 h 28"/>
                  <a:gd name="T8" fmla="*/ 2 w 2"/>
                  <a:gd name="T9" fmla="*/ 0 h 28"/>
                  <a:gd name="T10" fmla="*/ 2 w 2"/>
                  <a:gd name="T11" fmla="*/ 22 h 28"/>
                  <a:gd name="T12" fmla="*/ 2 w 2"/>
                  <a:gd name="T13" fmla="*/ 22 h 28"/>
                  <a:gd name="T14" fmla="*/ 0 60000 65536"/>
                  <a:gd name="T15" fmla="*/ 0 60000 65536"/>
                  <a:gd name="T16" fmla="*/ 0 60000 65536"/>
                  <a:gd name="T17" fmla="*/ 0 60000 65536"/>
                  <a:gd name="T18" fmla="*/ 0 60000 65536"/>
                  <a:gd name="T19" fmla="*/ 0 60000 65536"/>
                  <a:gd name="T20" fmla="*/ 0 60000 65536"/>
                  <a:gd name="T21" fmla="*/ 0 w 2"/>
                  <a:gd name="T22" fmla="*/ 0 h 28"/>
                  <a:gd name="T23" fmla="*/ 2 w 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8">
                    <a:moveTo>
                      <a:pt x="2" y="22"/>
                    </a:moveTo>
                    <a:lnTo>
                      <a:pt x="2" y="28"/>
                    </a:lnTo>
                    <a:lnTo>
                      <a:pt x="0" y="22"/>
                    </a:lnTo>
                    <a:lnTo>
                      <a:pt x="0" y="0"/>
                    </a:lnTo>
                    <a:lnTo>
                      <a:pt x="2" y="0"/>
                    </a:lnTo>
                    <a:lnTo>
                      <a:pt x="2"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4" name="Freeform 120"/>
              <p:cNvSpPr>
                <a:spLocks noChangeAspect="1"/>
              </p:cNvSpPr>
              <p:nvPr/>
            </p:nvSpPr>
            <p:spPr bwMode="auto">
              <a:xfrm>
                <a:off x="3132" y="3610"/>
                <a:ext cx="162" cy="64"/>
              </a:xfrm>
              <a:custGeom>
                <a:avLst/>
                <a:gdLst>
                  <a:gd name="T0" fmla="*/ 56 w 162"/>
                  <a:gd name="T1" fmla="*/ 0 h 64"/>
                  <a:gd name="T2" fmla="*/ 162 w 162"/>
                  <a:gd name="T3" fmla="*/ 28 h 64"/>
                  <a:gd name="T4" fmla="*/ 118 w 162"/>
                  <a:gd name="T5" fmla="*/ 64 h 64"/>
                  <a:gd name="T6" fmla="*/ 0 w 162"/>
                  <a:gd name="T7" fmla="*/ 32 h 64"/>
                  <a:gd name="T8" fmla="*/ 56 w 162"/>
                  <a:gd name="T9" fmla="*/ 0 h 64"/>
                  <a:gd name="T10" fmla="*/ 56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6" y="0"/>
                    </a:moveTo>
                    <a:lnTo>
                      <a:pt x="162"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5" name="Freeform 121"/>
              <p:cNvSpPr>
                <a:spLocks noChangeAspect="1"/>
              </p:cNvSpPr>
              <p:nvPr/>
            </p:nvSpPr>
            <p:spPr bwMode="auto">
              <a:xfrm>
                <a:off x="3132" y="3638"/>
                <a:ext cx="162" cy="36"/>
              </a:xfrm>
              <a:custGeom>
                <a:avLst/>
                <a:gdLst>
                  <a:gd name="T0" fmla="*/ 118 w 162"/>
                  <a:gd name="T1" fmla="*/ 34 h 36"/>
                  <a:gd name="T2" fmla="*/ 6 w 162"/>
                  <a:gd name="T3" fmla="*/ 4 h 36"/>
                  <a:gd name="T4" fmla="*/ 0 w 162"/>
                  <a:gd name="T5" fmla="*/ 4 h 36"/>
                  <a:gd name="T6" fmla="*/ 118 w 162"/>
                  <a:gd name="T7" fmla="*/ 36 h 36"/>
                  <a:gd name="T8" fmla="*/ 162 w 162"/>
                  <a:gd name="T9" fmla="*/ 0 h 36"/>
                  <a:gd name="T10" fmla="*/ 160 w 162"/>
                  <a:gd name="T11" fmla="*/ 0 h 36"/>
                  <a:gd name="T12" fmla="*/ 118 w 162"/>
                  <a:gd name="T13" fmla="*/ 34 h 36"/>
                  <a:gd name="T14" fmla="*/ 118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8" y="34"/>
                    </a:moveTo>
                    <a:lnTo>
                      <a:pt x="6" y="4"/>
                    </a:lnTo>
                    <a:lnTo>
                      <a:pt x="0" y="4"/>
                    </a:lnTo>
                    <a:lnTo>
                      <a:pt x="118" y="36"/>
                    </a:lnTo>
                    <a:lnTo>
                      <a:pt x="162" y="0"/>
                    </a:lnTo>
                    <a:lnTo>
                      <a:pt x="160" y="0"/>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6" name="Freeform 122"/>
              <p:cNvSpPr>
                <a:spLocks noChangeAspect="1"/>
              </p:cNvSpPr>
              <p:nvPr/>
            </p:nvSpPr>
            <p:spPr bwMode="auto">
              <a:xfrm>
                <a:off x="3236" y="3626"/>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7" name="Freeform 123"/>
              <p:cNvSpPr>
                <a:spLocks noChangeAspect="1"/>
              </p:cNvSpPr>
              <p:nvPr/>
            </p:nvSpPr>
            <p:spPr bwMode="auto">
              <a:xfrm>
                <a:off x="3164" y="3632"/>
                <a:ext cx="72" cy="30"/>
              </a:xfrm>
              <a:custGeom>
                <a:avLst/>
                <a:gdLst>
                  <a:gd name="T0" fmla="*/ 0 w 72"/>
                  <a:gd name="T1" fmla="*/ 0 h 30"/>
                  <a:gd name="T2" fmla="*/ 72 w 72"/>
                  <a:gd name="T3" fmla="*/ 20 h 30"/>
                  <a:gd name="T4" fmla="*/ 72 w 72"/>
                  <a:gd name="T5" fmla="*/ 30 h 30"/>
                  <a:gd name="T6" fmla="*/ 0 w 72"/>
                  <a:gd name="T7" fmla="*/ 10 h 30"/>
                  <a:gd name="T8" fmla="*/ 0 w 72"/>
                  <a:gd name="T9" fmla="*/ 0 h 30"/>
                  <a:gd name="T10" fmla="*/ 0 w 72"/>
                  <a:gd name="T11" fmla="*/ 0 h 30"/>
                  <a:gd name="T12" fmla="*/ 0 60000 65536"/>
                  <a:gd name="T13" fmla="*/ 0 60000 65536"/>
                  <a:gd name="T14" fmla="*/ 0 60000 65536"/>
                  <a:gd name="T15" fmla="*/ 0 60000 65536"/>
                  <a:gd name="T16" fmla="*/ 0 60000 65536"/>
                  <a:gd name="T17" fmla="*/ 0 60000 65536"/>
                  <a:gd name="T18" fmla="*/ 0 w 72"/>
                  <a:gd name="T19" fmla="*/ 0 h 30"/>
                  <a:gd name="T20" fmla="*/ 72 w 7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72" h="30">
                    <a:moveTo>
                      <a:pt x="0" y="0"/>
                    </a:moveTo>
                    <a:lnTo>
                      <a:pt x="72" y="20"/>
                    </a:lnTo>
                    <a:lnTo>
                      <a:pt x="72" y="30"/>
                    </a:lnTo>
                    <a:lnTo>
                      <a:pt x="0" y="1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8" name="Freeform 124"/>
              <p:cNvSpPr>
                <a:spLocks noChangeAspect="1"/>
              </p:cNvSpPr>
              <p:nvPr/>
            </p:nvSpPr>
            <p:spPr bwMode="auto">
              <a:xfrm>
                <a:off x="3164" y="3626"/>
                <a:ext cx="82" cy="26"/>
              </a:xfrm>
              <a:custGeom>
                <a:avLst/>
                <a:gdLst>
                  <a:gd name="T0" fmla="*/ 0 w 82"/>
                  <a:gd name="T1" fmla="*/ 6 h 26"/>
                  <a:gd name="T2" fmla="*/ 72 w 82"/>
                  <a:gd name="T3" fmla="*/ 26 h 26"/>
                  <a:gd name="T4" fmla="*/ 82 w 82"/>
                  <a:gd name="T5" fmla="*/ 20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20"/>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599" name="Freeform 125"/>
              <p:cNvSpPr>
                <a:spLocks noChangeAspect="1"/>
              </p:cNvSpPr>
              <p:nvPr/>
            </p:nvSpPr>
            <p:spPr bwMode="auto">
              <a:xfrm>
                <a:off x="3146" y="365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0" name="Freeform 126"/>
              <p:cNvSpPr>
                <a:spLocks noChangeAspect="1"/>
              </p:cNvSpPr>
              <p:nvPr/>
            </p:nvSpPr>
            <p:spPr bwMode="auto">
              <a:xfrm>
                <a:off x="3144" y="3654"/>
                <a:ext cx="12" cy="8"/>
              </a:xfrm>
              <a:custGeom>
                <a:avLst/>
                <a:gdLst>
                  <a:gd name="T0" fmla="*/ 2 w 12"/>
                  <a:gd name="T1" fmla="*/ 4 h 8"/>
                  <a:gd name="T2" fmla="*/ 2 w 12"/>
                  <a:gd name="T3" fmla="*/ 0 h 8"/>
                  <a:gd name="T4" fmla="*/ 0 w 12"/>
                  <a:gd name="T5" fmla="*/ 0 h 8"/>
                  <a:gd name="T6" fmla="*/ 0 w 12"/>
                  <a:gd name="T7" fmla="*/ 4 h 8"/>
                  <a:gd name="T8" fmla="*/ 12 w 12"/>
                  <a:gd name="T9" fmla="*/ 8 h 8"/>
                  <a:gd name="T10" fmla="*/ 12 w 12"/>
                  <a:gd name="T11" fmla="*/ 8 h 8"/>
                  <a:gd name="T12" fmla="*/ 2 w 12"/>
                  <a:gd name="T13" fmla="*/ 4 h 8"/>
                  <a:gd name="T14" fmla="*/ 2 w 12"/>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8"/>
                  <a:gd name="T26" fmla="*/ 12 w 1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8">
                    <a:moveTo>
                      <a:pt x="2" y="4"/>
                    </a:moveTo>
                    <a:lnTo>
                      <a:pt x="2" y="0"/>
                    </a:lnTo>
                    <a:lnTo>
                      <a:pt x="0" y="0"/>
                    </a:lnTo>
                    <a:lnTo>
                      <a:pt x="0" y="4"/>
                    </a:lnTo>
                    <a:lnTo>
                      <a:pt x="12" y="8"/>
                    </a:lnTo>
                    <a:lnTo>
                      <a:pt x="2"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1" name="Freeform 127"/>
              <p:cNvSpPr>
                <a:spLocks noChangeAspect="1"/>
              </p:cNvSpPr>
              <p:nvPr/>
            </p:nvSpPr>
            <p:spPr bwMode="auto">
              <a:xfrm>
                <a:off x="3226" y="3672"/>
                <a:ext cx="10" cy="8"/>
              </a:xfrm>
              <a:custGeom>
                <a:avLst/>
                <a:gdLst>
                  <a:gd name="T0" fmla="*/ 0 w 10"/>
                  <a:gd name="T1" fmla="*/ 0 h 8"/>
                  <a:gd name="T2" fmla="*/ 10 w 10"/>
                  <a:gd name="T3" fmla="*/ 2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2"/>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2" name="Freeform 128"/>
              <p:cNvSpPr>
                <a:spLocks noChangeAspect="1"/>
              </p:cNvSpPr>
              <p:nvPr/>
            </p:nvSpPr>
            <p:spPr bwMode="auto">
              <a:xfrm>
                <a:off x="3226" y="3672"/>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3" name="Freeform 129"/>
              <p:cNvSpPr>
                <a:spLocks noChangeAspect="1"/>
              </p:cNvSpPr>
              <p:nvPr/>
            </p:nvSpPr>
            <p:spPr bwMode="auto">
              <a:xfrm>
                <a:off x="3226" y="3678"/>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4" name="Freeform 130"/>
              <p:cNvSpPr>
                <a:spLocks noChangeAspect="1"/>
              </p:cNvSpPr>
              <p:nvPr/>
            </p:nvSpPr>
            <p:spPr bwMode="auto">
              <a:xfrm>
                <a:off x="3226" y="3678"/>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5" name="Freeform 131"/>
              <p:cNvSpPr>
                <a:spLocks noChangeAspect="1"/>
              </p:cNvSpPr>
              <p:nvPr/>
            </p:nvSpPr>
            <p:spPr bwMode="auto">
              <a:xfrm>
                <a:off x="3226" y="368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6" name="Freeform 132"/>
              <p:cNvSpPr>
                <a:spLocks noChangeAspect="1"/>
              </p:cNvSpPr>
              <p:nvPr/>
            </p:nvSpPr>
            <p:spPr bwMode="auto">
              <a:xfrm>
                <a:off x="3226" y="3684"/>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7" name="Freeform 133"/>
              <p:cNvSpPr>
                <a:spLocks noChangeAspect="1"/>
              </p:cNvSpPr>
              <p:nvPr/>
            </p:nvSpPr>
            <p:spPr bwMode="auto">
              <a:xfrm>
                <a:off x="3196" y="3688"/>
                <a:ext cx="46" cy="40"/>
              </a:xfrm>
              <a:custGeom>
                <a:avLst/>
                <a:gdLst>
                  <a:gd name="T0" fmla="*/ 46 w 46"/>
                  <a:gd name="T1" fmla="*/ 0 h 40"/>
                  <a:gd name="T2" fmla="*/ 46 w 46"/>
                  <a:gd name="T3" fmla="*/ 4 h 40"/>
                  <a:gd name="T4" fmla="*/ 0 w 46"/>
                  <a:gd name="T5" fmla="*/ 40 h 40"/>
                  <a:gd name="T6" fmla="*/ 0 w 46"/>
                  <a:gd name="T7" fmla="*/ 38 h 40"/>
                  <a:gd name="T8" fmla="*/ 46 w 46"/>
                  <a:gd name="T9" fmla="*/ 0 h 40"/>
                  <a:gd name="T10" fmla="*/ 46 w 46"/>
                  <a:gd name="T11" fmla="*/ 0 h 40"/>
                  <a:gd name="T12" fmla="*/ 0 60000 65536"/>
                  <a:gd name="T13" fmla="*/ 0 60000 65536"/>
                  <a:gd name="T14" fmla="*/ 0 60000 65536"/>
                  <a:gd name="T15" fmla="*/ 0 60000 65536"/>
                  <a:gd name="T16" fmla="*/ 0 60000 65536"/>
                  <a:gd name="T17" fmla="*/ 0 60000 65536"/>
                  <a:gd name="T18" fmla="*/ 0 w 46"/>
                  <a:gd name="T19" fmla="*/ 0 h 40"/>
                  <a:gd name="T20" fmla="*/ 46 w 46"/>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46" h="40">
                    <a:moveTo>
                      <a:pt x="46" y="0"/>
                    </a:moveTo>
                    <a:lnTo>
                      <a:pt x="46" y="4"/>
                    </a:lnTo>
                    <a:lnTo>
                      <a:pt x="0" y="40"/>
                    </a:lnTo>
                    <a:lnTo>
                      <a:pt x="0" y="38"/>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8" name="Freeform 134"/>
              <p:cNvSpPr>
                <a:spLocks noChangeAspect="1"/>
              </p:cNvSpPr>
              <p:nvPr/>
            </p:nvSpPr>
            <p:spPr bwMode="auto">
              <a:xfrm>
                <a:off x="3092" y="3692"/>
                <a:ext cx="104" cy="36"/>
              </a:xfrm>
              <a:custGeom>
                <a:avLst/>
                <a:gdLst>
                  <a:gd name="T0" fmla="*/ 104 w 104"/>
                  <a:gd name="T1" fmla="*/ 34 h 36"/>
                  <a:gd name="T2" fmla="*/ 0 w 104"/>
                  <a:gd name="T3" fmla="*/ 0 h 36"/>
                  <a:gd name="T4" fmla="*/ 0 w 104"/>
                  <a:gd name="T5" fmla="*/ 2 h 36"/>
                  <a:gd name="T6" fmla="*/ 104 w 104"/>
                  <a:gd name="T7" fmla="*/ 36 h 36"/>
                  <a:gd name="T8" fmla="*/ 104 w 104"/>
                  <a:gd name="T9" fmla="*/ 34 h 36"/>
                  <a:gd name="T10" fmla="*/ 104 w 104"/>
                  <a:gd name="T11" fmla="*/ 34 h 36"/>
                  <a:gd name="T12" fmla="*/ 0 60000 65536"/>
                  <a:gd name="T13" fmla="*/ 0 60000 65536"/>
                  <a:gd name="T14" fmla="*/ 0 60000 65536"/>
                  <a:gd name="T15" fmla="*/ 0 60000 65536"/>
                  <a:gd name="T16" fmla="*/ 0 60000 65536"/>
                  <a:gd name="T17" fmla="*/ 0 60000 65536"/>
                  <a:gd name="T18" fmla="*/ 0 w 104"/>
                  <a:gd name="T19" fmla="*/ 0 h 36"/>
                  <a:gd name="T20" fmla="*/ 104 w 10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4" h="36">
                    <a:moveTo>
                      <a:pt x="104" y="34"/>
                    </a:moveTo>
                    <a:lnTo>
                      <a:pt x="0" y="0"/>
                    </a:lnTo>
                    <a:lnTo>
                      <a:pt x="0" y="2"/>
                    </a:lnTo>
                    <a:lnTo>
                      <a:pt x="104" y="36"/>
                    </a:lnTo>
                    <a:lnTo>
                      <a:pt x="104" y="34"/>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09" name="Freeform 135"/>
              <p:cNvSpPr>
                <a:spLocks noChangeAspect="1"/>
              </p:cNvSpPr>
              <p:nvPr/>
            </p:nvSpPr>
            <p:spPr bwMode="auto">
              <a:xfrm>
                <a:off x="3092" y="3660"/>
                <a:ext cx="150" cy="66"/>
              </a:xfrm>
              <a:custGeom>
                <a:avLst/>
                <a:gdLst>
                  <a:gd name="T0" fmla="*/ 50 w 150"/>
                  <a:gd name="T1" fmla="*/ 0 h 66"/>
                  <a:gd name="T2" fmla="*/ 150 w 150"/>
                  <a:gd name="T3" fmla="*/ 28 h 66"/>
                  <a:gd name="T4" fmla="*/ 104 w 150"/>
                  <a:gd name="T5" fmla="*/ 66 h 66"/>
                  <a:gd name="T6" fmla="*/ 0 w 150"/>
                  <a:gd name="T7" fmla="*/ 32 h 66"/>
                  <a:gd name="T8" fmla="*/ 50 w 150"/>
                  <a:gd name="T9" fmla="*/ 0 h 66"/>
                  <a:gd name="T10" fmla="*/ 50 w 150"/>
                  <a:gd name="T11" fmla="*/ 0 h 66"/>
                  <a:gd name="T12" fmla="*/ 0 60000 65536"/>
                  <a:gd name="T13" fmla="*/ 0 60000 65536"/>
                  <a:gd name="T14" fmla="*/ 0 60000 65536"/>
                  <a:gd name="T15" fmla="*/ 0 60000 65536"/>
                  <a:gd name="T16" fmla="*/ 0 60000 65536"/>
                  <a:gd name="T17" fmla="*/ 0 60000 65536"/>
                  <a:gd name="T18" fmla="*/ 0 w 150"/>
                  <a:gd name="T19" fmla="*/ 0 h 66"/>
                  <a:gd name="T20" fmla="*/ 150 w 150"/>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0" h="66">
                    <a:moveTo>
                      <a:pt x="50" y="0"/>
                    </a:moveTo>
                    <a:lnTo>
                      <a:pt x="150" y="28"/>
                    </a:lnTo>
                    <a:lnTo>
                      <a:pt x="104" y="66"/>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0" name="Freeform 136"/>
              <p:cNvSpPr>
                <a:spLocks noChangeAspect="1"/>
              </p:cNvSpPr>
              <p:nvPr/>
            </p:nvSpPr>
            <p:spPr bwMode="auto">
              <a:xfrm>
                <a:off x="3202" y="3534"/>
                <a:ext cx="86" cy="98"/>
              </a:xfrm>
              <a:custGeom>
                <a:avLst/>
                <a:gdLst>
                  <a:gd name="T0" fmla="*/ 240 w 43"/>
                  <a:gd name="T1" fmla="*/ 392 h 49"/>
                  <a:gd name="T2" fmla="*/ 328 w 43"/>
                  <a:gd name="T3" fmla="*/ 320 h 49"/>
                  <a:gd name="T4" fmla="*/ 328 w 43"/>
                  <a:gd name="T5" fmla="*/ 144 h 49"/>
                  <a:gd name="T6" fmla="*/ 312 w 43"/>
                  <a:gd name="T7" fmla="*/ 0 h 49"/>
                  <a:gd name="T8" fmla="*/ 120 w 43"/>
                  <a:gd name="T9" fmla="*/ 8 h 49"/>
                  <a:gd name="T10" fmla="*/ 0 w 43"/>
                  <a:gd name="T11" fmla="*/ 24 h 49"/>
                  <a:gd name="T12" fmla="*/ 120 w 43"/>
                  <a:gd name="T13" fmla="*/ 384 h 49"/>
                  <a:gd name="T14" fmla="*/ 240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0" y="49"/>
                    </a:moveTo>
                    <a:cubicBezTo>
                      <a:pt x="41" y="40"/>
                      <a:pt x="41" y="40"/>
                      <a:pt x="41" y="40"/>
                    </a:cubicBezTo>
                    <a:cubicBezTo>
                      <a:pt x="43" y="30"/>
                      <a:pt x="43" y="25"/>
                      <a:pt x="41" y="18"/>
                    </a:cubicBezTo>
                    <a:cubicBezTo>
                      <a:pt x="39" y="9"/>
                      <a:pt x="39" y="0"/>
                      <a:pt x="39" y="0"/>
                    </a:cubicBezTo>
                    <a:cubicBezTo>
                      <a:pt x="15" y="1"/>
                      <a:pt x="15" y="1"/>
                      <a:pt x="15" y="1"/>
                    </a:cubicBezTo>
                    <a:cubicBezTo>
                      <a:pt x="0" y="3"/>
                      <a:pt x="0" y="3"/>
                      <a:pt x="0" y="3"/>
                    </a:cubicBezTo>
                    <a:cubicBezTo>
                      <a:pt x="15" y="48"/>
                      <a:pt x="15" y="48"/>
                      <a:pt x="15"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1" name="Freeform 137"/>
              <p:cNvSpPr>
                <a:spLocks noChangeAspect="1"/>
              </p:cNvSpPr>
              <p:nvPr/>
            </p:nvSpPr>
            <p:spPr bwMode="auto">
              <a:xfrm>
                <a:off x="3202" y="3528"/>
                <a:ext cx="78" cy="20"/>
              </a:xfrm>
              <a:custGeom>
                <a:avLst/>
                <a:gdLst>
                  <a:gd name="T0" fmla="*/ 58 w 78"/>
                  <a:gd name="T1" fmla="*/ 18 h 20"/>
                  <a:gd name="T2" fmla="*/ 78 w 78"/>
                  <a:gd name="T3" fmla="*/ 6 h 20"/>
                  <a:gd name="T4" fmla="*/ 34 w 78"/>
                  <a:gd name="T5" fmla="*/ 0 h 20"/>
                  <a:gd name="T6" fmla="*/ 0 w 78"/>
                  <a:gd name="T7" fmla="*/ 10 h 20"/>
                  <a:gd name="T8" fmla="*/ 52 w 78"/>
                  <a:gd name="T9" fmla="*/ 20 h 20"/>
                  <a:gd name="T10" fmla="*/ 58 w 78"/>
                  <a:gd name="T11" fmla="*/ 18 h 20"/>
                  <a:gd name="T12" fmla="*/ 58 w 78"/>
                  <a:gd name="T13" fmla="*/ 18 h 20"/>
                  <a:gd name="T14" fmla="*/ 0 60000 65536"/>
                  <a:gd name="T15" fmla="*/ 0 60000 65536"/>
                  <a:gd name="T16" fmla="*/ 0 60000 65536"/>
                  <a:gd name="T17" fmla="*/ 0 60000 65536"/>
                  <a:gd name="T18" fmla="*/ 0 60000 65536"/>
                  <a:gd name="T19" fmla="*/ 0 60000 65536"/>
                  <a:gd name="T20" fmla="*/ 0 60000 65536"/>
                  <a:gd name="T21" fmla="*/ 0 w 78"/>
                  <a:gd name="T22" fmla="*/ 0 h 20"/>
                  <a:gd name="T23" fmla="*/ 78 w 7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0">
                    <a:moveTo>
                      <a:pt x="58" y="18"/>
                    </a:moveTo>
                    <a:lnTo>
                      <a:pt x="78" y="6"/>
                    </a:lnTo>
                    <a:lnTo>
                      <a:pt x="34" y="0"/>
                    </a:lnTo>
                    <a:lnTo>
                      <a:pt x="0" y="10"/>
                    </a:lnTo>
                    <a:lnTo>
                      <a:pt x="52" y="20"/>
                    </a:lnTo>
                    <a:lnTo>
                      <a:pt x="58" y="18"/>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2" name="Freeform 138"/>
              <p:cNvSpPr>
                <a:spLocks noChangeAspect="1"/>
              </p:cNvSpPr>
              <p:nvPr/>
            </p:nvSpPr>
            <p:spPr bwMode="auto">
              <a:xfrm>
                <a:off x="3160" y="3538"/>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44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6"/>
                      <a:pt x="46" y="57"/>
                    </a:cubicBezTo>
                    <a:cubicBezTo>
                      <a:pt x="45" y="58"/>
                      <a:pt x="44" y="58"/>
                      <a:pt x="44" y="58"/>
                    </a:cubicBezTo>
                    <a:cubicBezTo>
                      <a:pt x="0" y="43"/>
                      <a:pt x="0" y="43"/>
                      <a:pt x="0" y="43"/>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3" name="Freeform 139"/>
              <p:cNvSpPr>
                <a:spLocks noChangeAspect="1"/>
              </p:cNvSpPr>
              <p:nvPr/>
            </p:nvSpPr>
            <p:spPr bwMode="auto">
              <a:xfrm>
                <a:off x="3158" y="3534"/>
                <a:ext cx="106" cy="110"/>
              </a:xfrm>
              <a:custGeom>
                <a:avLst/>
                <a:gdLst>
                  <a:gd name="T0" fmla="*/ 56 w 53"/>
                  <a:gd name="T1" fmla="*/ 0 h 55"/>
                  <a:gd name="T2" fmla="*/ 72 w 53"/>
                  <a:gd name="T3" fmla="*/ 0 h 55"/>
                  <a:gd name="T4" fmla="*/ 416 w 53"/>
                  <a:gd name="T5" fmla="*/ 48 h 55"/>
                  <a:gd name="T6" fmla="*/ 424 w 53"/>
                  <a:gd name="T7" fmla="*/ 56 h 55"/>
                  <a:gd name="T8" fmla="*/ 368 w 53"/>
                  <a:gd name="T9" fmla="*/ 88 h 55"/>
                  <a:gd name="T10" fmla="*/ 232 w 53"/>
                  <a:gd name="T11" fmla="*/ 344 h 55"/>
                  <a:gd name="T12" fmla="*/ 280 w 53"/>
                  <a:gd name="T13" fmla="*/ 440 h 55"/>
                  <a:gd name="T14" fmla="*/ 8 w 53"/>
                  <a:gd name="T15" fmla="*/ 360 h 55"/>
                  <a:gd name="T16" fmla="*/ 0 w 53"/>
                  <a:gd name="T17" fmla="*/ 24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6"/>
                      <a:pt x="52" y="6"/>
                    </a:cubicBezTo>
                    <a:cubicBezTo>
                      <a:pt x="53" y="7"/>
                      <a:pt x="53" y="7"/>
                      <a:pt x="53" y="7"/>
                    </a:cubicBezTo>
                    <a:cubicBezTo>
                      <a:pt x="46" y="11"/>
                      <a:pt x="46" y="11"/>
                      <a:pt x="46" y="11"/>
                    </a:cubicBezTo>
                    <a:cubicBezTo>
                      <a:pt x="46" y="11"/>
                      <a:pt x="29" y="42"/>
                      <a:pt x="29" y="43"/>
                    </a:cubicBezTo>
                    <a:cubicBezTo>
                      <a:pt x="29" y="44"/>
                      <a:pt x="32" y="50"/>
                      <a:pt x="35" y="55"/>
                    </a:cubicBezTo>
                    <a:cubicBezTo>
                      <a:pt x="1" y="45"/>
                      <a:pt x="1" y="45"/>
                      <a:pt x="1" y="45"/>
                    </a:cubicBezTo>
                    <a:cubicBezTo>
                      <a:pt x="0" y="3"/>
                      <a:pt x="0" y="3"/>
                      <a:pt x="0" y="3"/>
                    </a:cubicBezTo>
                    <a:cubicBezTo>
                      <a:pt x="0" y="3"/>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4" name="Freeform 140"/>
              <p:cNvSpPr>
                <a:spLocks noChangeAspect="1"/>
              </p:cNvSpPr>
              <p:nvPr/>
            </p:nvSpPr>
            <p:spPr bwMode="auto">
              <a:xfrm>
                <a:off x="3248" y="3546"/>
                <a:ext cx="16" cy="12"/>
              </a:xfrm>
              <a:custGeom>
                <a:avLst/>
                <a:gdLst>
                  <a:gd name="T0" fmla="*/ 56 w 8"/>
                  <a:gd name="T1" fmla="*/ 0 h 6"/>
                  <a:gd name="T2" fmla="*/ 64 w 8"/>
                  <a:gd name="T3" fmla="*/ 16 h 6"/>
                  <a:gd name="T4" fmla="*/ 8 w 8"/>
                  <a:gd name="T5" fmla="*/ 48 h 6"/>
                  <a:gd name="T6" fmla="*/ 0 w 8"/>
                  <a:gd name="T7" fmla="*/ 40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1"/>
                      <a:pt x="8" y="2"/>
                      <a:pt x="8" y="2"/>
                    </a:cubicBezTo>
                    <a:cubicBezTo>
                      <a:pt x="1" y="6"/>
                      <a:pt x="1" y="6"/>
                      <a:pt x="1" y="6"/>
                    </a:cubicBezTo>
                    <a:cubicBezTo>
                      <a:pt x="0" y="5"/>
                      <a:pt x="0" y="5"/>
                      <a:pt x="0" y="5"/>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5" name="Freeform 141"/>
              <p:cNvSpPr>
                <a:spLocks noChangeAspect="1"/>
              </p:cNvSpPr>
              <p:nvPr/>
            </p:nvSpPr>
            <p:spPr bwMode="auto">
              <a:xfrm>
                <a:off x="3156" y="3540"/>
                <a:ext cx="94" cy="114"/>
              </a:xfrm>
              <a:custGeom>
                <a:avLst/>
                <a:gdLst>
                  <a:gd name="T0" fmla="*/ 0 w 47"/>
                  <a:gd name="T1" fmla="*/ 16 h 57"/>
                  <a:gd name="T2" fmla="*/ 0 w 47"/>
                  <a:gd name="T3" fmla="*/ 336 h 57"/>
                  <a:gd name="T4" fmla="*/ 16 w 47"/>
                  <a:gd name="T5" fmla="*/ 352 h 57"/>
                  <a:gd name="T6" fmla="*/ 360 w 47"/>
                  <a:gd name="T7" fmla="*/ 448 h 57"/>
                  <a:gd name="T8" fmla="*/ 376 w 47"/>
                  <a:gd name="T9" fmla="*/ 440 h 57"/>
                  <a:gd name="T10" fmla="*/ 376 w 47"/>
                  <a:gd name="T11" fmla="*/ 72 h 57"/>
                  <a:gd name="T12" fmla="*/ 360 w 47"/>
                  <a:gd name="T13" fmla="*/ 64 h 57"/>
                  <a:gd name="T14" fmla="*/ 16 w 47"/>
                  <a:gd name="T15" fmla="*/ 0 h 57"/>
                  <a:gd name="T16" fmla="*/ 0 w 47"/>
                  <a:gd name="T17" fmla="*/ 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7"/>
                  <a:gd name="T29" fmla="*/ 47 w 4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7">
                    <a:moveTo>
                      <a:pt x="0" y="2"/>
                    </a:moveTo>
                    <a:cubicBezTo>
                      <a:pt x="0" y="4"/>
                      <a:pt x="0" y="35"/>
                      <a:pt x="0" y="42"/>
                    </a:cubicBezTo>
                    <a:cubicBezTo>
                      <a:pt x="0" y="43"/>
                      <a:pt x="2" y="44"/>
                      <a:pt x="2" y="44"/>
                    </a:cubicBezTo>
                    <a:cubicBezTo>
                      <a:pt x="45" y="56"/>
                      <a:pt x="45" y="56"/>
                      <a:pt x="45" y="56"/>
                    </a:cubicBezTo>
                    <a:cubicBezTo>
                      <a:pt x="45" y="56"/>
                      <a:pt x="47" y="57"/>
                      <a:pt x="47" y="55"/>
                    </a:cubicBezTo>
                    <a:cubicBezTo>
                      <a:pt x="47" y="53"/>
                      <a:pt x="47" y="9"/>
                      <a:pt x="47" y="9"/>
                    </a:cubicBezTo>
                    <a:cubicBezTo>
                      <a:pt x="47" y="9"/>
                      <a:pt x="47" y="8"/>
                      <a:pt x="45" y="8"/>
                    </a:cubicBezTo>
                    <a:cubicBezTo>
                      <a:pt x="43" y="7"/>
                      <a:pt x="2" y="0"/>
                      <a:pt x="2" y="0"/>
                    </a:cubicBezTo>
                    <a:cubicBezTo>
                      <a:pt x="2"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6" name="Freeform 142"/>
              <p:cNvSpPr>
                <a:spLocks noChangeAspect="1"/>
              </p:cNvSpPr>
              <p:nvPr/>
            </p:nvSpPr>
            <p:spPr bwMode="auto">
              <a:xfrm>
                <a:off x="3166" y="3550"/>
                <a:ext cx="74" cy="90"/>
              </a:xfrm>
              <a:custGeom>
                <a:avLst/>
                <a:gdLst>
                  <a:gd name="T0" fmla="*/ 288 w 37"/>
                  <a:gd name="T1" fmla="*/ 48 h 45"/>
                  <a:gd name="T2" fmla="*/ 8 w 37"/>
                  <a:gd name="T3" fmla="*/ 0 h 45"/>
                  <a:gd name="T4" fmla="*/ 0 w 37"/>
                  <a:gd name="T5" fmla="*/ 8 h 45"/>
                  <a:gd name="T6" fmla="*/ 0 w 37"/>
                  <a:gd name="T7" fmla="*/ 272 h 45"/>
                  <a:gd name="T8" fmla="*/ 8 w 37"/>
                  <a:gd name="T9" fmla="*/ 288 h 45"/>
                  <a:gd name="T10" fmla="*/ 280 w 37"/>
                  <a:gd name="T11" fmla="*/ 352 h 45"/>
                  <a:gd name="T12" fmla="*/ 296 w 37"/>
                  <a:gd name="T13" fmla="*/ 344 h 45"/>
                  <a:gd name="T14" fmla="*/ 296 w 37"/>
                  <a:gd name="T15" fmla="*/ 64 h 45"/>
                  <a:gd name="T16" fmla="*/ 288 w 37"/>
                  <a:gd name="T17" fmla="*/ 48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5"/>
                  <a:gd name="T29" fmla="*/ 37 w 37"/>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5">
                    <a:moveTo>
                      <a:pt x="36" y="6"/>
                    </a:moveTo>
                    <a:cubicBezTo>
                      <a:pt x="16" y="3"/>
                      <a:pt x="3" y="1"/>
                      <a:pt x="1" y="0"/>
                    </a:cubicBezTo>
                    <a:cubicBezTo>
                      <a:pt x="0" y="0"/>
                      <a:pt x="0" y="1"/>
                      <a:pt x="0" y="1"/>
                    </a:cubicBezTo>
                    <a:cubicBezTo>
                      <a:pt x="0" y="1"/>
                      <a:pt x="0" y="32"/>
                      <a:pt x="0" y="34"/>
                    </a:cubicBezTo>
                    <a:cubicBezTo>
                      <a:pt x="0" y="36"/>
                      <a:pt x="0" y="36"/>
                      <a:pt x="1" y="36"/>
                    </a:cubicBezTo>
                    <a:cubicBezTo>
                      <a:pt x="2" y="36"/>
                      <a:pt x="29" y="43"/>
                      <a:pt x="35" y="44"/>
                    </a:cubicBezTo>
                    <a:cubicBezTo>
                      <a:pt x="36" y="45"/>
                      <a:pt x="37" y="43"/>
                      <a:pt x="37" y="43"/>
                    </a:cubicBezTo>
                    <a:cubicBezTo>
                      <a:pt x="37" y="43"/>
                      <a:pt x="37" y="9"/>
                      <a:pt x="37" y="8"/>
                    </a:cubicBezTo>
                    <a:cubicBezTo>
                      <a:pt x="37" y="7"/>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7" name="Freeform 143"/>
              <p:cNvSpPr>
                <a:spLocks noChangeAspect="1"/>
              </p:cNvSpPr>
              <p:nvPr/>
            </p:nvSpPr>
            <p:spPr bwMode="auto">
              <a:xfrm>
                <a:off x="3168" y="3552"/>
                <a:ext cx="68" cy="84"/>
              </a:xfrm>
              <a:custGeom>
                <a:avLst/>
                <a:gdLst>
                  <a:gd name="T0" fmla="*/ 264 w 34"/>
                  <a:gd name="T1" fmla="*/ 48 h 42"/>
                  <a:gd name="T2" fmla="*/ 8 w 34"/>
                  <a:gd name="T3" fmla="*/ 8 h 42"/>
                  <a:gd name="T4" fmla="*/ 0 w 34"/>
                  <a:gd name="T5" fmla="*/ 8 h 42"/>
                  <a:gd name="T6" fmla="*/ 0 w 34"/>
                  <a:gd name="T7" fmla="*/ 256 h 42"/>
                  <a:gd name="T8" fmla="*/ 8 w 34"/>
                  <a:gd name="T9" fmla="*/ 272 h 42"/>
                  <a:gd name="T10" fmla="*/ 264 w 34"/>
                  <a:gd name="T11" fmla="*/ 336 h 42"/>
                  <a:gd name="T12" fmla="*/ 272 w 34"/>
                  <a:gd name="T13" fmla="*/ 320 h 42"/>
                  <a:gd name="T14" fmla="*/ 272 w 34"/>
                  <a:gd name="T15" fmla="*/ 64 h 42"/>
                  <a:gd name="T16" fmla="*/ 264 w 34"/>
                  <a:gd name="T17" fmla="*/ 48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2"/>
                  <a:gd name="T29" fmla="*/ 34 w 3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2">
                    <a:moveTo>
                      <a:pt x="33" y="6"/>
                    </a:moveTo>
                    <a:cubicBezTo>
                      <a:pt x="15" y="3"/>
                      <a:pt x="3" y="1"/>
                      <a:pt x="1" y="1"/>
                    </a:cubicBezTo>
                    <a:cubicBezTo>
                      <a:pt x="0" y="0"/>
                      <a:pt x="0" y="1"/>
                      <a:pt x="0" y="1"/>
                    </a:cubicBezTo>
                    <a:cubicBezTo>
                      <a:pt x="0" y="1"/>
                      <a:pt x="0" y="30"/>
                      <a:pt x="0" y="32"/>
                    </a:cubicBezTo>
                    <a:cubicBezTo>
                      <a:pt x="0" y="33"/>
                      <a:pt x="0" y="33"/>
                      <a:pt x="1" y="34"/>
                    </a:cubicBezTo>
                    <a:cubicBezTo>
                      <a:pt x="2" y="34"/>
                      <a:pt x="27" y="40"/>
                      <a:pt x="33" y="42"/>
                    </a:cubicBezTo>
                    <a:cubicBezTo>
                      <a:pt x="34" y="42"/>
                      <a:pt x="34" y="40"/>
                      <a:pt x="34" y="40"/>
                    </a:cubicBezTo>
                    <a:cubicBezTo>
                      <a:pt x="34" y="40"/>
                      <a:pt x="34" y="9"/>
                      <a:pt x="34" y="8"/>
                    </a:cubicBezTo>
                    <a:cubicBezTo>
                      <a:pt x="34" y="7"/>
                      <a:pt x="34" y="6"/>
                      <a:pt x="33" y="6"/>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18" name="Freeform 144"/>
              <p:cNvSpPr>
                <a:spLocks noChangeAspect="1" noEditPoints="1"/>
              </p:cNvSpPr>
              <p:nvPr/>
            </p:nvSpPr>
            <p:spPr bwMode="auto">
              <a:xfrm>
                <a:off x="3168" y="3552"/>
                <a:ext cx="70" cy="84"/>
              </a:xfrm>
              <a:custGeom>
                <a:avLst/>
                <a:gdLst>
                  <a:gd name="T0" fmla="*/ 0 w 35"/>
                  <a:gd name="T1" fmla="*/ 8 h 42"/>
                  <a:gd name="T2" fmla="*/ 0 w 35"/>
                  <a:gd name="T3" fmla="*/ 8 h 42"/>
                  <a:gd name="T4" fmla="*/ 0 w 35"/>
                  <a:gd name="T5" fmla="*/ 256 h 42"/>
                  <a:gd name="T6" fmla="*/ 8 w 35"/>
                  <a:gd name="T7" fmla="*/ 272 h 42"/>
                  <a:gd name="T8" fmla="*/ 264 w 35"/>
                  <a:gd name="T9" fmla="*/ 336 h 42"/>
                  <a:gd name="T10" fmla="*/ 280 w 35"/>
                  <a:gd name="T11" fmla="*/ 320 h 42"/>
                  <a:gd name="T12" fmla="*/ 280 w 35"/>
                  <a:gd name="T13" fmla="*/ 64 h 42"/>
                  <a:gd name="T14" fmla="*/ 272 w 35"/>
                  <a:gd name="T15" fmla="*/ 48 h 42"/>
                  <a:gd name="T16" fmla="*/ 272 w 35"/>
                  <a:gd name="T17" fmla="*/ 48 h 42"/>
                  <a:gd name="T18" fmla="*/ 8 w 35"/>
                  <a:gd name="T19" fmla="*/ 0 h 42"/>
                  <a:gd name="T20" fmla="*/ 0 w 35"/>
                  <a:gd name="T21" fmla="*/ 8 h 42"/>
                  <a:gd name="T22" fmla="*/ 8 w 35"/>
                  <a:gd name="T23" fmla="*/ 8 h 42"/>
                  <a:gd name="T24" fmla="*/ 8 w 35"/>
                  <a:gd name="T25" fmla="*/ 8 h 42"/>
                  <a:gd name="T26" fmla="*/ 264 w 35"/>
                  <a:gd name="T27" fmla="*/ 48 h 42"/>
                  <a:gd name="T28" fmla="*/ 272 w 35"/>
                  <a:gd name="T29" fmla="*/ 64 h 42"/>
                  <a:gd name="T30" fmla="*/ 272 w 35"/>
                  <a:gd name="T31" fmla="*/ 320 h 42"/>
                  <a:gd name="T32" fmla="*/ 264 w 35"/>
                  <a:gd name="T33" fmla="*/ 328 h 42"/>
                  <a:gd name="T34" fmla="*/ 8 w 35"/>
                  <a:gd name="T35" fmla="*/ 264 h 42"/>
                  <a:gd name="T36" fmla="*/ 8 w 35"/>
                  <a:gd name="T37" fmla="*/ 256 h 42"/>
                  <a:gd name="T38" fmla="*/ 8 w 35"/>
                  <a:gd name="T39" fmla="*/ 8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42"/>
                  <a:gd name="T62" fmla="*/ 35 w 35"/>
                  <a:gd name="T63" fmla="*/ 42 h 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42">
                    <a:moveTo>
                      <a:pt x="0" y="1"/>
                    </a:moveTo>
                    <a:cubicBezTo>
                      <a:pt x="0" y="1"/>
                      <a:pt x="0" y="1"/>
                      <a:pt x="0" y="1"/>
                    </a:cubicBezTo>
                    <a:cubicBezTo>
                      <a:pt x="0" y="32"/>
                      <a:pt x="0" y="32"/>
                      <a:pt x="0" y="32"/>
                    </a:cubicBezTo>
                    <a:cubicBezTo>
                      <a:pt x="0" y="33"/>
                      <a:pt x="0" y="34"/>
                      <a:pt x="1" y="34"/>
                    </a:cubicBezTo>
                    <a:cubicBezTo>
                      <a:pt x="1" y="34"/>
                      <a:pt x="27" y="41"/>
                      <a:pt x="33" y="42"/>
                    </a:cubicBezTo>
                    <a:cubicBezTo>
                      <a:pt x="34" y="42"/>
                      <a:pt x="35" y="41"/>
                      <a:pt x="35" y="40"/>
                    </a:cubicBezTo>
                    <a:cubicBezTo>
                      <a:pt x="35" y="8"/>
                      <a:pt x="35" y="8"/>
                      <a:pt x="35" y="8"/>
                    </a:cubicBezTo>
                    <a:cubicBezTo>
                      <a:pt x="35" y="7"/>
                      <a:pt x="35" y="6"/>
                      <a:pt x="34" y="6"/>
                    </a:cubicBezTo>
                    <a:cubicBezTo>
                      <a:pt x="34" y="6"/>
                      <a:pt x="34" y="6"/>
                      <a:pt x="34" y="6"/>
                    </a:cubicBezTo>
                    <a:cubicBezTo>
                      <a:pt x="1" y="0"/>
                      <a:pt x="1" y="0"/>
                      <a:pt x="1" y="0"/>
                    </a:cubicBezTo>
                    <a:cubicBezTo>
                      <a:pt x="1" y="0"/>
                      <a:pt x="1" y="0"/>
                      <a:pt x="0" y="1"/>
                    </a:cubicBezTo>
                    <a:close/>
                    <a:moveTo>
                      <a:pt x="1" y="1"/>
                    </a:moveTo>
                    <a:cubicBezTo>
                      <a:pt x="1" y="1"/>
                      <a:pt x="1" y="1"/>
                      <a:pt x="1" y="1"/>
                    </a:cubicBezTo>
                    <a:cubicBezTo>
                      <a:pt x="33" y="6"/>
                      <a:pt x="33" y="6"/>
                      <a:pt x="33" y="6"/>
                    </a:cubicBezTo>
                    <a:cubicBezTo>
                      <a:pt x="34" y="6"/>
                      <a:pt x="34" y="7"/>
                      <a:pt x="34" y="8"/>
                    </a:cubicBezTo>
                    <a:cubicBezTo>
                      <a:pt x="34" y="40"/>
                      <a:pt x="34" y="40"/>
                      <a:pt x="34" y="40"/>
                    </a:cubicBezTo>
                    <a:cubicBezTo>
                      <a:pt x="34" y="40"/>
                      <a:pt x="34" y="42"/>
                      <a:pt x="33" y="41"/>
                    </a:cubicBezTo>
                    <a:cubicBezTo>
                      <a:pt x="27" y="40"/>
                      <a:pt x="2" y="33"/>
                      <a:pt x="1" y="33"/>
                    </a:cubicBezTo>
                    <a:cubicBezTo>
                      <a:pt x="1" y="33"/>
                      <a:pt x="1" y="33"/>
                      <a:pt x="1" y="32"/>
                    </a:cubicBezTo>
                    <a:cubicBezTo>
                      <a:pt x="1" y="1"/>
                      <a:pt x="1" y="1"/>
                      <a:pt x="1" y="1"/>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grpSp>
        <p:sp>
          <p:nvSpPr>
            <p:cNvPr id="493" name="文本框 1044"/>
            <p:cNvSpPr txBox="1"/>
            <p:nvPr/>
          </p:nvSpPr>
          <p:spPr>
            <a:xfrm>
              <a:off x="8359913" y="4354669"/>
              <a:ext cx="715793" cy="261549"/>
            </a:xfrm>
            <a:prstGeom prst="rect">
              <a:avLst/>
            </a:prstGeom>
            <a:noFill/>
          </p:spPr>
          <p:txBody>
            <a:bodyPr wrap="square" rtlCol="0">
              <a:spAutoFit/>
            </a:bodyPr>
            <a:lstStyle/>
            <a:p>
              <a:pPr>
                <a:defRPr/>
              </a:pPr>
              <a:r>
                <a:rPr lang="zh-CN" altLang="en-US" sz="1100" kern="0" dirty="0">
                  <a:solidFill>
                    <a:prstClr val="black"/>
                  </a:solidFill>
                  <a:latin typeface="微软雅黑" panose="020B0503020204020204" pitchFamily="34" charset="-122"/>
                  <a:ea typeface="微软雅黑" panose="020B0503020204020204" pitchFamily="34" charset="-122"/>
                </a:rPr>
                <a:t>其它业务</a:t>
              </a:r>
            </a:p>
          </p:txBody>
        </p:sp>
        <p:pic>
          <p:nvPicPr>
            <p:cNvPr id="494" name="Picture 312" descr="图片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12696" y="4502177"/>
              <a:ext cx="314325" cy="229784"/>
            </a:xfrm>
            <a:prstGeom prst="rect">
              <a:avLst/>
            </a:prstGeom>
            <a:noFill/>
            <a:effectLst>
              <a:outerShdw dist="35921" dir="2700000" algn="ctr" rotWithShape="0">
                <a:srgbClr val="CCCCFF">
                  <a:alpha val="50000"/>
                </a:srgbClr>
              </a:outerShdw>
            </a:effectLst>
            <a:extLst>
              <a:ext uri="{909E8E84-426E-40DD-AFC4-6F175D3DCCD1}">
                <a14:hiddenFill xmlns:a14="http://schemas.microsoft.com/office/drawing/2010/main">
                  <a:solidFill>
                    <a:srgbClr val="FFFFFF"/>
                  </a:solidFill>
                </a14:hiddenFill>
              </a:ext>
            </a:extLst>
          </p:spPr>
        </p:pic>
      </p:grpSp>
      <p:sp>
        <p:nvSpPr>
          <p:cNvPr id="619" name="任意多边形 618"/>
          <p:cNvSpPr/>
          <p:nvPr/>
        </p:nvSpPr>
        <p:spPr>
          <a:xfrm>
            <a:off x="9404064" y="3326444"/>
            <a:ext cx="1011672" cy="0"/>
          </a:xfrm>
          <a:custGeom>
            <a:avLst/>
            <a:gdLst>
              <a:gd name="connsiteX0" fmla="*/ 0 w 1011936"/>
              <a:gd name="connsiteY0" fmla="*/ 0 h 0"/>
              <a:gd name="connsiteX1" fmla="*/ 1011936 w 1011936"/>
              <a:gd name="connsiteY1" fmla="*/ 0 h 0"/>
              <a:gd name="connsiteX2" fmla="*/ 1011936 w 1011936"/>
              <a:gd name="connsiteY2" fmla="*/ 0 h 0"/>
            </a:gdLst>
            <a:ahLst/>
            <a:cxnLst>
              <a:cxn ang="0">
                <a:pos x="connsiteX0" y="connsiteY0"/>
              </a:cxn>
              <a:cxn ang="0">
                <a:pos x="connsiteX1" y="connsiteY1"/>
              </a:cxn>
              <a:cxn ang="0">
                <a:pos x="connsiteX2" y="connsiteY2"/>
              </a:cxn>
            </a:cxnLst>
            <a:rect l="l" t="t" r="r" b="b"/>
            <a:pathLst>
              <a:path w="1011936">
                <a:moveTo>
                  <a:pt x="0" y="0"/>
                </a:moveTo>
                <a:lnTo>
                  <a:pt x="1011936" y="0"/>
                </a:lnTo>
                <a:lnTo>
                  <a:pt x="1011936" y="0"/>
                </a:lnTo>
              </a:path>
            </a:pathLst>
          </a:custGeom>
          <a:noFill/>
          <a:ln w="12700" cap="flat" cmpd="sng" algn="ctr">
            <a:solidFill>
              <a:schemeClr val="bg1"/>
            </a:solidFill>
            <a:prstDash val="solid"/>
          </a:ln>
          <a:effectLst/>
        </p:spPr>
        <p:txBody>
          <a:bodyPr lIns="108850" tIns="54425" rIns="108850" bIns="54425" rtlCol="0" anchor="ctr"/>
          <a:lstStyle/>
          <a:p>
            <a:pPr algn="ctr">
              <a:defRPr/>
            </a:pPr>
            <a:endParaRPr lang="zh-CN" altLang="en-US" sz="1600" kern="0" dirty="0">
              <a:solidFill>
                <a:prstClr val="black"/>
              </a:solidFill>
              <a:latin typeface="微软雅黑" panose="020B0503020204020204" pitchFamily="34" charset="-122"/>
              <a:ea typeface="微软雅黑" panose="020B0503020204020204" pitchFamily="34" charset="-122"/>
            </a:endParaRPr>
          </a:p>
        </p:txBody>
      </p:sp>
      <p:sp>
        <p:nvSpPr>
          <p:cNvPr id="620" name="矩形 619"/>
          <p:cNvSpPr/>
          <p:nvPr/>
        </p:nvSpPr>
        <p:spPr bwMode="auto">
          <a:xfrm>
            <a:off x="6734253" y="1912975"/>
            <a:ext cx="1620176" cy="1965784"/>
          </a:xfrm>
          <a:prstGeom prst="rect">
            <a:avLst/>
          </a:prstGeom>
          <a:noFill/>
          <a:ln w="12700" cap="flat" cmpd="sng" algn="ctr">
            <a:solidFill>
              <a:schemeClr val="bg1"/>
            </a:solidFill>
            <a:prstDash val="solid"/>
            <a:round/>
            <a:headEnd type="none" w="med" len="med"/>
            <a:tailEnd type="none" w="med" len="med"/>
          </a:ln>
          <a:effectLst/>
        </p:spPr>
        <p:txBody>
          <a:bodyPr vert="horz" wrap="square" lIns="81616" tIns="40807" rIns="81616" bIns="40807" numCol="1" rtlCol="0" anchor="t" anchorCtr="0" compatLnSpc="1">
            <a:prstTxWarp prst="textNoShape">
              <a:avLst/>
            </a:prstTxWarp>
          </a:bodyPr>
          <a:lstStyle/>
          <a:p>
            <a:pPr defTabSz="816119" eaLnBrk="0" hangingPunct="0">
              <a:defRPr/>
            </a:pPr>
            <a:endParaRPr lang="zh-CN" altLang="en-US" sz="2199" kern="0" dirty="0">
              <a:latin typeface="微软雅黑" panose="020B0503020204020204" pitchFamily="34" charset="-122"/>
              <a:ea typeface="微软雅黑" panose="020B0503020204020204" pitchFamily="34" charset="-122"/>
            </a:endParaRPr>
          </a:p>
        </p:txBody>
      </p:sp>
      <p:sp>
        <p:nvSpPr>
          <p:cNvPr id="623" name="矩形 622"/>
          <p:cNvSpPr/>
          <p:nvPr/>
        </p:nvSpPr>
        <p:spPr>
          <a:xfrm>
            <a:off x="1270769" y="1853672"/>
            <a:ext cx="546753" cy="279145"/>
          </a:xfrm>
          <a:prstGeom prst="rect">
            <a:avLst/>
          </a:prstGeom>
        </p:spPr>
        <p:txBody>
          <a:bodyPr wrap="none" lIns="108850" tIns="54425" rIns="108850" bIns="54425">
            <a:spAutoFit/>
          </a:bodyPr>
          <a:lstStyle/>
          <a:p>
            <a:pPr defTabSz="1088376"/>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DAU</a:t>
            </a:r>
            <a:endParaRPr lang="zh-CN" altLang="en-US"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4" name="Text Box 194"/>
          <p:cNvSpPr txBox="1">
            <a:spLocks noChangeArrowheads="1"/>
          </p:cNvSpPr>
          <p:nvPr/>
        </p:nvSpPr>
        <p:spPr bwMode="auto">
          <a:xfrm>
            <a:off x="292648" y="2167793"/>
            <a:ext cx="772926" cy="309960"/>
          </a:xfrm>
          <a:prstGeom prst="rect">
            <a:avLst/>
          </a:prstGeom>
          <a:solidFill>
            <a:sysClr val="window" lastClr="FFFFFF">
              <a:lumMod val="85000"/>
            </a:sysClr>
          </a:solidFill>
          <a:ln w="9525">
            <a:noFill/>
            <a:miter lim="800000"/>
            <a:headEnd/>
            <a:tailEnd/>
          </a:ln>
        </p:spPr>
        <p:txBody>
          <a:bodyPr wrap="square" lIns="0" tIns="54421" rIns="0" bIns="54421">
            <a:spAutoFit/>
          </a:bodyPr>
          <a:lstStyle/>
          <a:p>
            <a:pPr algn="ctr" defTabSz="816064" eaLnBrk="0" hangingPunct="0">
              <a:spcBef>
                <a:spcPct val="50000"/>
              </a:spcBef>
              <a:defRPr/>
            </a:pPr>
            <a:r>
              <a:rPr lang="zh-CN" altLang="en-US" sz="1300" kern="0" dirty="0">
                <a:solidFill>
                  <a:prstClr val="black"/>
                </a:solidFill>
                <a:latin typeface="微软雅黑" panose="020B0503020204020204" pitchFamily="34" charset="-122"/>
                <a:ea typeface="微软雅黑" panose="020B0503020204020204" pitchFamily="34" charset="-122"/>
              </a:rPr>
              <a:t>采集终端</a:t>
            </a:r>
            <a:endParaRPr lang="en-US" altLang="zh-CN" sz="1300" kern="0" dirty="0">
              <a:solidFill>
                <a:prstClr val="black"/>
              </a:solidFill>
              <a:latin typeface="微软雅黑" panose="020B0503020204020204" pitchFamily="34" charset="-122"/>
              <a:ea typeface="微软雅黑" panose="020B0503020204020204" pitchFamily="34" charset="-122"/>
            </a:endParaRPr>
          </a:p>
        </p:txBody>
      </p:sp>
      <p:cxnSp>
        <p:nvCxnSpPr>
          <p:cNvPr id="625" name="直接连接符 624"/>
          <p:cNvCxnSpPr>
            <a:stCxn id="624" idx="3"/>
          </p:cNvCxnSpPr>
          <p:nvPr/>
        </p:nvCxnSpPr>
        <p:spPr>
          <a:xfrm flipV="1">
            <a:off x="1065574" y="2315685"/>
            <a:ext cx="260226" cy="7089"/>
          </a:xfrm>
          <a:prstGeom prst="line">
            <a:avLst/>
          </a:prstGeom>
          <a:noFill/>
          <a:ln w="19050" cap="flat" cmpd="sng" algn="ctr">
            <a:solidFill>
              <a:schemeClr val="bg1"/>
            </a:solidFill>
            <a:prstDash val="solid"/>
          </a:ln>
          <a:effectLst/>
        </p:spPr>
      </p:cxnSp>
      <p:sp>
        <p:nvSpPr>
          <p:cNvPr id="626" name="Freeform 14"/>
          <p:cNvSpPr>
            <a:spLocks/>
          </p:cNvSpPr>
          <p:nvPr/>
        </p:nvSpPr>
        <p:spPr bwMode="auto">
          <a:xfrm rot="16864742">
            <a:off x="2130814" y="3021454"/>
            <a:ext cx="346571" cy="414587"/>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0070C0"/>
          </a:solidFill>
          <a:ln w="28575" cap="flat" cmpd="sng" algn="ctr">
            <a:solidFill>
              <a:srgbClr val="0070C0"/>
            </a:solidFill>
            <a:prstDash val="solid"/>
          </a:ln>
          <a:effectLst/>
        </p:spPr>
        <p:txBody>
          <a:bodyPr lIns="108850" tIns="54425" rIns="108850" bIns="54425" rtlCol="0" anchor="ctr"/>
          <a:lstStyle/>
          <a:p>
            <a:pPr algn="ctr">
              <a:defRPr/>
            </a:pP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630" name="矩形 629"/>
          <p:cNvSpPr/>
          <p:nvPr/>
        </p:nvSpPr>
        <p:spPr bwMode="auto">
          <a:xfrm>
            <a:off x="2665053" y="2089482"/>
            <a:ext cx="2160913" cy="1539149"/>
          </a:xfrm>
          <a:prstGeom prst="rect">
            <a:avLst/>
          </a:prstGeom>
          <a:noFill/>
          <a:ln w="12700" cap="flat" cmpd="sng" algn="ctr">
            <a:solidFill>
              <a:schemeClr val="bg1"/>
            </a:solidFill>
            <a:prstDash val="solid"/>
            <a:round/>
            <a:headEnd type="none" w="med" len="med"/>
            <a:tailEnd type="none" w="med" len="med"/>
          </a:ln>
          <a:effectLst/>
        </p:spPr>
        <p:txBody>
          <a:bodyPr vert="horz" wrap="square" lIns="81616" tIns="40807" rIns="81616" bIns="40807" numCol="1" rtlCol="0" anchor="t" anchorCtr="0" compatLnSpc="1">
            <a:prstTxWarp prst="textNoShape">
              <a:avLst/>
            </a:prstTxWarp>
          </a:bodyPr>
          <a:lstStyle/>
          <a:p>
            <a:pPr defTabSz="816119" eaLnBrk="0" hangingPunct="0">
              <a:defRPr/>
            </a:pPr>
            <a:endParaRPr lang="zh-CN" altLang="en-US" sz="2199" kern="0" dirty="0">
              <a:solidFill>
                <a:prstClr val="black"/>
              </a:solidFill>
              <a:latin typeface="微软雅黑" panose="020B0503020204020204" pitchFamily="34" charset="-122"/>
              <a:ea typeface="微软雅黑" panose="020B0503020204020204" pitchFamily="34" charset="-122"/>
            </a:endParaRPr>
          </a:p>
        </p:txBody>
      </p:sp>
      <p:sp>
        <p:nvSpPr>
          <p:cNvPr id="631" name="矩形 630"/>
          <p:cNvSpPr/>
          <p:nvPr/>
        </p:nvSpPr>
        <p:spPr bwMode="auto">
          <a:xfrm>
            <a:off x="2692271" y="2517277"/>
            <a:ext cx="550637" cy="615317"/>
          </a:xfrm>
          <a:prstGeom prst="rect">
            <a:avLst/>
          </a:prstGeom>
          <a:solidFill>
            <a:srgbClr val="C0504D">
              <a:lumMod val="20000"/>
              <a:lumOff val="80000"/>
            </a:srgbClr>
          </a:solidFill>
          <a:ln w="9525" cap="flat" cmpd="sng" algn="ctr">
            <a:solidFill>
              <a:sysClr val="windowText" lastClr="000000"/>
            </a:solidFill>
            <a:prstDash val="dash"/>
            <a:round/>
            <a:headEnd type="none" w="med" len="med"/>
            <a:tailEnd type="none" w="med" len="med"/>
          </a:ln>
          <a:effectLst/>
        </p:spPr>
        <p:txBody>
          <a:bodyPr vert="horz" wrap="square" lIns="81616" tIns="40807" rIns="81616" bIns="40807" numCol="1" rtlCol="0" anchor="ctr" anchorCtr="0" compatLnSpc="1">
            <a:prstTxWarp prst="textNoShape">
              <a:avLst/>
            </a:prstTxWarp>
          </a:bodyPr>
          <a:lstStyle/>
          <a:p>
            <a:pPr algn="ctr" defTabSz="816119" eaLnBrk="0" hangingPunct="0">
              <a:defRPr/>
            </a:pPr>
            <a:r>
              <a:rPr lang="en-US" altLang="zh-CN" sz="1200" kern="0" dirty="0">
                <a:solidFill>
                  <a:prstClr val="black"/>
                </a:solidFill>
                <a:latin typeface="微软雅黑" panose="020B0503020204020204" pitchFamily="34" charset="-122"/>
                <a:ea typeface="微软雅黑" panose="020B0503020204020204" pitchFamily="34" charset="-122"/>
              </a:rPr>
              <a:t>RRU</a:t>
            </a: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632" name="矩形 631"/>
          <p:cNvSpPr/>
          <p:nvPr/>
        </p:nvSpPr>
        <p:spPr bwMode="auto">
          <a:xfrm>
            <a:off x="3524096" y="2420980"/>
            <a:ext cx="1273549" cy="863646"/>
          </a:xfrm>
          <a:prstGeom prst="rect">
            <a:avLst/>
          </a:prstGeom>
          <a:solidFill>
            <a:srgbClr val="C0504D">
              <a:lumMod val="20000"/>
              <a:lumOff val="80000"/>
            </a:srgbClr>
          </a:solidFill>
          <a:ln w="9525" cap="flat" cmpd="sng" algn="ctr">
            <a:solidFill>
              <a:sysClr val="windowText" lastClr="000000"/>
            </a:solidFill>
            <a:prstDash val="solid"/>
            <a:round/>
            <a:headEnd type="none" w="med" len="med"/>
            <a:tailEnd type="none" w="med" len="med"/>
          </a:ln>
          <a:effectLst/>
        </p:spPr>
        <p:txBody>
          <a:bodyPr vert="horz" wrap="square" lIns="81616" tIns="40807" rIns="81616" bIns="40807" numCol="1" rtlCol="0" anchor="t" anchorCtr="0" compatLnSpc="1">
            <a:prstTxWarp prst="textNoShape">
              <a:avLst/>
            </a:prstTxWarp>
          </a:bodyPr>
          <a:lstStyle/>
          <a:p>
            <a:pPr algn="ctr" defTabSz="816119" eaLnBrk="0" hangingPunct="0">
              <a:defRPr/>
            </a:pPr>
            <a:endParaRPr lang="zh-CN" altLang="en-US" sz="900" kern="0" dirty="0">
              <a:solidFill>
                <a:prstClr val="black"/>
              </a:solidFill>
              <a:latin typeface="微软雅黑" panose="020B0503020204020204" pitchFamily="34" charset="-122"/>
              <a:ea typeface="微软雅黑" panose="020B0503020204020204" pitchFamily="34" charset="-122"/>
            </a:endParaRPr>
          </a:p>
        </p:txBody>
      </p:sp>
      <p:sp>
        <p:nvSpPr>
          <p:cNvPr id="633" name="文本框 1051"/>
          <p:cNvSpPr txBox="1"/>
          <p:nvPr/>
        </p:nvSpPr>
        <p:spPr>
          <a:xfrm>
            <a:off x="3515537" y="1433540"/>
            <a:ext cx="903596" cy="356070"/>
          </a:xfrm>
          <a:prstGeom prst="rect">
            <a:avLst/>
          </a:prstGeom>
          <a:noFill/>
        </p:spPr>
        <p:txBody>
          <a:bodyPr wrap="square" lIns="108850" tIns="54425" rIns="108850" bIns="54425" rtlCol="0">
            <a:spAutoFit/>
          </a:bodyPr>
          <a:lstStyle/>
          <a:p>
            <a:r>
              <a:rPr lang="zh-CN" altLang="en-US" sz="1600" b="1" dirty="0">
                <a:latin typeface="微软雅黑" panose="020B0503020204020204" pitchFamily="34" charset="-122"/>
                <a:ea typeface="微软雅黑" panose="020B0503020204020204" pitchFamily="34" charset="-122"/>
              </a:rPr>
              <a:t>基站</a:t>
            </a:r>
          </a:p>
        </p:txBody>
      </p:sp>
      <p:cxnSp>
        <p:nvCxnSpPr>
          <p:cNvPr id="634" name="直接连接符 633"/>
          <p:cNvCxnSpPr>
            <a:stCxn id="631" idx="3"/>
            <a:endCxn id="789" idx="1"/>
          </p:cNvCxnSpPr>
          <p:nvPr/>
        </p:nvCxnSpPr>
        <p:spPr>
          <a:xfrm>
            <a:off x="3242908" y="2824936"/>
            <a:ext cx="290838" cy="2812"/>
          </a:xfrm>
          <a:prstGeom prst="line">
            <a:avLst/>
          </a:prstGeom>
          <a:noFill/>
          <a:ln w="9525" cap="flat" cmpd="sng" algn="ctr">
            <a:solidFill>
              <a:srgbClr val="4F81BD">
                <a:shade val="95000"/>
                <a:satMod val="105000"/>
              </a:srgbClr>
            </a:solidFill>
            <a:prstDash val="solid"/>
          </a:ln>
          <a:effectLst/>
        </p:spPr>
      </p:cxnSp>
      <p:sp>
        <p:nvSpPr>
          <p:cNvPr id="641" name="矩形 640"/>
          <p:cNvSpPr/>
          <p:nvPr/>
        </p:nvSpPr>
        <p:spPr>
          <a:xfrm>
            <a:off x="8829159" y="2200545"/>
            <a:ext cx="886501" cy="309843"/>
          </a:xfrm>
          <a:prstGeom prst="rect">
            <a:avLst/>
          </a:prstGeom>
        </p:spPr>
        <p:txBody>
          <a:bodyPr wrap="none" lIns="108850" tIns="54425" rIns="108850" bIns="54425">
            <a:spAutoFit/>
          </a:bodyPr>
          <a:lstStyle/>
          <a:p>
            <a:r>
              <a:rPr lang="zh-CN" altLang="en-US" sz="13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路由交换</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642" name="Text Box 194"/>
          <p:cNvSpPr txBox="1">
            <a:spLocks noChangeArrowheads="1"/>
          </p:cNvSpPr>
          <p:nvPr/>
        </p:nvSpPr>
        <p:spPr bwMode="auto">
          <a:xfrm>
            <a:off x="279982" y="3647723"/>
            <a:ext cx="819698" cy="309835"/>
          </a:xfrm>
          <a:prstGeom prst="rect">
            <a:avLst/>
          </a:prstGeom>
          <a:solidFill>
            <a:sysClr val="window" lastClr="FFFFFF">
              <a:lumMod val="85000"/>
            </a:sysClr>
          </a:solidFill>
          <a:ln w="9525">
            <a:noFill/>
            <a:miter lim="800000"/>
            <a:headEnd/>
            <a:tailEnd/>
          </a:ln>
        </p:spPr>
        <p:txBody>
          <a:bodyPr wrap="square" lIns="0" tIns="54421" rIns="0" bIns="54421">
            <a:spAutoFit/>
          </a:bodyPr>
          <a:lstStyle/>
          <a:p>
            <a:pPr algn="ctr" defTabSz="816064" eaLnBrk="0" hangingPunct="0">
              <a:spcBef>
                <a:spcPct val="50000"/>
              </a:spcBef>
              <a:defRPr/>
            </a:pPr>
            <a:r>
              <a:rPr lang="zh-CN" altLang="en-US" sz="1300" kern="0" dirty="0">
                <a:solidFill>
                  <a:prstClr val="black"/>
                </a:solidFill>
                <a:latin typeface="微软雅黑" panose="020B0503020204020204" pitchFamily="34" charset="-122"/>
                <a:ea typeface="微软雅黑" panose="020B0503020204020204" pitchFamily="34" charset="-122"/>
              </a:rPr>
              <a:t>精控终端</a:t>
            </a:r>
            <a:endParaRPr lang="en-US" altLang="zh-CN" sz="1300" kern="0" dirty="0">
              <a:solidFill>
                <a:prstClr val="black"/>
              </a:solidFill>
              <a:latin typeface="微软雅黑" panose="020B0503020204020204" pitchFamily="34" charset="-122"/>
              <a:ea typeface="微软雅黑" panose="020B0503020204020204" pitchFamily="34" charset="-122"/>
            </a:endParaRPr>
          </a:p>
        </p:txBody>
      </p:sp>
      <p:cxnSp>
        <p:nvCxnSpPr>
          <p:cNvPr id="643" name="直接连接符 642"/>
          <p:cNvCxnSpPr>
            <a:stCxn id="642" idx="3"/>
          </p:cNvCxnSpPr>
          <p:nvPr/>
        </p:nvCxnSpPr>
        <p:spPr>
          <a:xfrm>
            <a:off x="1099680" y="3802641"/>
            <a:ext cx="224352" cy="7853"/>
          </a:xfrm>
          <a:prstGeom prst="line">
            <a:avLst/>
          </a:prstGeom>
          <a:noFill/>
          <a:ln w="19050" cap="flat" cmpd="sng" algn="ctr">
            <a:solidFill>
              <a:schemeClr val="bg1"/>
            </a:solidFill>
            <a:prstDash val="solid"/>
          </a:ln>
          <a:effectLst/>
        </p:spPr>
      </p:cxnSp>
      <p:sp>
        <p:nvSpPr>
          <p:cNvPr id="644" name="Text Box 194"/>
          <p:cNvSpPr txBox="1">
            <a:spLocks noChangeArrowheads="1"/>
          </p:cNvSpPr>
          <p:nvPr/>
        </p:nvSpPr>
        <p:spPr bwMode="auto">
          <a:xfrm>
            <a:off x="292648" y="3214261"/>
            <a:ext cx="815503" cy="309835"/>
          </a:xfrm>
          <a:prstGeom prst="rect">
            <a:avLst/>
          </a:prstGeom>
          <a:solidFill>
            <a:sysClr val="window" lastClr="FFFFFF">
              <a:lumMod val="85000"/>
            </a:sysClr>
          </a:solidFill>
          <a:ln w="9525">
            <a:noFill/>
            <a:miter lim="800000"/>
            <a:headEnd/>
            <a:tailEnd/>
          </a:ln>
        </p:spPr>
        <p:txBody>
          <a:bodyPr wrap="square" lIns="0" tIns="54421" rIns="0" bIns="54421">
            <a:spAutoFit/>
          </a:bodyPr>
          <a:lstStyle/>
          <a:p>
            <a:pPr algn="ctr" defTabSz="816064" eaLnBrk="0" hangingPunct="0">
              <a:spcBef>
                <a:spcPct val="50000"/>
              </a:spcBef>
              <a:defRPr/>
            </a:pPr>
            <a:r>
              <a:rPr lang="zh-CN" altLang="en-US" sz="1300" kern="0" dirty="0">
                <a:solidFill>
                  <a:prstClr val="black"/>
                </a:solidFill>
                <a:latin typeface="微软雅黑" panose="020B0503020204020204" pitchFamily="34" charset="-122"/>
                <a:ea typeface="微软雅黑" panose="020B0503020204020204" pitchFamily="34" charset="-122"/>
              </a:rPr>
              <a:t>配电终端</a:t>
            </a:r>
            <a:endParaRPr lang="en-US" altLang="zh-CN" sz="1300" kern="0" dirty="0">
              <a:solidFill>
                <a:prstClr val="black"/>
              </a:solidFill>
              <a:latin typeface="微软雅黑" panose="020B0503020204020204" pitchFamily="34" charset="-122"/>
              <a:ea typeface="微软雅黑" panose="020B0503020204020204" pitchFamily="34" charset="-122"/>
            </a:endParaRPr>
          </a:p>
        </p:txBody>
      </p:sp>
      <p:cxnSp>
        <p:nvCxnSpPr>
          <p:cNvPr id="646" name="直接连接符 645"/>
          <p:cNvCxnSpPr>
            <a:stCxn id="644" idx="3"/>
          </p:cNvCxnSpPr>
          <p:nvPr/>
        </p:nvCxnSpPr>
        <p:spPr>
          <a:xfrm>
            <a:off x="1108150" y="3369180"/>
            <a:ext cx="231406" cy="6557"/>
          </a:xfrm>
          <a:prstGeom prst="line">
            <a:avLst/>
          </a:prstGeom>
          <a:noFill/>
          <a:ln w="19050" cap="flat" cmpd="sng" algn="ctr">
            <a:solidFill>
              <a:schemeClr val="bg1"/>
            </a:solidFill>
            <a:prstDash val="solid"/>
          </a:ln>
          <a:effectLst/>
        </p:spPr>
      </p:cxnSp>
      <p:sp>
        <p:nvSpPr>
          <p:cNvPr id="647" name="Freeform 14"/>
          <p:cNvSpPr>
            <a:spLocks/>
          </p:cNvSpPr>
          <p:nvPr/>
        </p:nvSpPr>
        <p:spPr bwMode="auto">
          <a:xfrm rot="17246006">
            <a:off x="2185009" y="3529305"/>
            <a:ext cx="346571" cy="414587"/>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FFC000"/>
          </a:solidFill>
          <a:ln w="28575" cap="flat" cmpd="sng" algn="ctr">
            <a:solidFill>
              <a:srgbClr val="FFC000"/>
            </a:solidFill>
            <a:prstDash val="solid"/>
          </a:ln>
          <a:effectLst/>
        </p:spPr>
        <p:txBody>
          <a:bodyPr lIns="108850" tIns="54425" rIns="108850" bIns="54425" rtlCol="0" anchor="ctr"/>
          <a:lstStyle/>
          <a:p>
            <a:pPr algn="ctr">
              <a:defRPr/>
            </a:pP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648" name="文本框 1088"/>
          <p:cNvSpPr txBox="1"/>
          <p:nvPr/>
        </p:nvSpPr>
        <p:spPr>
          <a:xfrm>
            <a:off x="2705754" y="2121404"/>
            <a:ext cx="1181496" cy="248318"/>
          </a:xfrm>
          <a:prstGeom prst="rect">
            <a:avLst/>
          </a:prstGeom>
          <a:noFill/>
        </p:spPr>
        <p:txBody>
          <a:bodyPr wrap="square" lIns="108850" tIns="54425" rIns="108850" bIns="54425" rtlCol="0">
            <a:spAutoFit/>
          </a:bodyPr>
          <a:lstStyle/>
          <a:p>
            <a:r>
              <a:rPr lang="en-US" altLang="zh-CN" sz="900" b="1" dirty="0">
                <a:solidFill>
                  <a:srgbClr val="00B050"/>
                </a:solidFill>
                <a:latin typeface="微软雅黑" panose="020B0503020204020204" pitchFamily="34" charset="-122"/>
                <a:ea typeface="微软雅黑" panose="020B0503020204020204" pitchFamily="34" charset="-122"/>
              </a:rPr>
              <a:t>PLMN1/</a:t>
            </a:r>
            <a:r>
              <a:rPr lang="zh-CN" altLang="en-US" sz="900" b="1" dirty="0">
                <a:solidFill>
                  <a:srgbClr val="00B050"/>
                </a:solidFill>
                <a:latin typeface="微软雅黑" panose="020B0503020204020204" pitchFamily="34" charset="-122"/>
                <a:ea typeface="微软雅黑" panose="020B0503020204020204" pitchFamily="34" charset="-122"/>
              </a:rPr>
              <a:t>频点</a:t>
            </a:r>
            <a:r>
              <a:rPr lang="en-US" altLang="zh-CN" sz="900" b="1" dirty="0">
                <a:solidFill>
                  <a:srgbClr val="00B050"/>
                </a:solidFill>
                <a:latin typeface="微软雅黑" panose="020B0503020204020204" pitchFamily="34" charset="-122"/>
                <a:ea typeface="微软雅黑" panose="020B0503020204020204" pitchFamily="34" charset="-122"/>
              </a:rPr>
              <a:t>1</a:t>
            </a:r>
            <a:endParaRPr lang="zh-CN" altLang="en-US" sz="900" b="1" dirty="0">
              <a:solidFill>
                <a:srgbClr val="00B050"/>
              </a:solidFill>
              <a:latin typeface="微软雅黑" panose="020B0503020204020204" pitchFamily="34" charset="-122"/>
              <a:ea typeface="微软雅黑" panose="020B0503020204020204" pitchFamily="34" charset="-122"/>
            </a:endParaRPr>
          </a:p>
        </p:txBody>
      </p:sp>
      <p:sp>
        <p:nvSpPr>
          <p:cNvPr id="649" name="文本框 1089"/>
          <p:cNvSpPr txBox="1"/>
          <p:nvPr/>
        </p:nvSpPr>
        <p:spPr>
          <a:xfrm>
            <a:off x="2655815" y="3222931"/>
            <a:ext cx="1165665" cy="248318"/>
          </a:xfrm>
          <a:prstGeom prst="rect">
            <a:avLst/>
          </a:prstGeom>
          <a:noFill/>
        </p:spPr>
        <p:txBody>
          <a:bodyPr wrap="square" lIns="108850" tIns="54425" rIns="108850" bIns="54425" rtlCol="0">
            <a:spAutoFit/>
          </a:bodyPr>
          <a:lstStyle/>
          <a:p>
            <a:r>
              <a:rPr lang="en-US" altLang="zh-CN" sz="900" b="1" dirty="0">
                <a:solidFill>
                  <a:srgbClr val="0070C0"/>
                </a:solidFill>
                <a:latin typeface="微软雅黑" panose="020B0503020204020204" pitchFamily="34" charset="-122"/>
                <a:ea typeface="微软雅黑" panose="020B0503020204020204" pitchFamily="34" charset="-122"/>
              </a:rPr>
              <a:t>PLMN2/</a:t>
            </a:r>
            <a:r>
              <a:rPr lang="zh-CN" altLang="en-US" sz="900" b="1" dirty="0">
                <a:solidFill>
                  <a:srgbClr val="0070C0"/>
                </a:solidFill>
                <a:latin typeface="微软雅黑" panose="020B0503020204020204" pitchFamily="34" charset="-122"/>
                <a:ea typeface="微软雅黑" panose="020B0503020204020204" pitchFamily="34" charset="-122"/>
              </a:rPr>
              <a:t>频点</a:t>
            </a:r>
            <a:r>
              <a:rPr lang="en-US" altLang="zh-CN" sz="900" b="1" dirty="0">
                <a:solidFill>
                  <a:srgbClr val="0070C0"/>
                </a:solidFill>
                <a:latin typeface="微软雅黑" panose="020B0503020204020204" pitchFamily="34" charset="-122"/>
                <a:ea typeface="微软雅黑" panose="020B0503020204020204" pitchFamily="34" charset="-122"/>
              </a:rPr>
              <a:t>2</a:t>
            </a:r>
            <a:endParaRPr lang="zh-CN" altLang="en-US" sz="900" b="1" dirty="0">
              <a:solidFill>
                <a:srgbClr val="0070C0"/>
              </a:solidFill>
              <a:latin typeface="微软雅黑" panose="020B0503020204020204" pitchFamily="34" charset="-122"/>
              <a:ea typeface="微软雅黑" panose="020B0503020204020204" pitchFamily="34" charset="-122"/>
            </a:endParaRPr>
          </a:p>
        </p:txBody>
      </p:sp>
      <p:sp>
        <p:nvSpPr>
          <p:cNvPr id="650" name="矩形 649"/>
          <p:cNvSpPr/>
          <p:nvPr/>
        </p:nvSpPr>
        <p:spPr>
          <a:xfrm>
            <a:off x="3241677" y="5263432"/>
            <a:ext cx="1924937" cy="510023"/>
          </a:xfrm>
          <a:prstGeom prst="rect">
            <a:avLst/>
          </a:prstGeom>
        </p:spPr>
        <p:txBody>
          <a:bodyPr wrap="square" lIns="108850" tIns="54425" rIns="108850" bIns="54425">
            <a:spAutoFit/>
          </a:bodyPr>
          <a:lstStyle/>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不同的板卡</a:t>
            </a:r>
            <a:endParaRPr lang="zh-CN" altLang="en-US" sz="1699" dirty="0">
              <a:latin typeface="微软雅黑" panose="020B0503020204020204" pitchFamily="34" charset="-122"/>
              <a:ea typeface="微软雅黑" panose="020B0503020204020204" pitchFamily="34" charset="-122"/>
            </a:endParaRPr>
          </a:p>
        </p:txBody>
      </p:sp>
      <p:sp>
        <p:nvSpPr>
          <p:cNvPr id="651" name="矩形 650"/>
          <p:cNvSpPr/>
          <p:nvPr/>
        </p:nvSpPr>
        <p:spPr>
          <a:xfrm>
            <a:off x="1280093" y="2953635"/>
            <a:ext cx="546753" cy="279145"/>
          </a:xfrm>
          <a:prstGeom prst="rect">
            <a:avLst/>
          </a:prstGeom>
        </p:spPr>
        <p:txBody>
          <a:bodyPr wrap="none" lIns="108850" tIns="54425" rIns="108850" bIns="54425">
            <a:spAutoFit/>
          </a:bodyPr>
          <a:lstStyle/>
          <a:p>
            <a:pPr defTabSz="1088376"/>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DAU</a:t>
            </a:r>
            <a:endParaRPr lang="zh-CN" altLang="en-US"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2" name="文本框 1093"/>
          <p:cNvSpPr txBox="1"/>
          <p:nvPr/>
        </p:nvSpPr>
        <p:spPr>
          <a:xfrm>
            <a:off x="1943138" y="2280762"/>
            <a:ext cx="824665" cy="263700"/>
          </a:xfrm>
          <a:prstGeom prst="rect">
            <a:avLst/>
          </a:prstGeom>
          <a:noFill/>
        </p:spPr>
        <p:txBody>
          <a:bodyPr wrap="square" lIns="108850" tIns="54425" rIns="108850" bIns="54425" rtlCol="0">
            <a:spAutoFit/>
          </a:bodyPr>
          <a:lstStyle/>
          <a:p>
            <a:r>
              <a:rPr lang="en-US" altLang="zh-CN" sz="1000" b="1" dirty="0">
                <a:solidFill>
                  <a:srgbClr val="00B050"/>
                </a:solidFill>
                <a:latin typeface="微软雅黑" panose="020B0503020204020204" pitchFamily="34" charset="-122"/>
                <a:ea typeface="微软雅黑" panose="020B0503020204020204" pitchFamily="34" charset="-122"/>
              </a:rPr>
              <a:t>APN</a:t>
            </a:r>
            <a:endParaRPr lang="zh-CN" altLang="en-US" sz="1000" b="1" dirty="0">
              <a:solidFill>
                <a:srgbClr val="00B050"/>
              </a:solidFill>
              <a:latin typeface="微软雅黑" panose="020B0503020204020204" pitchFamily="34" charset="-122"/>
              <a:ea typeface="微软雅黑" panose="020B0503020204020204" pitchFamily="34" charset="-122"/>
            </a:endParaRPr>
          </a:p>
        </p:txBody>
      </p:sp>
      <p:sp>
        <p:nvSpPr>
          <p:cNvPr id="653" name="Rectangle 3"/>
          <p:cNvSpPr>
            <a:spLocks noChangeArrowheads="1"/>
          </p:cNvSpPr>
          <p:nvPr/>
        </p:nvSpPr>
        <p:spPr bwMode="auto">
          <a:xfrm>
            <a:off x="380177" y="1467684"/>
            <a:ext cx="9335483" cy="466961"/>
          </a:xfrm>
          <a:prstGeom prst="rect">
            <a:avLst/>
          </a:prstGeom>
          <a:noFill/>
          <a:ln w="9525" algn="ctr">
            <a:noFill/>
            <a:miter lim="800000"/>
            <a:headEnd/>
            <a:tailEnd/>
          </a:ln>
        </p:spPr>
        <p:txBody>
          <a:bodyPr lIns="108781" tIns="54390" rIns="108781" bIns="54390" anchor="ctr"/>
          <a:lstStyle/>
          <a:p>
            <a:pPr fontAlgn="base">
              <a:spcBef>
                <a:spcPct val="0"/>
              </a:spcBef>
              <a:spcAft>
                <a:spcPct val="0"/>
              </a:spcAft>
              <a:defRPr/>
            </a:pPr>
            <a:endParaRPr lang="zh-CN" altLang="en-US" sz="4299" b="1" dirty="0">
              <a:solidFill>
                <a:srgbClr val="018D8A"/>
              </a:solidFill>
              <a:latin typeface="微软雅黑" panose="020B0503020204020204" pitchFamily="34" charset="-122"/>
              <a:ea typeface="微软雅黑" panose="020B0503020204020204" pitchFamily="34" charset="-122"/>
            </a:endParaRPr>
          </a:p>
        </p:txBody>
      </p:sp>
      <p:grpSp>
        <p:nvGrpSpPr>
          <p:cNvPr id="657" name="组合 7"/>
          <p:cNvGrpSpPr/>
          <p:nvPr/>
        </p:nvGrpSpPr>
        <p:grpSpPr>
          <a:xfrm>
            <a:off x="10253367" y="2889540"/>
            <a:ext cx="1760864" cy="659804"/>
            <a:chOff x="7464252" y="3569358"/>
            <a:chExt cx="1664288" cy="659976"/>
          </a:xfrm>
        </p:grpSpPr>
        <p:sp>
          <p:nvSpPr>
            <p:cNvPr id="658" name="矩形 657"/>
            <p:cNvSpPr/>
            <p:nvPr/>
          </p:nvSpPr>
          <p:spPr bwMode="auto">
            <a:xfrm>
              <a:off x="7464252" y="3569358"/>
              <a:ext cx="1535362" cy="659976"/>
            </a:xfrm>
            <a:prstGeom prst="rect">
              <a:avLst/>
            </a:prstGeom>
            <a:solidFill>
              <a:sysClr val="window" lastClr="FFFFFF">
                <a:lumMod val="85000"/>
              </a:sysClr>
            </a:solidFill>
            <a:ln w="12700"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816119" eaLnBrk="0" hangingPunct="0">
                <a:defRPr/>
              </a:pPr>
              <a:endParaRPr lang="zh-CN" altLang="en-US" sz="2199" kern="0" dirty="0">
                <a:solidFill>
                  <a:prstClr val="black"/>
                </a:solidFill>
                <a:latin typeface="微软雅黑" panose="020B0503020204020204" pitchFamily="34" charset="-122"/>
                <a:ea typeface="微软雅黑" panose="020B0503020204020204" pitchFamily="34" charset="-122"/>
              </a:endParaRPr>
            </a:p>
          </p:txBody>
        </p:sp>
        <p:grpSp>
          <p:nvGrpSpPr>
            <p:cNvPr id="659" name="Group 20"/>
            <p:cNvGrpSpPr>
              <a:grpSpLocks noChangeAspect="1"/>
            </p:cNvGrpSpPr>
            <p:nvPr/>
          </p:nvGrpSpPr>
          <p:grpSpPr bwMode="auto">
            <a:xfrm>
              <a:off x="7650390" y="3803936"/>
              <a:ext cx="920750" cy="358369"/>
              <a:chOff x="2840" y="3237"/>
              <a:chExt cx="1188" cy="616"/>
            </a:xfrm>
          </p:grpSpPr>
          <p:sp>
            <p:nvSpPr>
              <p:cNvPr id="661" name="Oval 21"/>
              <p:cNvSpPr>
                <a:spLocks noChangeAspect="1" noChangeArrowheads="1"/>
              </p:cNvSpPr>
              <p:nvPr/>
            </p:nvSpPr>
            <p:spPr bwMode="auto">
              <a:xfrm>
                <a:off x="2840" y="3305"/>
                <a:ext cx="1188" cy="518"/>
              </a:xfrm>
              <a:prstGeom prst="ellipse">
                <a:avLst/>
              </a:pr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2" name="Freeform 22"/>
              <p:cNvSpPr>
                <a:spLocks noChangeAspect="1"/>
              </p:cNvSpPr>
              <p:nvPr/>
            </p:nvSpPr>
            <p:spPr bwMode="auto">
              <a:xfrm>
                <a:off x="2844" y="3570"/>
                <a:ext cx="1184" cy="283"/>
              </a:xfrm>
              <a:custGeom>
                <a:avLst/>
                <a:gdLst>
                  <a:gd name="T0" fmla="*/ 2352 w 592"/>
                  <a:gd name="T1" fmla="*/ 1020 h 141"/>
                  <a:gd name="T2" fmla="*/ 0 w 592"/>
                  <a:gd name="T3" fmla="*/ 88 h 141"/>
                  <a:gd name="T4" fmla="*/ 2360 w 592"/>
                  <a:gd name="T5" fmla="*/ 1140 h 141"/>
                  <a:gd name="T6" fmla="*/ 4736 w 592"/>
                  <a:gd name="T7" fmla="*/ 8 h 141"/>
                  <a:gd name="T8" fmla="*/ 4728 w 592"/>
                  <a:gd name="T9" fmla="*/ 0 h 141"/>
                  <a:gd name="T10" fmla="*/ 2352 w 592"/>
                  <a:gd name="T11" fmla="*/ 1020 h 141"/>
                  <a:gd name="T12" fmla="*/ 0 60000 65536"/>
                  <a:gd name="T13" fmla="*/ 0 60000 65536"/>
                  <a:gd name="T14" fmla="*/ 0 60000 65536"/>
                  <a:gd name="T15" fmla="*/ 0 60000 65536"/>
                  <a:gd name="T16" fmla="*/ 0 60000 65536"/>
                  <a:gd name="T17" fmla="*/ 0 60000 65536"/>
                  <a:gd name="T18" fmla="*/ 0 w 592"/>
                  <a:gd name="T19" fmla="*/ 0 h 141"/>
                  <a:gd name="T20" fmla="*/ 592 w 592"/>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592" h="141">
                    <a:moveTo>
                      <a:pt x="294" y="126"/>
                    </a:moveTo>
                    <a:cubicBezTo>
                      <a:pt x="148" y="126"/>
                      <a:pt x="26" y="77"/>
                      <a:pt x="0" y="11"/>
                    </a:cubicBezTo>
                    <a:cubicBezTo>
                      <a:pt x="11" y="84"/>
                      <a:pt x="140" y="141"/>
                      <a:pt x="295" y="141"/>
                    </a:cubicBezTo>
                    <a:cubicBezTo>
                      <a:pt x="459" y="141"/>
                      <a:pt x="592" y="79"/>
                      <a:pt x="592" y="1"/>
                    </a:cubicBezTo>
                    <a:cubicBezTo>
                      <a:pt x="591" y="0"/>
                      <a:pt x="591" y="0"/>
                      <a:pt x="591" y="0"/>
                    </a:cubicBezTo>
                    <a:cubicBezTo>
                      <a:pt x="577" y="71"/>
                      <a:pt x="449" y="126"/>
                      <a:pt x="294" y="126"/>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3" name="Freeform 23"/>
              <p:cNvSpPr>
                <a:spLocks noChangeAspect="1"/>
              </p:cNvSpPr>
              <p:nvPr/>
            </p:nvSpPr>
            <p:spPr bwMode="auto">
              <a:xfrm>
                <a:off x="3108" y="3431"/>
                <a:ext cx="384" cy="113"/>
              </a:xfrm>
              <a:custGeom>
                <a:avLst/>
                <a:gdLst>
                  <a:gd name="T0" fmla="*/ 294 w 384"/>
                  <a:gd name="T1" fmla="*/ 63 h 113"/>
                  <a:gd name="T2" fmla="*/ 294 w 384"/>
                  <a:gd name="T3" fmla="*/ 0 h 113"/>
                  <a:gd name="T4" fmla="*/ 286 w 384"/>
                  <a:gd name="T5" fmla="*/ 0 h 113"/>
                  <a:gd name="T6" fmla="*/ 286 w 384"/>
                  <a:gd name="T7" fmla="*/ 63 h 113"/>
                  <a:gd name="T8" fmla="*/ 98 w 384"/>
                  <a:gd name="T9" fmla="*/ 63 h 113"/>
                  <a:gd name="T10" fmla="*/ 98 w 384"/>
                  <a:gd name="T11" fmla="*/ 0 h 113"/>
                  <a:gd name="T12" fmla="*/ 90 w 384"/>
                  <a:gd name="T13" fmla="*/ 0 h 113"/>
                  <a:gd name="T14" fmla="*/ 90 w 384"/>
                  <a:gd name="T15" fmla="*/ 63 h 113"/>
                  <a:gd name="T16" fmla="*/ 0 w 384"/>
                  <a:gd name="T17" fmla="*/ 63 h 113"/>
                  <a:gd name="T18" fmla="*/ 0 w 384"/>
                  <a:gd name="T19" fmla="*/ 75 h 113"/>
                  <a:gd name="T20" fmla="*/ 90 w 384"/>
                  <a:gd name="T21" fmla="*/ 75 h 113"/>
                  <a:gd name="T22" fmla="*/ 90 w 384"/>
                  <a:gd name="T23" fmla="*/ 113 h 113"/>
                  <a:gd name="T24" fmla="*/ 98 w 384"/>
                  <a:gd name="T25" fmla="*/ 113 h 113"/>
                  <a:gd name="T26" fmla="*/ 98 w 384"/>
                  <a:gd name="T27" fmla="*/ 75 h 113"/>
                  <a:gd name="T28" fmla="*/ 384 w 384"/>
                  <a:gd name="T29" fmla="*/ 75 h 113"/>
                  <a:gd name="T30" fmla="*/ 384 w 384"/>
                  <a:gd name="T31" fmla="*/ 63 h 113"/>
                  <a:gd name="T32" fmla="*/ 294 w 384"/>
                  <a:gd name="T33" fmla="*/ 63 h 113"/>
                  <a:gd name="T34" fmla="*/ 294 w 384"/>
                  <a:gd name="T35" fmla="*/ 6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113"/>
                  <a:gd name="T56" fmla="*/ 384 w 384"/>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113">
                    <a:moveTo>
                      <a:pt x="294" y="63"/>
                    </a:moveTo>
                    <a:lnTo>
                      <a:pt x="294" y="0"/>
                    </a:lnTo>
                    <a:lnTo>
                      <a:pt x="286" y="0"/>
                    </a:lnTo>
                    <a:lnTo>
                      <a:pt x="286" y="63"/>
                    </a:lnTo>
                    <a:lnTo>
                      <a:pt x="98" y="63"/>
                    </a:lnTo>
                    <a:lnTo>
                      <a:pt x="98" y="0"/>
                    </a:lnTo>
                    <a:lnTo>
                      <a:pt x="90" y="0"/>
                    </a:lnTo>
                    <a:lnTo>
                      <a:pt x="90" y="63"/>
                    </a:lnTo>
                    <a:lnTo>
                      <a:pt x="0" y="63"/>
                    </a:lnTo>
                    <a:lnTo>
                      <a:pt x="0" y="75"/>
                    </a:lnTo>
                    <a:lnTo>
                      <a:pt x="90" y="75"/>
                    </a:lnTo>
                    <a:lnTo>
                      <a:pt x="90" y="113"/>
                    </a:lnTo>
                    <a:lnTo>
                      <a:pt x="98" y="113"/>
                    </a:lnTo>
                    <a:lnTo>
                      <a:pt x="98" y="75"/>
                    </a:lnTo>
                    <a:lnTo>
                      <a:pt x="384" y="75"/>
                    </a:lnTo>
                    <a:lnTo>
                      <a:pt x="384" y="63"/>
                    </a:lnTo>
                    <a:lnTo>
                      <a:pt x="294" y="6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4" name="Freeform 24"/>
              <p:cNvSpPr>
                <a:spLocks noChangeAspect="1"/>
              </p:cNvSpPr>
              <p:nvPr/>
            </p:nvSpPr>
            <p:spPr bwMode="auto">
              <a:xfrm>
                <a:off x="3740" y="3257"/>
                <a:ext cx="92" cy="391"/>
              </a:xfrm>
              <a:custGeom>
                <a:avLst/>
                <a:gdLst>
                  <a:gd name="T0" fmla="*/ 352 w 46"/>
                  <a:gd name="T1" fmla="*/ 16 h 195"/>
                  <a:gd name="T2" fmla="*/ 32 w 46"/>
                  <a:gd name="T3" fmla="*/ 233 h 195"/>
                  <a:gd name="T4" fmla="*/ 0 w 46"/>
                  <a:gd name="T5" fmla="*/ 1556 h 195"/>
                  <a:gd name="T6" fmla="*/ 72 w 46"/>
                  <a:gd name="T7" fmla="*/ 1540 h 195"/>
                  <a:gd name="T8" fmla="*/ 344 w 46"/>
                  <a:gd name="T9" fmla="*/ 1251 h 195"/>
                  <a:gd name="T10" fmla="*/ 368 w 46"/>
                  <a:gd name="T11" fmla="*/ 1187 h 195"/>
                  <a:gd name="T12" fmla="*/ 368 w 46"/>
                  <a:gd name="T13" fmla="*/ 56 h 195"/>
                  <a:gd name="T14" fmla="*/ 352 w 46"/>
                  <a:gd name="T15" fmla="*/ 16 h 19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195"/>
                  <a:gd name="T26" fmla="*/ 46 w 46"/>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195">
                    <a:moveTo>
                      <a:pt x="44" y="2"/>
                    </a:moveTo>
                    <a:cubicBezTo>
                      <a:pt x="43" y="0"/>
                      <a:pt x="4" y="29"/>
                      <a:pt x="4" y="29"/>
                    </a:cubicBezTo>
                    <a:cubicBezTo>
                      <a:pt x="0" y="193"/>
                      <a:pt x="0" y="193"/>
                      <a:pt x="0" y="193"/>
                    </a:cubicBezTo>
                    <a:cubicBezTo>
                      <a:pt x="0" y="193"/>
                      <a:pt x="5" y="195"/>
                      <a:pt x="9" y="191"/>
                    </a:cubicBezTo>
                    <a:cubicBezTo>
                      <a:pt x="13" y="186"/>
                      <a:pt x="41" y="157"/>
                      <a:pt x="43" y="155"/>
                    </a:cubicBezTo>
                    <a:cubicBezTo>
                      <a:pt x="46" y="151"/>
                      <a:pt x="46" y="147"/>
                      <a:pt x="46" y="147"/>
                    </a:cubicBezTo>
                    <a:cubicBezTo>
                      <a:pt x="46" y="7"/>
                      <a:pt x="46" y="7"/>
                      <a:pt x="46" y="7"/>
                    </a:cubicBezTo>
                    <a:cubicBezTo>
                      <a:pt x="46" y="7"/>
                      <a:pt x="46" y="3"/>
                      <a:pt x="44" y="2"/>
                    </a:cubicBez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5" name="Freeform 25"/>
              <p:cNvSpPr>
                <a:spLocks noChangeAspect="1"/>
              </p:cNvSpPr>
              <p:nvPr/>
            </p:nvSpPr>
            <p:spPr bwMode="auto">
              <a:xfrm>
                <a:off x="3602" y="3237"/>
                <a:ext cx="228" cy="84"/>
              </a:xfrm>
              <a:custGeom>
                <a:avLst/>
                <a:gdLst>
                  <a:gd name="T0" fmla="*/ 912 w 114"/>
                  <a:gd name="T1" fmla="*/ 96 h 42"/>
                  <a:gd name="T2" fmla="*/ 600 w 114"/>
                  <a:gd name="T3" fmla="*/ 336 h 42"/>
                  <a:gd name="T4" fmla="*/ 40 w 114"/>
                  <a:gd name="T5" fmla="*/ 232 h 42"/>
                  <a:gd name="T6" fmla="*/ 8 w 114"/>
                  <a:gd name="T7" fmla="*/ 256 h 42"/>
                  <a:gd name="T8" fmla="*/ 24 w 114"/>
                  <a:gd name="T9" fmla="*/ 216 h 42"/>
                  <a:gd name="T10" fmla="*/ 328 w 114"/>
                  <a:gd name="T11" fmla="*/ 8 h 42"/>
                  <a:gd name="T12" fmla="*/ 360 w 114"/>
                  <a:gd name="T13" fmla="*/ 0 h 42"/>
                  <a:gd name="T14" fmla="*/ 888 w 114"/>
                  <a:gd name="T15" fmla="*/ 80 h 42"/>
                  <a:gd name="T16" fmla="*/ 912 w 114"/>
                  <a:gd name="T17" fmla="*/ 9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42"/>
                  <a:gd name="T29" fmla="*/ 114 w 11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42">
                    <a:moveTo>
                      <a:pt x="114" y="12"/>
                    </a:moveTo>
                    <a:cubicBezTo>
                      <a:pt x="75" y="42"/>
                      <a:pt x="75" y="42"/>
                      <a:pt x="75" y="42"/>
                    </a:cubicBezTo>
                    <a:cubicBezTo>
                      <a:pt x="9" y="30"/>
                      <a:pt x="10" y="30"/>
                      <a:pt x="5" y="29"/>
                    </a:cubicBezTo>
                    <a:cubicBezTo>
                      <a:pt x="2" y="28"/>
                      <a:pt x="1" y="32"/>
                      <a:pt x="1" y="32"/>
                    </a:cubicBezTo>
                    <a:cubicBezTo>
                      <a:pt x="1" y="32"/>
                      <a:pt x="0" y="29"/>
                      <a:pt x="3" y="27"/>
                    </a:cubicBezTo>
                    <a:cubicBezTo>
                      <a:pt x="5" y="25"/>
                      <a:pt x="38" y="4"/>
                      <a:pt x="41" y="1"/>
                    </a:cubicBezTo>
                    <a:cubicBezTo>
                      <a:pt x="42" y="0"/>
                      <a:pt x="45" y="0"/>
                      <a:pt x="45" y="0"/>
                    </a:cubicBezTo>
                    <a:cubicBezTo>
                      <a:pt x="45" y="0"/>
                      <a:pt x="109" y="10"/>
                      <a:pt x="111" y="10"/>
                    </a:cubicBezTo>
                    <a:cubicBezTo>
                      <a:pt x="113" y="10"/>
                      <a:pt x="114" y="12"/>
                      <a:pt x="114" y="12"/>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6" name="Freeform 26"/>
              <p:cNvSpPr>
                <a:spLocks noChangeAspect="1"/>
              </p:cNvSpPr>
              <p:nvPr/>
            </p:nvSpPr>
            <p:spPr bwMode="auto">
              <a:xfrm>
                <a:off x="3744" y="3259"/>
                <a:ext cx="88" cy="70"/>
              </a:xfrm>
              <a:custGeom>
                <a:avLst/>
                <a:gdLst>
                  <a:gd name="T0" fmla="*/ 352 w 44"/>
                  <a:gd name="T1" fmla="*/ 24 h 35"/>
                  <a:gd name="T2" fmla="*/ 328 w 44"/>
                  <a:gd name="T3" fmla="*/ 0 h 35"/>
                  <a:gd name="T4" fmla="*/ 0 w 44"/>
                  <a:gd name="T5" fmla="*/ 232 h 35"/>
                  <a:gd name="T6" fmla="*/ 40 w 44"/>
                  <a:gd name="T7" fmla="*/ 280 h 35"/>
                  <a:gd name="T8" fmla="*/ 0 60000 65536"/>
                  <a:gd name="T9" fmla="*/ 0 60000 65536"/>
                  <a:gd name="T10" fmla="*/ 0 60000 65536"/>
                  <a:gd name="T11" fmla="*/ 0 60000 65536"/>
                  <a:gd name="T12" fmla="*/ 0 w 44"/>
                  <a:gd name="T13" fmla="*/ 0 h 35"/>
                  <a:gd name="T14" fmla="*/ 44 w 44"/>
                  <a:gd name="T15" fmla="*/ 35 h 35"/>
                </a:gdLst>
                <a:ahLst/>
                <a:cxnLst>
                  <a:cxn ang="T8">
                    <a:pos x="T0" y="T1"/>
                  </a:cxn>
                  <a:cxn ang="T9">
                    <a:pos x="T2" y="T3"/>
                  </a:cxn>
                  <a:cxn ang="T10">
                    <a:pos x="T4" y="T5"/>
                  </a:cxn>
                  <a:cxn ang="T11">
                    <a:pos x="T6" y="T7"/>
                  </a:cxn>
                </a:cxnLst>
                <a:rect l="T12" t="T13" r="T14" b="T15"/>
                <a:pathLst>
                  <a:path w="44" h="35">
                    <a:moveTo>
                      <a:pt x="44" y="3"/>
                    </a:moveTo>
                    <a:cubicBezTo>
                      <a:pt x="43" y="3"/>
                      <a:pt x="43" y="1"/>
                      <a:pt x="41" y="0"/>
                    </a:cubicBezTo>
                    <a:cubicBezTo>
                      <a:pt x="39" y="0"/>
                      <a:pt x="0" y="29"/>
                      <a:pt x="0" y="29"/>
                    </a:cubicBezTo>
                    <a:cubicBezTo>
                      <a:pt x="5" y="35"/>
                      <a:pt x="5" y="35"/>
                      <a:pt x="5" y="35"/>
                    </a:cubicBezTo>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7" name="Freeform 27"/>
              <p:cNvSpPr>
                <a:spLocks noChangeAspect="1"/>
              </p:cNvSpPr>
              <p:nvPr/>
            </p:nvSpPr>
            <p:spPr bwMode="auto">
              <a:xfrm>
                <a:off x="3604" y="3293"/>
                <a:ext cx="150" cy="353"/>
              </a:xfrm>
              <a:custGeom>
                <a:avLst/>
                <a:gdLst>
                  <a:gd name="T0" fmla="*/ 576 w 75"/>
                  <a:gd name="T1" fmla="*/ 104 h 176"/>
                  <a:gd name="T2" fmla="*/ 32 w 75"/>
                  <a:gd name="T3" fmla="*/ 8 h 176"/>
                  <a:gd name="T4" fmla="*/ 0 w 75"/>
                  <a:gd name="T5" fmla="*/ 24 h 176"/>
                  <a:gd name="T6" fmla="*/ 0 w 75"/>
                  <a:gd name="T7" fmla="*/ 1227 h 176"/>
                  <a:gd name="T8" fmla="*/ 32 w 75"/>
                  <a:gd name="T9" fmla="*/ 1292 h 176"/>
                  <a:gd name="T10" fmla="*/ 552 w 75"/>
                  <a:gd name="T11" fmla="*/ 1412 h 176"/>
                  <a:gd name="T12" fmla="*/ 600 w 75"/>
                  <a:gd name="T13" fmla="*/ 1380 h 176"/>
                  <a:gd name="T14" fmla="*/ 600 w 75"/>
                  <a:gd name="T15" fmla="*/ 136 h 176"/>
                  <a:gd name="T16" fmla="*/ 576 w 75"/>
                  <a:gd name="T17" fmla="*/ 104 h 1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176"/>
                  <a:gd name="T29" fmla="*/ 75 w 75"/>
                  <a:gd name="T30" fmla="*/ 176 h 1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176">
                    <a:moveTo>
                      <a:pt x="72" y="13"/>
                    </a:moveTo>
                    <a:cubicBezTo>
                      <a:pt x="9" y="2"/>
                      <a:pt x="9" y="2"/>
                      <a:pt x="4" y="1"/>
                    </a:cubicBezTo>
                    <a:cubicBezTo>
                      <a:pt x="0" y="0"/>
                      <a:pt x="0" y="3"/>
                      <a:pt x="0" y="3"/>
                    </a:cubicBezTo>
                    <a:cubicBezTo>
                      <a:pt x="0" y="3"/>
                      <a:pt x="0" y="145"/>
                      <a:pt x="0" y="152"/>
                    </a:cubicBezTo>
                    <a:cubicBezTo>
                      <a:pt x="0" y="159"/>
                      <a:pt x="1" y="159"/>
                      <a:pt x="4" y="160"/>
                    </a:cubicBezTo>
                    <a:cubicBezTo>
                      <a:pt x="5" y="160"/>
                      <a:pt x="50" y="171"/>
                      <a:pt x="69" y="175"/>
                    </a:cubicBezTo>
                    <a:cubicBezTo>
                      <a:pt x="74" y="176"/>
                      <a:pt x="75" y="171"/>
                      <a:pt x="75" y="171"/>
                    </a:cubicBezTo>
                    <a:cubicBezTo>
                      <a:pt x="75" y="171"/>
                      <a:pt x="75" y="21"/>
                      <a:pt x="75" y="17"/>
                    </a:cubicBezTo>
                    <a:cubicBezTo>
                      <a:pt x="75" y="14"/>
                      <a:pt x="73" y="13"/>
                      <a:pt x="72" y="13"/>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8" name="Freeform 28"/>
              <p:cNvSpPr>
                <a:spLocks noChangeAspect="1"/>
              </p:cNvSpPr>
              <p:nvPr/>
            </p:nvSpPr>
            <p:spPr bwMode="auto">
              <a:xfrm>
                <a:off x="3648" y="3313"/>
                <a:ext cx="98" cy="62"/>
              </a:xfrm>
              <a:custGeom>
                <a:avLst/>
                <a:gdLst>
                  <a:gd name="T0" fmla="*/ 0 w 98"/>
                  <a:gd name="T1" fmla="*/ 0 h 62"/>
                  <a:gd name="T2" fmla="*/ 0 w 98"/>
                  <a:gd name="T3" fmla="*/ 44 h 62"/>
                  <a:gd name="T4" fmla="*/ 98 w 98"/>
                  <a:gd name="T5" fmla="*/ 62 h 62"/>
                  <a:gd name="T6" fmla="*/ 98 w 98"/>
                  <a:gd name="T7" fmla="*/ 18 h 62"/>
                  <a:gd name="T8" fmla="*/ 0 w 98"/>
                  <a:gd name="T9" fmla="*/ 0 h 62"/>
                  <a:gd name="T10" fmla="*/ 0 w 98"/>
                  <a:gd name="T11" fmla="*/ 0 h 62"/>
                  <a:gd name="T12" fmla="*/ 0 60000 65536"/>
                  <a:gd name="T13" fmla="*/ 0 60000 65536"/>
                  <a:gd name="T14" fmla="*/ 0 60000 65536"/>
                  <a:gd name="T15" fmla="*/ 0 60000 65536"/>
                  <a:gd name="T16" fmla="*/ 0 60000 65536"/>
                  <a:gd name="T17" fmla="*/ 0 60000 65536"/>
                  <a:gd name="T18" fmla="*/ 0 w 98"/>
                  <a:gd name="T19" fmla="*/ 0 h 62"/>
                  <a:gd name="T20" fmla="*/ 98 w 9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98" h="62">
                    <a:moveTo>
                      <a:pt x="0" y="0"/>
                    </a:moveTo>
                    <a:lnTo>
                      <a:pt x="0" y="44"/>
                    </a:lnTo>
                    <a:lnTo>
                      <a:pt x="98" y="6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69" name="Freeform 29"/>
              <p:cNvSpPr>
                <a:spLocks noChangeAspect="1"/>
              </p:cNvSpPr>
              <p:nvPr/>
            </p:nvSpPr>
            <p:spPr bwMode="auto">
              <a:xfrm>
                <a:off x="3648" y="3365"/>
                <a:ext cx="98" cy="101"/>
              </a:xfrm>
              <a:custGeom>
                <a:avLst/>
                <a:gdLst>
                  <a:gd name="T0" fmla="*/ 0 w 98"/>
                  <a:gd name="T1" fmla="*/ 0 h 101"/>
                  <a:gd name="T2" fmla="*/ 0 w 98"/>
                  <a:gd name="T3" fmla="*/ 85 h 101"/>
                  <a:gd name="T4" fmla="*/ 98 w 98"/>
                  <a:gd name="T5" fmla="*/ 101 h 101"/>
                  <a:gd name="T6" fmla="*/ 98 w 98"/>
                  <a:gd name="T7" fmla="*/ 18 h 101"/>
                  <a:gd name="T8" fmla="*/ 0 w 98"/>
                  <a:gd name="T9" fmla="*/ 0 h 101"/>
                  <a:gd name="T10" fmla="*/ 0 w 98"/>
                  <a:gd name="T11" fmla="*/ 0 h 101"/>
                  <a:gd name="T12" fmla="*/ 0 60000 65536"/>
                  <a:gd name="T13" fmla="*/ 0 60000 65536"/>
                  <a:gd name="T14" fmla="*/ 0 60000 65536"/>
                  <a:gd name="T15" fmla="*/ 0 60000 65536"/>
                  <a:gd name="T16" fmla="*/ 0 60000 65536"/>
                  <a:gd name="T17" fmla="*/ 0 60000 65536"/>
                  <a:gd name="T18" fmla="*/ 0 w 98"/>
                  <a:gd name="T19" fmla="*/ 0 h 101"/>
                  <a:gd name="T20" fmla="*/ 98 w 98"/>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8" h="101">
                    <a:moveTo>
                      <a:pt x="0" y="0"/>
                    </a:moveTo>
                    <a:lnTo>
                      <a:pt x="0" y="85"/>
                    </a:lnTo>
                    <a:lnTo>
                      <a:pt x="98" y="101"/>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0" name="Freeform 30"/>
              <p:cNvSpPr>
                <a:spLocks noChangeAspect="1"/>
              </p:cNvSpPr>
              <p:nvPr/>
            </p:nvSpPr>
            <p:spPr bwMode="auto">
              <a:xfrm>
                <a:off x="3648" y="3458"/>
                <a:ext cx="98" cy="172"/>
              </a:xfrm>
              <a:custGeom>
                <a:avLst/>
                <a:gdLst>
                  <a:gd name="T0" fmla="*/ 0 w 98"/>
                  <a:gd name="T1" fmla="*/ 0 h 172"/>
                  <a:gd name="T2" fmla="*/ 0 w 98"/>
                  <a:gd name="T3" fmla="*/ 148 h 172"/>
                  <a:gd name="T4" fmla="*/ 98 w 98"/>
                  <a:gd name="T5" fmla="*/ 172 h 172"/>
                  <a:gd name="T6" fmla="*/ 98 w 98"/>
                  <a:gd name="T7" fmla="*/ 18 h 172"/>
                  <a:gd name="T8" fmla="*/ 0 w 98"/>
                  <a:gd name="T9" fmla="*/ 0 h 172"/>
                  <a:gd name="T10" fmla="*/ 0 w 98"/>
                  <a:gd name="T11" fmla="*/ 0 h 172"/>
                  <a:gd name="T12" fmla="*/ 0 60000 65536"/>
                  <a:gd name="T13" fmla="*/ 0 60000 65536"/>
                  <a:gd name="T14" fmla="*/ 0 60000 65536"/>
                  <a:gd name="T15" fmla="*/ 0 60000 65536"/>
                  <a:gd name="T16" fmla="*/ 0 60000 65536"/>
                  <a:gd name="T17" fmla="*/ 0 60000 65536"/>
                  <a:gd name="T18" fmla="*/ 0 w 98"/>
                  <a:gd name="T19" fmla="*/ 0 h 172"/>
                  <a:gd name="T20" fmla="*/ 98 w 98"/>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98" h="172">
                    <a:moveTo>
                      <a:pt x="0" y="0"/>
                    </a:moveTo>
                    <a:lnTo>
                      <a:pt x="0" y="148"/>
                    </a:lnTo>
                    <a:lnTo>
                      <a:pt x="98" y="17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1" name="Freeform 31"/>
              <p:cNvSpPr>
                <a:spLocks noChangeAspect="1"/>
              </p:cNvSpPr>
              <p:nvPr/>
            </p:nvSpPr>
            <p:spPr bwMode="auto">
              <a:xfrm>
                <a:off x="3654" y="332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2" name="Freeform 32"/>
              <p:cNvSpPr>
                <a:spLocks noChangeAspect="1"/>
              </p:cNvSpPr>
              <p:nvPr/>
            </p:nvSpPr>
            <p:spPr bwMode="auto">
              <a:xfrm>
                <a:off x="3654" y="337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3" name="Freeform 33"/>
              <p:cNvSpPr>
                <a:spLocks noChangeAspect="1"/>
              </p:cNvSpPr>
              <p:nvPr/>
            </p:nvSpPr>
            <p:spPr bwMode="auto">
              <a:xfrm>
                <a:off x="3130" y="3371"/>
                <a:ext cx="116" cy="58"/>
              </a:xfrm>
              <a:custGeom>
                <a:avLst/>
                <a:gdLst>
                  <a:gd name="T0" fmla="*/ 0 w 116"/>
                  <a:gd name="T1" fmla="*/ 0 h 58"/>
                  <a:gd name="T2" fmla="*/ 116 w 116"/>
                  <a:gd name="T3" fmla="*/ 32 h 58"/>
                  <a:gd name="T4" fmla="*/ 116 w 116"/>
                  <a:gd name="T5" fmla="*/ 58 h 58"/>
                  <a:gd name="T6" fmla="*/ 0 w 116"/>
                  <a:gd name="T7" fmla="*/ 24 h 58"/>
                  <a:gd name="T8" fmla="*/ 0 w 116"/>
                  <a:gd name="T9" fmla="*/ 0 h 58"/>
                  <a:gd name="T10" fmla="*/ 0 w 116"/>
                  <a:gd name="T11" fmla="*/ 0 h 58"/>
                  <a:gd name="T12" fmla="*/ 0 60000 65536"/>
                  <a:gd name="T13" fmla="*/ 0 60000 65536"/>
                  <a:gd name="T14" fmla="*/ 0 60000 65536"/>
                  <a:gd name="T15" fmla="*/ 0 60000 65536"/>
                  <a:gd name="T16" fmla="*/ 0 60000 65536"/>
                  <a:gd name="T17" fmla="*/ 0 60000 65536"/>
                  <a:gd name="T18" fmla="*/ 0 w 116"/>
                  <a:gd name="T19" fmla="*/ 0 h 58"/>
                  <a:gd name="T20" fmla="*/ 116 w 11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6" h="58">
                    <a:moveTo>
                      <a:pt x="0" y="0"/>
                    </a:moveTo>
                    <a:lnTo>
                      <a:pt x="116" y="32"/>
                    </a:lnTo>
                    <a:lnTo>
                      <a:pt x="116" y="58"/>
                    </a:lnTo>
                    <a:lnTo>
                      <a:pt x="0"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4" name="Freeform 34"/>
              <p:cNvSpPr>
                <a:spLocks noChangeAspect="1"/>
              </p:cNvSpPr>
              <p:nvPr/>
            </p:nvSpPr>
            <p:spPr bwMode="auto">
              <a:xfrm>
                <a:off x="324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5" name="Freeform 35"/>
              <p:cNvSpPr>
                <a:spLocks noChangeAspect="1"/>
              </p:cNvSpPr>
              <p:nvPr/>
            </p:nvSpPr>
            <p:spPr bwMode="auto">
              <a:xfrm>
                <a:off x="3244" y="3401"/>
                <a:ext cx="4" cy="28"/>
              </a:xfrm>
              <a:custGeom>
                <a:avLst/>
                <a:gdLst>
                  <a:gd name="T0" fmla="*/ 4 w 4"/>
                  <a:gd name="T1" fmla="*/ 22 h 28"/>
                  <a:gd name="T2" fmla="*/ 2 w 4"/>
                  <a:gd name="T3" fmla="*/ 28 h 28"/>
                  <a:gd name="T4" fmla="*/ 2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2"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6" name="Freeform 36"/>
              <p:cNvSpPr>
                <a:spLocks noChangeAspect="1"/>
              </p:cNvSpPr>
              <p:nvPr/>
            </p:nvSpPr>
            <p:spPr bwMode="auto">
              <a:xfrm>
                <a:off x="3130" y="3339"/>
                <a:ext cx="162" cy="64"/>
              </a:xfrm>
              <a:custGeom>
                <a:avLst/>
                <a:gdLst>
                  <a:gd name="T0" fmla="*/ 54 w 162"/>
                  <a:gd name="T1" fmla="*/ 0 h 64"/>
                  <a:gd name="T2" fmla="*/ 162 w 162"/>
                  <a:gd name="T3" fmla="*/ 28 h 64"/>
                  <a:gd name="T4" fmla="*/ 116 w 162"/>
                  <a:gd name="T5" fmla="*/ 64 h 64"/>
                  <a:gd name="T6" fmla="*/ 0 w 162"/>
                  <a:gd name="T7" fmla="*/ 32 h 64"/>
                  <a:gd name="T8" fmla="*/ 54 w 162"/>
                  <a:gd name="T9" fmla="*/ 0 h 64"/>
                  <a:gd name="T10" fmla="*/ 54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4" y="0"/>
                    </a:moveTo>
                    <a:lnTo>
                      <a:pt x="162" y="28"/>
                    </a:lnTo>
                    <a:lnTo>
                      <a:pt x="116" y="64"/>
                    </a:lnTo>
                    <a:lnTo>
                      <a:pt x="0" y="32"/>
                    </a:lnTo>
                    <a:lnTo>
                      <a:pt x="5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7" name="Freeform 37"/>
              <p:cNvSpPr>
                <a:spLocks noChangeAspect="1"/>
              </p:cNvSpPr>
              <p:nvPr/>
            </p:nvSpPr>
            <p:spPr bwMode="auto">
              <a:xfrm>
                <a:off x="3130" y="3367"/>
                <a:ext cx="162" cy="36"/>
              </a:xfrm>
              <a:custGeom>
                <a:avLst/>
                <a:gdLst>
                  <a:gd name="T0" fmla="*/ 116 w 162"/>
                  <a:gd name="T1" fmla="*/ 34 h 36"/>
                  <a:gd name="T2" fmla="*/ 4 w 162"/>
                  <a:gd name="T3" fmla="*/ 6 h 36"/>
                  <a:gd name="T4" fmla="*/ 0 w 162"/>
                  <a:gd name="T5" fmla="*/ 4 h 36"/>
                  <a:gd name="T6" fmla="*/ 116 w 162"/>
                  <a:gd name="T7" fmla="*/ 36 h 36"/>
                  <a:gd name="T8" fmla="*/ 162 w 162"/>
                  <a:gd name="T9" fmla="*/ 0 h 36"/>
                  <a:gd name="T10" fmla="*/ 160 w 162"/>
                  <a:gd name="T11" fmla="*/ 2 h 36"/>
                  <a:gd name="T12" fmla="*/ 116 w 162"/>
                  <a:gd name="T13" fmla="*/ 34 h 36"/>
                  <a:gd name="T14" fmla="*/ 116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6" y="34"/>
                    </a:moveTo>
                    <a:lnTo>
                      <a:pt x="4" y="6"/>
                    </a:lnTo>
                    <a:lnTo>
                      <a:pt x="0" y="4"/>
                    </a:lnTo>
                    <a:lnTo>
                      <a:pt x="116" y="36"/>
                    </a:lnTo>
                    <a:lnTo>
                      <a:pt x="162" y="0"/>
                    </a:lnTo>
                    <a:lnTo>
                      <a:pt x="160" y="2"/>
                    </a:lnTo>
                    <a:lnTo>
                      <a:pt x="116"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8" name="Freeform 38"/>
              <p:cNvSpPr>
                <a:spLocks noChangeAspect="1"/>
              </p:cNvSpPr>
              <p:nvPr/>
            </p:nvSpPr>
            <p:spPr bwMode="auto">
              <a:xfrm>
                <a:off x="3232" y="3355"/>
                <a:ext cx="28" cy="36"/>
              </a:xfrm>
              <a:custGeom>
                <a:avLst/>
                <a:gdLst>
                  <a:gd name="T0" fmla="*/ 24 w 28"/>
                  <a:gd name="T1" fmla="*/ 6 h 36"/>
                  <a:gd name="T2" fmla="*/ 0 w 28"/>
                  <a:gd name="T3" fmla="*/ 26 h 36"/>
                  <a:gd name="T4" fmla="*/ 0 w 28"/>
                  <a:gd name="T5" fmla="*/ 36 h 36"/>
                  <a:gd name="T6" fmla="*/ 28 w 28"/>
                  <a:gd name="T7" fmla="*/ 12 h 36"/>
                  <a:gd name="T8" fmla="*/ 24 w 28"/>
                  <a:gd name="T9" fmla="*/ 0 h 36"/>
                  <a:gd name="T10" fmla="*/ 24 w 28"/>
                  <a:gd name="T11" fmla="*/ 6 h 36"/>
                  <a:gd name="T12" fmla="*/ 0 60000 65536"/>
                  <a:gd name="T13" fmla="*/ 0 60000 65536"/>
                  <a:gd name="T14" fmla="*/ 0 60000 65536"/>
                  <a:gd name="T15" fmla="*/ 0 60000 65536"/>
                  <a:gd name="T16" fmla="*/ 0 60000 65536"/>
                  <a:gd name="T17" fmla="*/ 0 60000 65536"/>
                  <a:gd name="T18" fmla="*/ 0 w 28"/>
                  <a:gd name="T19" fmla="*/ 0 h 36"/>
                  <a:gd name="T20" fmla="*/ 28 w 2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8" h="36">
                    <a:moveTo>
                      <a:pt x="24" y="6"/>
                    </a:moveTo>
                    <a:lnTo>
                      <a:pt x="0" y="26"/>
                    </a:lnTo>
                    <a:lnTo>
                      <a:pt x="0" y="36"/>
                    </a:lnTo>
                    <a:lnTo>
                      <a:pt x="28"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79" name="Freeform 39"/>
              <p:cNvSpPr>
                <a:spLocks noChangeAspect="1"/>
              </p:cNvSpPr>
              <p:nvPr/>
            </p:nvSpPr>
            <p:spPr bwMode="auto">
              <a:xfrm>
                <a:off x="3162" y="3363"/>
                <a:ext cx="70" cy="28"/>
              </a:xfrm>
              <a:custGeom>
                <a:avLst/>
                <a:gdLst>
                  <a:gd name="T0" fmla="*/ 0 w 70"/>
                  <a:gd name="T1" fmla="*/ 0 h 28"/>
                  <a:gd name="T2" fmla="*/ 70 w 70"/>
                  <a:gd name="T3" fmla="*/ 18 h 28"/>
                  <a:gd name="T4" fmla="*/ 70 w 70"/>
                  <a:gd name="T5" fmla="*/ 28 h 28"/>
                  <a:gd name="T6" fmla="*/ 0 w 70"/>
                  <a:gd name="T7" fmla="*/ 8 h 28"/>
                  <a:gd name="T8" fmla="*/ 0 w 70"/>
                  <a:gd name="T9" fmla="*/ 0 h 28"/>
                  <a:gd name="T10" fmla="*/ 0 w 70"/>
                  <a:gd name="T11" fmla="*/ 0 h 28"/>
                  <a:gd name="T12" fmla="*/ 0 60000 65536"/>
                  <a:gd name="T13" fmla="*/ 0 60000 65536"/>
                  <a:gd name="T14" fmla="*/ 0 60000 65536"/>
                  <a:gd name="T15" fmla="*/ 0 60000 65536"/>
                  <a:gd name="T16" fmla="*/ 0 60000 65536"/>
                  <a:gd name="T17" fmla="*/ 0 60000 65536"/>
                  <a:gd name="T18" fmla="*/ 0 w 70"/>
                  <a:gd name="T19" fmla="*/ 0 h 28"/>
                  <a:gd name="T20" fmla="*/ 70 w 70"/>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0" h="28">
                    <a:moveTo>
                      <a:pt x="0" y="0"/>
                    </a:moveTo>
                    <a:lnTo>
                      <a:pt x="70" y="18"/>
                    </a:lnTo>
                    <a:lnTo>
                      <a:pt x="70"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0" name="Freeform 40"/>
              <p:cNvSpPr>
                <a:spLocks noChangeAspect="1"/>
              </p:cNvSpPr>
              <p:nvPr/>
            </p:nvSpPr>
            <p:spPr bwMode="auto">
              <a:xfrm>
                <a:off x="3162" y="3357"/>
                <a:ext cx="80" cy="26"/>
              </a:xfrm>
              <a:custGeom>
                <a:avLst/>
                <a:gdLst>
                  <a:gd name="T0" fmla="*/ 0 w 80"/>
                  <a:gd name="T1" fmla="*/ 6 h 26"/>
                  <a:gd name="T2" fmla="*/ 70 w 80"/>
                  <a:gd name="T3" fmla="*/ 26 h 26"/>
                  <a:gd name="T4" fmla="*/ 80 w 80"/>
                  <a:gd name="T5" fmla="*/ 18 h 26"/>
                  <a:gd name="T6" fmla="*/ 12 w 80"/>
                  <a:gd name="T7" fmla="*/ 0 h 26"/>
                  <a:gd name="T8" fmla="*/ 0 w 80"/>
                  <a:gd name="T9" fmla="*/ 6 h 26"/>
                  <a:gd name="T10" fmla="*/ 0 w 80"/>
                  <a:gd name="T11" fmla="*/ 6 h 26"/>
                  <a:gd name="T12" fmla="*/ 0 60000 65536"/>
                  <a:gd name="T13" fmla="*/ 0 60000 65536"/>
                  <a:gd name="T14" fmla="*/ 0 60000 65536"/>
                  <a:gd name="T15" fmla="*/ 0 60000 65536"/>
                  <a:gd name="T16" fmla="*/ 0 60000 65536"/>
                  <a:gd name="T17" fmla="*/ 0 60000 65536"/>
                  <a:gd name="T18" fmla="*/ 0 w 80"/>
                  <a:gd name="T19" fmla="*/ 0 h 26"/>
                  <a:gd name="T20" fmla="*/ 80 w 80"/>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0" h="26">
                    <a:moveTo>
                      <a:pt x="0" y="6"/>
                    </a:moveTo>
                    <a:lnTo>
                      <a:pt x="70" y="26"/>
                    </a:lnTo>
                    <a:lnTo>
                      <a:pt x="80" y="18"/>
                    </a:lnTo>
                    <a:lnTo>
                      <a:pt x="12"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1" name="Freeform 41"/>
              <p:cNvSpPr>
                <a:spLocks noChangeAspect="1"/>
              </p:cNvSpPr>
              <p:nvPr/>
            </p:nvSpPr>
            <p:spPr bwMode="auto">
              <a:xfrm>
                <a:off x="314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2" name="Freeform 42"/>
              <p:cNvSpPr>
                <a:spLocks noChangeAspect="1"/>
              </p:cNvSpPr>
              <p:nvPr/>
            </p:nvSpPr>
            <p:spPr bwMode="auto">
              <a:xfrm>
                <a:off x="314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3" name="Freeform 43"/>
              <p:cNvSpPr>
                <a:spLocks noChangeAspect="1"/>
              </p:cNvSpPr>
              <p:nvPr/>
            </p:nvSpPr>
            <p:spPr bwMode="auto">
              <a:xfrm>
                <a:off x="322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4" name="Freeform 44"/>
              <p:cNvSpPr>
                <a:spLocks noChangeAspect="1"/>
              </p:cNvSpPr>
              <p:nvPr/>
            </p:nvSpPr>
            <p:spPr bwMode="auto">
              <a:xfrm>
                <a:off x="322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5" name="Freeform 45"/>
              <p:cNvSpPr>
                <a:spLocks noChangeAspect="1"/>
              </p:cNvSpPr>
              <p:nvPr/>
            </p:nvSpPr>
            <p:spPr bwMode="auto">
              <a:xfrm>
                <a:off x="322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6" name="Freeform 46"/>
              <p:cNvSpPr>
                <a:spLocks noChangeAspect="1"/>
              </p:cNvSpPr>
              <p:nvPr/>
            </p:nvSpPr>
            <p:spPr bwMode="auto">
              <a:xfrm>
                <a:off x="322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7" name="Freeform 47"/>
              <p:cNvSpPr>
                <a:spLocks noChangeAspect="1"/>
              </p:cNvSpPr>
              <p:nvPr/>
            </p:nvSpPr>
            <p:spPr bwMode="auto">
              <a:xfrm>
                <a:off x="322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8" name="Freeform 48"/>
              <p:cNvSpPr>
                <a:spLocks noChangeAspect="1"/>
              </p:cNvSpPr>
              <p:nvPr/>
            </p:nvSpPr>
            <p:spPr bwMode="auto">
              <a:xfrm>
                <a:off x="322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89" name="Freeform 49"/>
              <p:cNvSpPr>
                <a:spLocks noChangeAspect="1"/>
              </p:cNvSpPr>
              <p:nvPr/>
            </p:nvSpPr>
            <p:spPr bwMode="auto">
              <a:xfrm>
                <a:off x="3194" y="3417"/>
                <a:ext cx="44" cy="43"/>
              </a:xfrm>
              <a:custGeom>
                <a:avLst/>
                <a:gdLst>
                  <a:gd name="T0" fmla="*/ 44 w 44"/>
                  <a:gd name="T1" fmla="*/ 0 h 43"/>
                  <a:gd name="T2" fmla="*/ 44 w 44"/>
                  <a:gd name="T3" fmla="*/ 4 h 43"/>
                  <a:gd name="T4" fmla="*/ 0 w 44"/>
                  <a:gd name="T5" fmla="*/ 43 h 43"/>
                  <a:gd name="T6" fmla="*/ 0 w 44"/>
                  <a:gd name="T7" fmla="*/ 39 h 43"/>
                  <a:gd name="T8" fmla="*/ 44 w 44"/>
                  <a:gd name="T9" fmla="*/ 0 h 43"/>
                  <a:gd name="T10" fmla="*/ 44 w 44"/>
                  <a:gd name="T11" fmla="*/ 0 h 43"/>
                  <a:gd name="T12" fmla="*/ 0 60000 65536"/>
                  <a:gd name="T13" fmla="*/ 0 60000 65536"/>
                  <a:gd name="T14" fmla="*/ 0 60000 65536"/>
                  <a:gd name="T15" fmla="*/ 0 60000 65536"/>
                  <a:gd name="T16" fmla="*/ 0 60000 65536"/>
                  <a:gd name="T17" fmla="*/ 0 60000 65536"/>
                  <a:gd name="T18" fmla="*/ 0 w 44"/>
                  <a:gd name="T19" fmla="*/ 0 h 43"/>
                  <a:gd name="T20" fmla="*/ 44 w 44"/>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4" h="43">
                    <a:moveTo>
                      <a:pt x="44" y="0"/>
                    </a:moveTo>
                    <a:lnTo>
                      <a:pt x="44" y="4"/>
                    </a:lnTo>
                    <a:lnTo>
                      <a:pt x="0" y="43"/>
                    </a:lnTo>
                    <a:lnTo>
                      <a:pt x="0" y="39"/>
                    </a:lnTo>
                    <a:lnTo>
                      <a:pt x="44"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0" name="Freeform 50"/>
              <p:cNvSpPr>
                <a:spLocks noChangeAspect="1"/>
              </p:cNvSpPr>
              <p:nvPr/>
            </p:nvSpPr>
            <p:spPr bwMode="auto">
              <a:xfrm>
                <a:off x="3090"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1" name="Freeform 51"/>
              <p:cNvSpPr>
                <a:spLocks noChangeAspect="1"/>
              </p:cNvSpPr>
              <p:nvPr/>
            </p:nvSpPr>
            <p:spPr bwMode="auto">
              <a:xfrm>
                <a:off x="3090" y="3389"/>
                <a:ext cx="148" cy="67"/>
              </a:xfrm>
              <a:custGeom>
                <a:avLst/>
                <a:gdLst>
                  <a:gd name="T0" fmla="*/ 48 w 148"/>
                  <a:gd name="T1" fmla="*/ 0 h 67"/>
                  <a:gd name="T2" fmla="*/ 148 w 148"/>
                  <a:gd name="T3" fmla="*/ 28 h 67"/>
                  <a:gd name="T4" fmla="*/ 104 w 148"/>
                  <a:gd name="T5" fmla="*/ 67 h 67"/>
                  <a:gd name="T6" fmla="*/ 0 w 148"/>
                  <a:gd name="T7" fmla="*/ 32 h 67"/>
                  <a:gd name="T8" fmla="*/ 48 w 148"/>
                  <a:gd name="T9" fmla="*/ 0 h 67"/>
                  <a:gd name="T10" fmla="*/ 48 w 148"/>
                  <a:gd name="T11" fmla="*/ 0 h 67"/>
                  <a:gd name="T12" fmla="*/ 0 60000 65536"/>
                  <a:gd name="T13" fmla="*/ 0 60000 65536"/>
                  <a:gd name="T14" fmla="*/ 0 60000 65536"/>
                  <a:gd name="T15" fmla="*/ 0 60000 65536"/>
                  <a:gd name="T16" fmla="*/ 0 60000 65536"/>
                  <a:gd name="T17" fmla="*/ 0 60000 65536"/>
                  <a:gd name="T18" fmla="*/ 0 w 148"/>
                  <a:gd name="T19" fmla="*/ 0 h 67"/>
                  <a:gd name="T20" fmla="*/ 148 w 148"/>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48" h="67">
                    <a:moveTo>
                      <a:pt x="48" y="0"/>
                    </a:moveTo>
                    <a:lnTo>
                      <a:pt x="148" y="28"/>
                    </a:lnTo>
                    <a:lnTo>
                      <a:pt x="104" y="67"/>
                    </a:lnTo>
                    <a:lnTo>
                      <a:pt x="0" y="32"/>
                    </a:lnTo>
                    <a:lnTo>
                      <a:pt x="48"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2" name="Freeform 52"/>
              <p:cNvSpPr>
                <a:spLocks noChangeAspect="1"/>
              </p:cNvSpPr>
              <p:nvPr/>
            </p:nvSpPr>
            <p:spPr bwMode="auto">
              <a:xfrm>
                <a:off x="3200" y="3263"/>
                <a:ext cx="84" cy="98"/>
              </a:xfrm>
              <a:custGeom>
                <a:avLst/>
                <a:gdLst>
                  <a:gd name="T0" fmla="*/ 240 w 42"/>
                  <a:gd name="T1" fmla="*/ 392 h 49"/>
                  <a:gd name="T2" fmla="*/ 328 w 42"/>
                  <a:gd name="T3" fmla="*/ 320 h 49"/>
                  <a:gd name="T4" fmla="*/ 328 w 42"/>
                  <a:gd name="T5" fmla="*/ 144 h 49"/>
                  <a:gd name="T6" fmla="*/ 304 w 42"/>
                  <a:gd name="T7" fmla="*/ 0 h 49"/>
                  <a:gd name="T8" fmla="*/ 112 w 42"/>
                  <a:gd name="T9" fmla="*/ 8 h 49"/>
                  <a:gd name="T10" fmla="*/ 0 w 42"/>
                  <a:gd name="T11" fmla="*/ 32 h 49"/>
                  <a:gd name="T12" fmla="*/ 112 w 42"/>
                  <a:gd name="T13" fmla="*/ 384 h 49"/>
                  <a:gd name="T14" fmla="*/ 240 w 42"/>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49"/>
                  <a:gd name="T26" fmla="*/ 42 w 4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49">
                    <a:moveTo>
                      <a:pt x="30" y="49"/>
                    </a:moveTo>
                    <a:cubicBezTo>
                      <a:pt x="41" y="40"/>
                      <a:pt x="41" y="40"/>
                      <a:pt x="41" y="40"/>
                    </a:cubicBezTo>
                    <a:cubicBezTo>
                      <a:pt x="42" y="31"/>
                      <a:pt x="42" y="25"/>
                      <a:pt x="41" y="18"/>
                    </a:cubicBezTo>
                    <a:cubicBezTo>
                      <a:pt x="39" y="10"/>
                      <a:pt x="38" y="0"/>
                      <a:pt x="38" y="0"/>
                    </a:cubicBezTo>
                    <a:cubicBezTo>
                      <a:pt x="14" y="1"/>
                      <a:pt x="14" y="1"/>
                      <a:pt x="14" y="1"/>
                    </a:cubicBezTo>
                    <a:cubicBezTo>
                      <a:pt x="0" y="4"/>
                      <a:pt x="0" y="4"/>
                      <a:pt x="0" y="4"/>
                    </a:cubicBezTo>
                    <a:cubicBezTo>
                      <a:pt x="14" y="48"/>
                      <a:pt x="14" y="48"/>
                      <a:pt x="14"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3" name="Freeform 53"/>
              <p:cNvSpPr>
                <a:spLocks noChangeAspect="1"/>
              </p:cNvSpPr>
              <p:nvPr/>
            </p:nvSpPr>
            <p:spPr bwMode="auto">
              <a:xfrm>
                <a:off x="3198" y="3257"/>
                <a:ext cx="78" cy="22"/>
              </a:xfrm>
              <a:custGeom>
                <a:avLst/>
                <a:gdLst>
                  <a:gd name="T0" fmla="*/ 60 w 78"/>
                  <a:gd name="T1" fmla="*/ 20 h 22"/>
                  <a:gd name="T2" fmla="*/ 78 w 78"/>
                  <a:gd name="T3" fmla="*/ 8 h 22"/>
                  <a:gd name="T4" fmla="*/ 34 w 78"/>
                  <a:gd name="T5" fmla="*/ 0 h 22"/>
                  <a:gd name="T6" fmla="*/ 0 w 78"/>
                  <a:gd name="T7" fmla="*/ 10 h 22"/>
                  <a:gd name="T8" fmla="*/ 54 w 78"/>
                  <a:gd name="T9" fmla="*/ 22 h 22"/>
                  <a:gd name="T10" fmla="*/ 60 w 78"/>
                  <a:gd name="T11" fmla="*/ 20 h 22"/>
                  <a:gd name="T12" fmla="*/ 60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60" y="20"/>
                    </a:moveTo>
                    <a:lnTo>
                      <a:pt x="78" y="8"/>
                    </a:lnTo>
                    <a:lnTo>
                      <a:pt x="34" y="0"/>
                    </a:lnTo>
                    <a:lnTo>
                      <a:pt x="0" y="10"/>
                    </a:lnTo>
                    <a:lnTo>
                      <a:pt x="54" y="22"/>
                    </a:lnTo>
                    <a:lnTo>
                      <a:pt x="60"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4" name="Freeform 54"/>
              <p:cNvSpPr>
                <a:spLocks noChangeAspect="1"/>
              </p:cNvSpPr>
              <p:nvPr/>
            </p:nvSpPr>
            <p:spPr bwMode="auto">
              <a:xfrm>
                <a:off x="3156" y="3267"/>
                <a:ext cx="106" cy="116"/>
              </a:xfrm>
              <a:custGeom>
                <a:avLst/>
                <a:gdLst>
                  <a:gd name="T0" fmla="*/ 8 w 53"/>
                  <a:gd name="T1" fmla="*/ 24 h 58"/>
                  <a:gd name="T2" fmla="*/ 48 w 53"/>
                  <a:gd name="T3" fmla="*/ 0 h 58"/>
                  <a:gd name="T4" fmla="*/ 416 w 53"/>
                  <a:gd name="T5" fmla="*/ 40 h 58"/>
                  <a:gd name="T6" fmla="*/ 424 w 53"/>
                  <a:gd name="T7" fmla="*/ 48 h 58"/>
                  <a:gd name="T8" fmla="*/ 424 w 53"/>
                  <a:gd name="T9" fmla="*/ 416 h 58"/>
                  <a:gd name="T10" fmla="*/ 416 w 53"/>
                  <a:gd name="T11" fmla="*/ 424 h 58"/>
                  <a:gd name="T12" fmla="*/ 376 w 53"/>
                  <a:gd name="T13" fmla="*/ 456 h 58"/>
                  <a:gd name="T14" fmla="*/ 360 w 53"/>
                  <a:gd name="T15" fmla="*/ 464 h 58"/>
                  <a:gd name="T16" fmla="*/ 0 w 53"/>
                  <a:gd name="T17" fmla="*/ 352 h 58"/>
                  <a:gd name="T18" fmla="*/ 8 w 53"/>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8"/>
                  <a:gd name="T32" fmla="*/ 53 w 53"/>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8">
                    <a:moveTo>
                      <a:pt x="1" y="3"/>
                    </a:moveTo>
                    <a:cubicBezTo>
                      <a:pt x="6" y="0"/>
                      <a:pt x="6" y="0"/>
                      <a:pt x="6" y="0"/>
                    </a:cubicBezTo>
                    <a:cubicBezTo>
                      <a:pt x="52" y="5"/>
                      <a:pt x="52" y="5"/>
                      <a:pt x="52" y="5"/>
                    </a:cubicBezTo>
                    <a:cubicBezTo>
                      <a:pt x="52" y="5"/>
                      <a:pt x="53" y="5"/>
                      <a:pt x="53" y="6"/>
                    </a:cubicBezTo>
                    <a:cubicBezTo>
                      <a:pt x="53" y="6"/>
                      <a:pt x="53" y="45"/>
                      <a:pt x="53" y="52"/>
                    </a:cubicBezTo>
                    <a:cubicBezTo>
                      <a:pt x="53" y="53"/>
                      <a:pt x="52" y="53"/>
                      <a:pt x="52" y="53"/>
                    </a:cubicBezTo>
                    <a:cubicBezTo>
                      <a:pt x="52" y="53"/>
                      <a:pt x="48" y="57"/>
                      <a:pt x="47" y="57"/>
                    </a:cubicBezTo>
                    <a:cubicBezTo>
                      <a:pt x="46" y="58"/>
                      <a:pt x="45" y="58"/>
                      <a:pt x="45"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5" name="Freeform 55"/>
              <p:cNvSpPr>
                <a:spLocks noChangeAspect="1"/>
              </p:cNvSpPr>
              <p:nvPr/>
            </p:nvSpPr>
            <p:spPr bwMode="auto">
              <a:xfrm>
                <a:off x="3154" y="3263"/>
                <a:ext cx="106" cy="110"/>
              </a:xfrm>
              <a:custGeom>
                <a:avLst/>
                <a:gdLst>
                  <a:gd name="T0" fmla="*/ 56 w 53"/>
                  <a:gd name="T1" fmla="*/ 0 h 55"/>
                  <a:gd name="T2" fmla="*/ 80 w 53"/>
                  <a:gd name="T3" fmla="*/ 0 h 55"/>
                  <a:gd name="T4" fmla="*/ 416 w 53"/>
                  <a:gd name="T5" fmla="*/ 56 h 55"/>
                  <a:gd name="T6" fmla="*/ 424 w 53"/>
                  <a:gd name="T7" fmla="*/ 56 h 55"/>
                  <a:gd name="T8" fmla="*/ 368 w 53"/>
                  <a:gd name="T9" fmla="*/ 88 h 55"/>
                  <a:gd name="T10" fmla="*/ 232 w 53"/>
                  <a:gd name="T11" fmla="*/ 352 h 55"/>
                  <a:gd name="T12" fmla="*/ 288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9" y="0"/>
                      <a:pt x="10" y="0"/>
                      <a:pt x="10" y="0"/>
                    </a:cubicBezTo>
                    <a:cubicBezTo>
                      <a:pt x="52" y="7"/>
                      <a:pt x="52" y="7"/>
                      <a:pt x="52" y="7"/>
                    </a:cubicBezTo>
                    <a:cubicBezTo>
                      <a:pt x="53" y="7"/>
                      <a:pt x="53" y="7"/>
                      <a:pt x="53" y="7"/>
                    </a:cubicBezTo>
                    <a:cubicBezTo>
                      <a:pt x="46" y="11"/>
                      <a:pt x="46" y="11"/>
                      <a:pt x="46" y="11"/>
                    </a:cubicBezTo>
                    <a:cubicBezTo>
                      <a:pt x="46" y="11"/>
                      <a:pt x="29" y="42"/>
                      <a:pt x="29" y="44"/>
                    </a:cubicBezTo>
                    <a:cubicBezTo>
                      <a:pt x="29" y="44"/>
                      <a:pt x="32" y="51"/>
                      <a:pt x="36"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6" name="Freeform 56"/>
              <p:cNvSpPr>
                <a:spLocks noChangeAspect="1"/>
              </p:cNvSpPr>
              <p:nvPr/>
            </p:nvSpPr>
            <p:spPr bwMode="auto">
              <a:xfrm>
                <a:off x="3246" y="3277"/>
                <a:ext cx="16" cy="12"/>
              </a:xfrm>
              <a:custGeom>
                <a:avLst/>
                <a:gdLst>
                  <a:gd name="T0" fmla="*/ 56 w 8"/>
                  <a:gd name="T1" fmla="*/ 0 h 6"/>
                  <a:gd name="T2" fmla="*/ 64 w 8"/>
                  <a:gd name="T3" fmla="*/ 8 h 6"/>
                  <a:gd name="T4" fmla="*/ 0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0" y="6"/>
                      <a:pt x="0" y="6"/>
                      <a:pt x="0"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7" name="Freeform 57"/>
              <p:cNvSpPr>
                <a:spLocks noChangeAspect="1"/>
              </p:cNvSpPr>
              <p:nvPr/>
            </p:nvSpPr>
            <p:spPr bwMode="auto">
              <a:xfrm>
                <a:off x="3152" y="3269"/>
                <a:ext cx="96" cy="116"/>
              </a:xfrm>
              <a:custGeom>
                <a:avLst/>
                <a:gdLst>
                  <a:gd name="T0" fmla="*/ 8 w 48"/>
                  <a:gd name="T1" fmla="*/ 16 h 58"/>
                  <a:gd name="T2" fmla="*/ 8 w 48"/>
                  <a:gd name="T3" fmla="*/ 336 h 58"/>
                  <a:gd name="T4" fmla="*/ 24 w 48"/>
                  <a:gd name="T5" fmla="*/ 360 h 58"/>
                  <a:gd name="T6" fmla="*/ 368 w 48"/>
                  <a:gd name="T7" fmla="*/ 456 h 58"/>
                  <a:gd name="T8" fmla="*/ 384 w 48"/>
                  <a:gd name="T9" fmla="*/ 440 h 58"/>
                  <a:gd name="T10" fmla="*/ 384 w 48"/>
                  <a:gd name="T11" fmla="*/ 80 h 58"/>
                  <a:gd name="T12" fmla="*/ 368 w 48"/>
                  <a:gd name="T13" fmla="*/ 64 h 58"/>
                  <a:gd name="T14" fmla="*/ 24 w 48"/>
                  <a:gd name="T15" fmla="*/ 0 h 58"/>
                  <a:gd name="T16" fmla="*/ 8 w 48"/>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58"/>
                  <a:gd name="T29" fmla="*/ 48 w 4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58">
                    <a:moveTo>
                      <a:pt x="1" y="2"/>
                    </a:moveTo>
                    <a:cubicBezTo>
                      <a:pt x="1" y="4"/>
                      <a:pt x="0" y="35"/>
                      <a:pt x="1" y="42"/>
                    </a:cubicBezTo>
                    <a:cubicBezTo>
                      <a:pt x="1" y="44"/>
                      <a:pt x="3" y="45"/>
                      <a:pt x="3" y="45"/>
                    </a:cubicBezTo>
                    <a:cubicBezTo>
                      <a:pt x="46" y="57"/>
                      <a:pt x="46" y="57"/>
                      <a:pt x="46" y="57"/>
                    </a:cubicBezTo>
                    <a:cubicBezTo>
                      <a:pt x="46" y="57"/>
                      <a:pt x="48" y="58"/>
                      <a:pt x="48" y="55"/>
                    </a:cubicBezTo>
                    <a:cubicBezTo>
                      <a:pt x="48" y="53"/>
                      <a:pt x="48" y="10"/>
                      <a:pt x="48" y="10"/>
                    </a:cubicBezTo>
                    <a:cubicBezTo>
                      <a:pt x="48" y="10"/>
                      <a:pt x="48" y="8"/>
                      <a:pt x="46" y="8"/>
                    </a:cubicBezTo>
                    <a:cubicBezTo>
                      <a:pt x="44" y="8"/>
                      <a:pt x="3" y="0"/>
                      <a:pt x="3" y="0"/>
                    </a:cubicBezTo>
                    <a:cubicBezTo>
                      <a:pt x="3" y="0"/>
                      <a:pt x="1" y="0"/>
                      <a:pt x="1"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8" name="Freeform 58"/>
              <p:cNvSpPr>
                <a:spLocks noChangeAspect="1"/>
              </p:cNvSpPr>
              <p:nvPr/>
            </p:nvSpPr>
            <p:spPr bwMode="auto">
              <a:xfrm>
                <a:off x="3162" y="3281"/>
                <a:ext cx="74" cy="88"/>
              </a:xfrm>
              <a:custGeom>
                <a:avLst/>
                <a:gdLst>
                  <a:gd name="T0" fmla="*/ 288 w 37"/>
                  <a:gd name="T1" fmla="*/ 48 h 44"/>
                  <a:gd name="T2" fmla="*/ 16 w 37"/>
                  <a:gd name="T3" fmla="*/ 0 h 44"/>
                  <a:gd name="T4" fmla="*/ 0 w 37"/>
                  <a:gd name="T5" fmla="*/ 0 h 44"/>
                  <a:gd name="T6" fmla="*/ 0 w 37"/>
                  <a:gd name="T7" fmla="*/ 264 h 44"/>
                  <a:gd name="T8" fmla="*/ 16 w 37"/>
                  <a:gd name="T9" fmla="*/ 280 h 44"/>
                  <a:gd name="T10" fmla="*/ 288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2" y="0"/>
                    </a:cubicBezTo>
                    <a:cubicBezTo>
                      <a:pt x="1" y="0"/>
                      <a:pt x="0" y="0"/>
                      <a:pt x="0" y="0"/>
                    </a:cubicBezTo>
                    <a:cubicBezTo>
                      <a:pt x="0" y="0"/>
                      <a:pt x="1" y="31"/>
                      <a:pt x="0" y="33"/>
                    </a:cubicBezTo>
                    <a:cubicBezTo>
                      <a:pt x="0" y="35"/>
                      <a:pt x="1" y="35"/>
                      <a:pt x="2" y="35"/>
                    </a:cubicBezTo>
                    <a:cubicBezTo>
                      <a:pt x="2" y="35"/>
                      <a:pt x="29" y="42"/>
                      <a:pt x="36" y="44"/>
                    </a:cubicBezTo>
                    <a:cubicBezTo>
                      <a:pt x="37" y="44"/>
                      <a:pt x="37" y="42"/>
                      <a:pt x="37" y="42"/>
                    </a:cubicBezTo>
                    <a:cubicBezTo>
                      <a:pt x="37" y="42"/>
                      <a:pt x="37" y="8"/>
                      <a:pt x="37" y="7"/>
                    </a:cubicBezTo>
                    <a:cubicBezTo>
                      <a:pt x="37" y="6"/>
                      <a:pt x="37"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699" name="Freeform 59"/>
              <p:cNvSpPr>
                <a:spLocks noChangeAspect="1"/>
              </p:cNvSpPr>
              <p:nvPr/>
            </p:nvSpPr>
            <p:spPr bwMode="auto">
              <a:xfrm>
                <a:off x="3166" y="3283"/>
                <a:ext cx="68" cy="82"/>
              </a:xfrm>
              <a:custGeom>
                <a:avLst/>
                <a:gdLst>
                  <a:gd name="T0" fmla="*/ 264 w 34"/>
                  <a:gd name="T1" fmla="*/ 40 h 41"/>
                  <a:gd name="T2" fmla="*/ 8 w 34"/>
                  <a:gd name="T3" fmla="*/ 0 h 41"/>
                  <a:gd name="T4" fmla="*/ 0 w 34"/>
                  <a:gd name="T5" fmla="*/ 8 h 41"/>
                  <a:gd name="T6" fmla="*/ 0 w 34"/>
                  <a:gd name="T7" fmla="*/ 248 h 41"/>
                  <a:gd name="T8" fmla="*/ 8 w 34"/>
                  <a:gd name="T9" fmla="*/ 264 h 41"/>
                  <a:gd name="T10" fmla="*/ 256 w 34"/>
                  <a:gd name="T11" fmla="*/ 328 h 41"/>
                  <a:gd name="T12" fmla="*/ 272 w 34"/>
                  <a:gd name="T13" fmla="*/ 320 h 41"/>
                  <a:gd name="T14" fmla="*/ 272 w 34"/>
                  <a:gd name="T15" fmla="*/ 56 h 41"/>
                  <a:gd name="T16" fmla="*/ 264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3" y="5"/>
                    </a:moveTo>
                    <a:cubicBezTo>
                      <a:pt x="15" y="2"/>
                      <a:pt x="2" y="0"/>
                      <a:pt x="1" y="0"/>
                    </a:cubicBezTo>
                    <a:cubicBezTo>
                      <a:pt x="0" y="0"/>
                      <a:pt x="0" y="1"/>
                      <a:pt x="0" y="1"/>
                    </a:cubicBezTo>
                    <a:cubicBezTo>
                      <a:pt x="0" y="1"/>
                      <a:pt x="0" y="29"/>
                      <a:pt x="0" y="31"/>
                    </a:cubicBezTo>
                    <a:cubicBezTo>
                      <a:pt x="0" y="33"/>
                      <a:pt x="0" y="33"/>
                      <a:pt x="1" y="33"/>
                    </a:cubicBezTo>
                    <a:cubicBezTo>
                      <a:pt x="1" y="33"/>
                      <a:pt x="26" y="40"/>
                      <a:pt x="32" y="41"/>
                    </a:cubicBezTo>
                    <a:cubicBezTo>
                      <a:pt x="33" y="41"/>
                      <a:pt x="34" y="40"/>
                      <a:pt x="34" y="40"/>
                    </a:cubicBezTo>
                    <a:cubicBezTo>
                      <a:pt x="34" y="40"/>
                      <a:pt x="34" y="8"/>
                      <a:pt x="34" y="7"/>
                    </a:cubicBezTo>
                    <a:cubicBezTo>
                      <a:pt x="34" y="6"/>
                      <a:pt x="34" y="6"/>
                      <a:pt x="33"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0" name="Freeform 60"/>
              <p:cNvSpPr>
                <a:spLocks noChangeAspect="1" noEditPoints="1"/>
              </p:cNvSpPr>
              <p:nvPr/>
            </p:nvSpPr>
            <p:spPr bwMode="auto">
              <a:xfrm>
                <a:off x="3164" y="3281"/>
                <a:ext cx="70" cy="86"/>
              </a:xfrm>
              <a:custGeom>
                <a:avLst/>
                <a:gdLst>
                  <a:gd name="T0" fmla="*/ 8 w 35"/>
                  <a:gd name="T1" fmla="*/ 8 h 43"/>
                  <a:gd name="T2" fmla="*/ 0 w 35"/>
                  <a:gd name="T3" fmla="*/ 16 h 43"/>
                  <a:gd name="T4" fmla="*/ 0 w 35"/>
                  <a:gd name="T5" fmla="*/ 256 h 43"/>
                  <a:gd name="T6" fmla="*/ 16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8 w 35"/>
                  <a:gd name="T21" fmla="*/ 8 h 43"/>
                  <a:gd name="T22" fmla="*/ 8 w 35"/>
                  <a:gd name="T23" fmla="*/ 8 h 43"/>
                  <a:gd name="T24" fmla="*/ 16 w 35"/>
                  <a:gd name="T25" fmla="*/ 8 h 43"/>
                  <a:gd name="T26" fmla="*/ 272 w 35"/>
                  <a:gd name="T27" fmla="*/ 56 h 43"/>
                  <a:gd name="T28" fmla="*/ 272 w 35"/>
                  <a:gd name="T29" fmla="*/ 64 h 43"/>
                  <a:gd name="T30" fmla="*/ 280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1" y="1"/>
                    </a:moveTo>
                    <a:cubicBezTo>
                      <a:pt x="0" y="1"/>
                      <a:pt x="0" y="2"/>
                      <a:pt x="0" y="2"/>
                    </a:cubicBezTo>
                    <a:cubicBezTo>
                      <a:pt x="0" y="32"/>
                      <a:pt x="0" y="32"/>
                      <a:pt x="0" y="32"/>
                    </a:cubicBezTo>
                    <a:cubicBezTo>
                      <a:pt x="0" y="34"/>
                      <a:pt x="1" y="34"/>
                      <a:pt x="2" y="34"/>
                    </a:cubicBezTo>
                    <a:cubicBezTo>
                      <a:pt x="2"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1" y="1"/>
                    </a:cubicBezTo>
                    <a:close/>
                    <a:moveTo>
                      <a:pt x="1" y="1"/>
                    </a:moveTo>
                    <a:cubicBezTo>
                      <a:pt x="2" y="1"/>
                      <a:pt x="2" y="1"/>
                      <a:pt x="2" y="1"/>
                    </a:cubicBezTo>
                    <a:cubicBezTo>
                      <a:pt x="34" y="7"/>
                      <a:pt x="34" y="7"/>
                      <a:pt x="34" y="7"/>
                    </a:cubicBezTo>
                    <a:cubicBezTo>
                      <a:pt x="34" y="7"/>
                      <a:pt x="34" y="7"/>
                      <a:pt x="34" y="8"/>
                    </a:cubicBezTo>
                    <a:cubicBezTo>
                      <a:pt x="35" y="41"/>
                      <a:pt x="35" y="41"/>
                      <a:pt x="35"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1" name="Freeform 61"/>
              <p:cNvSpPr>
                <a:spLocks noChangeAspect="1"/>
              </p:cNvSpPr>
              <p:nvPr/>
            </p:nvSpPr>
            <p:spPr bwMode="auto">
              <a:xfrm>
                <a:off x="3338" y="3371"/>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2" name="Freeform 62"/>
              <p:cNvSpPr>
                <a:spLocks noChangeAspect="1"/>
              </p:cNvSpPr>
              <p:nvPr/>
            </p:nvSpPr>
            <p:spPr bwMode="auto">
              <a:xfrm>
                <a:off x="345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3" name="Freeform 63"/>
              <p:cNvSpPr>
                <a:spLocks noChangeAspect="1"/>
              </p:cNvSpPr>
              <p:nvPr/>
            </p:nvSpPr>
            <p:spPr bwMode="auto">
              <a:xfrm>
                <a:off x="3454" y="3401"/>
                <a:ext cx="4" cy="28"/>
              </a:xfrm>
              <a:custGeom>
                <a:avLst/>
                <a:gdLst>
                  <a:gd name="T0" fmla="*/ 4 w 4"/>
                  <a:gd name="T1" fmla="*/ 22 h 28"/>
                  <a:gd name="T2" fmla="*/ 2 w 4"/>
                  <a:gd name="T3" fmla="*/ 28 h 28"/>
                  <a:gd name="T4" fmla="*/ 0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0"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4" name="Freeform 64"/>
              <p:cNvSpPr>
                <a:spLocks noChangeAspect="1"/>
              </p:cNvSpPr>
              <p:nvPr/>
            </p:nvSpPr>
            <p:spPr bwMode="auto">
              <a:xfrm>
                <a:off x="3338" y="3339"/>
                <a:ext cx="164" cy="64"/>
              </a:xfrm>
              <a:custGeom>
                <a:avLst/>
                <a:gdLst>
                  <a:gd name="T0" fmla="*/ 56 w 164"/>
                  <a:gd name="T1" fmla="*/ 0 h 64"/>
                  <a:gd name="T2" fmla="*/ 164 w 164"/>
                  <a:gd name="T3" fmla="*/ 28 h 64"/>
                  <a:gd name="T4" fmla="*/ 118 w 164"/>
                  <a:gd name="T5" fmla="*/ 64 h 64"/>
                  <a:gd name="T6" fmla="*/ 0 w 164"/>
                  <a:gd name="T7" fmla="*/ 32 h 64"/>
                  <a:gd name="T8" fmla="*/ 56 w 164"/>
                  <a:gd name="T9" fmla="*/ 0 h 64"/>
                  <a:gd name="T10" fmla="*/ 56 w 164"/>
                  <a:gd name="T11" fmla="*/ 0 h 64"/>
                  <a:gd name="T12" fmla="*/ 0 60000 65536"/>
                  <a:gd name="T13" fmla="*/ 0 60000 65536"/>
                  <a:gd name="T14" fmla="*/ 0 60000 65536"/>
                  <a:gd name="T15" fmla="*/ 0 60000 65536"/>
                  <a:gd name="T16" fmla="*/ 0 60000 65536"/>
                  <a:gd name="T17" fmla="*/ 0 60000 65536"/>
                  <a:gd name="T18" fmla="*/ 0 w 164"/>
                  <a:gd name="T19" fmla="*/ 0 h 64"/>
                  <a:gd name="T20" fmla="*/ 164 w 16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4" h="64">
                    <a:moveTo>
                      <a:pt x="56" y="0"/>
                    </a:moveTo>
                    <a:lnTo>
                      <a:pt x="164"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5" name="Freeform 65"/>
              <p:cNvSpPr>
                <a:spLocks noChangeAspect="1"/>
              </p:cNvSpPr>
              <p:nvPr/>
            </p:nvSpPr>
            <p:spPr bwMode="auto">
              <a:xfrm>
                <a:off x="3338" y="3367"/>
                <a:ext cx="164" cy="36"/>
              </a:xfrm>
              <a:custGeom>
                <a:avLst/>
                <a:gdLst>
                  <a:gd name="T0" fmla="*/ 118 w 164"/>
                  <a:gd name="T1" fmla="*/ 34 h 36"/>
                  <a:gd name="T2" fmla="*/ 6 w 164"/>
                  <a:gd name="T3" fmla="*/ 6 h 36"/>
                  <a:gd name="T4" fmla="*/ 0 w 164"/>
                  <a:gd name="T5" fmla="*/ 4 h 36"/>
                  <a:gd name="T6" fmla="*/ 118 w 164"/>
                  <a:gd name="T7" fmla="*/ 36 h 36"/>
                  <a:gd name="T8" fmla="*/ 164 w 164"/>
                  <a:gd name="T9" fmla="*/ 0 h 36"/>
                  <a:gd name="T10" fmla="*/ 160 w 164"/>
                  <a:gd name="T11" fmla="*/ 2 h 36"/>
                  <a:gd name="T12" fmla="*/ 118 w 164"/>
                  <a:gd name="T13" fmla="*/ 34 h 36"/>
                  <a:gd name="T14" fmla="*/ 118 w 164"/>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118" y="34"/>
                    </a:moveTo>
                    <a:lnTo>
                      <a:pt x="6" y="6"/>
                    </a:lnTo>
                    <a:lnTo>
                      <a:pt x="0" y="4"/>
                    </a:lnTo>
                    <a:lnTo>
                      <a:pt x="118" y="36"/>
                    </a:lnTo>
                    <a:lnTo>
                      <a:pt x="164" y="0"/>
                    </a:lnTo>
                    <a:lnTo>
                      <a:pt x="160" y="2"/>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6" name="Freeform 66"/>
              <p:cNvSpPr>
                <a:spLocks noChangeAspect="1"/>
              </p:cNvSpPr>
              <p:nvPr/>
            </p:nvSpPr>
            <p:spPr bwMode="auto">
              <a:xfrm>
                <a:off x="3442" y="3355"/>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7" name="Freeform 67"/>
              <p:cNvSpPr>
                <a:spLocks noChangeAspect="1"/>
              </p:cNvSpPr>
              <p:nvPr/>
            </p:nvSpPr>
            <p:spPr bwMode="auto">
              <a:xfrm>
                <a:off x="3370" y="3363"/>
                <a:ext cx="72" cy="28"/>
              </a:xfrm>
              <a:custGeom>
                <a:avLst/>
                <a:gdLst>
                  <a:gd name="T0" fmla="*/ 0 w 72"/>
                  <a:gd name="T1" fmla="*/ 0 h 28"/>
                  <a:gd name="T2" fmla="*/ 72 w 72"/>
                  <a:gd name="T3" fmla="*/ 18 h 28"/>
                  <a:gd name="T4" fmla="*/ 72 w 72"/>
                  <a:gd name="T5" fmla="*/ 28 h 28"/>
                  <a:gd name="T6" fmla="*/ 0 w 72"/>
                  <a:gd name="T7" fmla="*/ 8 h 28"/>
                  <a:gd name="T8" fmla="*/ 0 w 72"/>
                  <a:gd name="T9" fmla="*/ 0 h 28"/>
                  <a:gd name="T10" fmla="*/ 0 w 72"/>
                  <a:gd name="T11" fmla="*/ 0 h 28"/>
                  <a:gd name="T12" fmla="*/ 0 60000 65536"/>
                  <a:gd name="T13" fmla="*/ 0 60000 65536"/>
                  <a:gd name="T14" fmla="*/ 0 60000 65536"/>
                  <a:gd name="T15" fmla="*/ 0 60000 65536"/>
                  <a:gd name="T16" fmla="*/ 0 60000 65536"/>
                  <a:gd name="T17" fmla="*/ 0 60000 65536"/>
                  <a:gd name="T18" fmla="*/ 0 w 72"/>
                  <a:gd name="T19" fmla="*/ 0 h 28"/>
                  <a:gd name="T20" fmla="*/ 72 w 72"/>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2" h="28">
                    <a:moveTo>
                      <a:pt x="0" y="0"/>
                    </a:moveTo>
                    <a:lnTo>
                      <a:pt x="72" y="18"/>
                    </a:lnTo>
                    <a:lnTo>
                      <a:pt x="72"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8" name="Freeform 68"/>
              <p:cNvSpPr>
                <a:spLocks noChangeAspect="1"/>
              </p:cNvSpPr>
              <p:nvPr/>
            </p:nvSpPr>
            <p:spPr bwMode="auto">
              <a:xfrm>
                <a:off x="3370" y="3357"/>
                <a:ext cx="82" cy="26"/>
              </a:xfrm>
              <a:custGeom>
                <a:avLst/>
                <a:gdLst>
                  <a:gd name="T0" fmla="*/ 0 w 82"/>
                  <a:gd name="T1" fmla="*/ 6 h 26"/>
                  <a:gd name="T2" fmla="*/ 72 w 82"/>
                  <a:gd name="T3" fmla="*/ 26 h 26"/>
                  <a:gd name="T4" fmla="*/ 82 w 82"/>
                  <a:gd name="T5" fmla="*/ 18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18"/>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09" name="Freeform 69"/>
              <p:cNvSpPr>
                <a:spLocks noChangeAspect="1"/>
              </p:cNvSpPr>
              <p:nvPr/>
            </p:nvSpPr>
            <p:spPr bwMode="auto">
              <a:xfrm>
                <a:off x="335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0" name="Freeform 70"/>
              <p:cNvSpPr>
                <a:spLocks noChangeAspect="1"/>
              </p:cNvSpPr>
              <p:nvPr/>
            </p:nvSpPr>
            <p:spPr bwMode="auto">
              <a:xfrm>
                <a:off x="335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1" name="Freeform 71"/>
              <p:cNvSpPr>
                <a:spLocks noChangeAspect="1"/>
              </p:cNvSpPr>
              <p:nvPr/>
            </p:nvSpPr>
            <p:spPr bwMode="auto">
              <a:xfrm>
                <a:off x="343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2" name="Freeform 72"/>
              <p:cNvSpPr>
                <a:spLocks noChangeAspect="1"/>
              </p:cNvSpPr>
              <p:nvPr/>
            </p:nvSpPr>
            <p:spPr bwMode="auto">
              <a:xfrm>
                <a:off x="343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3" name="Freeform 73"/>
              <p:cNvSpPr>
                <a:spLocks noChangeAspect="1"/>
              </p:cNvSpPr>
              <p:nvPr/>
            </p:nvSpPr>
            <p:spPr bwMode="auto">
              <a:xfrm>
                <a:off x="343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4" name="Freeform 74"/>
              <p:cNvSpPr>
                <a:spLocks noChangeAspect="1"/>
              </p:cNvSpPr>
              <p:nvPr/>
            </p:nvSpPr>
            <p:spPr bwMode="auto">
              <a:xfrm>
                <a:off x="343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5" name="Freeform 75"/>
              <p:cNvSpPr>
                <a:spLocks noChangeAspect="1"/>
              </p:cNvSpPr>
              <p:nvPr/>
            </p:nvSpPr>
            <p:spPr bwMode="auto">
              <a:xfrm>
                <a:off x="343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6" name="Freeform 76"/>
              <p:cNvSpPr>
                <a:spLocks noChangeAspect="1"/>
              </p:cNvSpPr>
              <p:nvPr/>
            </p:nvSpPr>
            <p:spPr bwMode="auto">
              <a:xfrm>
                <a:off x="343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7" name="Freeform 77"/>
              <p:cNvSpPr>
                <a:spLocks noChangeAspect="1"/>
              </p:cNvSpPr>
              <p:nvPr/>
            </p:nvSpPr>
            <p:spPr bwMode="auto">
              <a:xfrm>
                <a:off x="3402" y="3417"/>
                <a:ext cx="46" cy="43"/>
              </a:xfrm>
              <a:custGeom>
                <a:avLst/>
                <a:gdLst>
                  <a:gd name="T0" fmla="*/ 46 w 46"/>
                  <a:gd name="T1" fmla="*/ 0 h 43"/>
                  <a:gd name="T2" fmla="*/ 46 w 46"/>
                  <a:gd name="T3" fmla="*/ 4 h 43"/>
                  <a:gd name="T4" fmla="*/ 0 w 46"/>
                  <a:gd name="T5" fmla="*/ 43 h 43"/>
                  <a:gd name="T6" fmla="*/ 0 w 46"/>
                  <a:gd name="T7" fmla="*/ 39 h 43"/>
                  <a:gd name="T8" fmla="*/ 46 w 46"/>
                  <a:gd name="T9" fmla="*/ 0 h 43"/>
                  <a:gd name="T10" fmla="*/ 46 w 46"/>
                  <a:gd name="T11" fmla="*/ 0 h 43"/>
                  <a:gd name="T12" fmla="*/ 0 60000 65536"/>
                  <a:gd name="T13" fmla="*/ 0 60000 65536"/>
                  <a:gd name="T14" fmla="*/ 0 60000 65536"/>
                  <a:gd name="T15" fmla="*/ 0 60000 65536"/>
                  <a:gd name="T16" fmla="*/ 0 60000 65536"/>
                  <a:gd name="T17" fmla="*/ 0 60000 65536"/>
                  <a:gd name="T18" fmla="*/ 0 w 46"/>
                  <a:gd name="T19" fmla="*/ 0 h 43"/>
                  <a:gd name="T20" fmla="*/ 46 w 46"/>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6" h="43">
                    <a:moveTo>
                      <a:pt x="46" y="0"/>
                    </a:moveTo>
                    <a:lnTo>
                      <a:pt x="46" y="4"/>
                    </a:lnTo>
                    <a:lnTo>
                      <a:pt x="0" y="43"/>
                    </a:lnTo>
                    <a:lnTo>
                      <a:pt x="0" y="39"/>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8" name="Freeform 78"/>
              <p:cNvSpPr>
                <a:spLocks noChangeAspect="1"/>
              </p:cNvSpPr>
              <p:nvPr/>
            </p:nvSpPr>
            <p:spPr bwMode="auto">
              <a:xfrm>
                <a:off x="3298"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19" name="Freeform 79"/>
              <p:cNvSpPr>
                <a:spLocks noChangeAspect="1"/>
              </p:cNvSpPr>
              <p:nvPr/>
            </p:nvSpPr>
            <p:spPr bwMode="auto">
              <a:xfrm>
                <a:off x="3298" y="3389"/>
                <a:ext cx="150" cy="67"/>
              </a:xfrm>
              <a:custGeom>
                <a:avLst/>
                <a:gdLst>
                  <a:gd name="T0" fmla="*/ 50 w 150"/>
                  <a:gd name="T1" fmla="*/ 0 h 67"/>
                  <a:gd name="T2" fmla="*/ 150 w 150"/>
                  <a:gd name="T3" fmla="*/ 28 h 67"/>
                  <a:gd name="T4" fmla="*/ 104 w 150"/>
                  <a:gd name="T5" fmla="*/ 67 h 67"/>
                  <a:gd name="T6" fmla="*/ 0 w 150"/>
                  <a:gd name="T7" fmla="*/ 32 h 67"/>
                  <a:gd name="T8" fmla="*/ 50 w 150"/>
                  <a:gd name="T9" fmla="*/ 0 h 67"/>
                  <a:gd name="T10" fmla="*/ 50 w 150"/>
                  <a:gd name="T11" fmla="*/ 0 h 67"/>
                  <a:gd name="T12" fmla="*/ 0 60000 65536"/>
                  <a:gd name="T13" fmla="*/ 0 60000 65536"/>
                  <a:gd name="T14" fmla="*/ 0 60000 65536"/>
                  <a:gd name="T15" fmla="*/ 0 60000 65536"/>
                  <a:gd name="T16" fmla="*/ 0 60000 65536"/>
                  <a:gd name="T17" fmla="*/ 0 60000 65536"/>
                  <a:gd name="T18" fmla="*/ 0 w 150"/>
                  <a:gd name="T19" fmla="*/ 0 h 67"/>
                  <a:gd name="T20" fmla="*/ 150 w 15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50" h="67">
                    <a:moveTo>
                      <a:pt x="50" y="0"/>
                    </a:moveTo>
                    <a:lnTo>
                      <a:pt x="150" y="28"/>
                    </a:lnTo>
                    <a:lnTo>
                      <a:pt x="104" y="67"/>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0" name="Freeform 80"/>
              <p:cNvSpPr>
                <a:spLocks noChangeAspect="1"/>
              </p:cNvSpPr>
              <p:nvPr/>
            </p:nvSpPr>
            <p:spPr bwMode="auto">
              <a:xfrm>
                <a:off x="3408" y="3263"/>
                <a:ext cx="86" cy="98"/>
              </a:xfrm>
              <a:custGeom>
                <a:avLst/>
                <a:gdLst>
                  <a:gd name="T0" fmla="*/ 248 w 43"/>
                  <a:gd name="T1" fmla="*/ 392 h 49"/>
                  <a:gd name="T2" fmla="*/ 328 w 43"/>
                  <a:gd name="T3" fmla="*/ 320 h 49"/>
                  <a:gd name="T4" fmla="*/ 328 w 43"/>
                  <a:gd name="T5" fmla="*/ 144 h 49"/>
                  <a:gd name="T6" fmla="*/ 312 w 43"/>
                  <a:gd name="T7" fmla="*/ 0 h 49"/>
                  <a:gd name="T8" fmla="*/ 120 w 43"/>
                  <a:gd name="T9" fmla="*/ 8 h 49"/>
                  <a:gd name="T10" fmla="*/ 0 w 43"/>
                  <a:gd name="T11" fmla="*/ 32 h 49"/>
                  <a:gd name="T12" fmla="*/ 120 w 43"/>
                  <a:gd name="T13" fmla="*/ 384 h 49"/>
                  <a:gd name="T14" fmla="*/ 248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1" y="49"/>
                    </a:moveTo>
                    <a:cubicBezTo>
                      <a:pt x="41" y="40"/>
                      <a:pt x="41" y="40"/>
                      <a:pt x="41" y="40"/>
                    </a:cubicBezTo>
                    <a:cubicBezTo>
                      <a:pt x="43" y="31"/>
                      <a:pt x="43" y="25"/>
                      <a:pt x="41" y="18"/>
                    </a:cubicBezTo>
                    <a:cubicBezTo>
                      <a:pt x="39" y="10"/>
                      <a:pt x="39" y="0"/>
                      <a:pt x="39" y="0"/>
                    </a:cubicBezTo>
                    <a:cubicBezTo>
                      <a:pt x="15" y="1"/>
                      <a:pt x="15" y="1"/>
                      <a:pt x="15" y="1"/>
                    </a:cubicBezTo>
                    <a:cubicBezTo>
                      <a:pt x="0" y="4"/>
                      <a:pt x="0" y="4"/>
                      <a:pt x="0" y="4"/>
                    </a:cubicBezTo>
                    <a:cubicBezTo>
                      <a:pt x="15" y="48"/>
                      <a:pt x="15" y="48"/>
                      <a:pt x="15" y="48"/>
                    </a:cubicBezTo>
                    <a:lnTo>
                      <a:pt x="31"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1" name="Freeform 81"/>
              <p:cNvSpPr>
                <a:spLocks noChangeAspect="1"/>
              </p:cNvSpPr>
              <p:nvPr/>
            </p:nvSpPr>
            <p:spPr bwMode="auto">
              <a:xfrm>
                <a:off x="3408" y="3257"/>
                <a:ext cx="78" cy="22"/>
              </a:xfrm>
              <a:custGeom>
                <a:avLst/>
                <a:gdLst>
                  <a:gd name="T0" fmla="*/ 58 w 78"/>
                  <a:gd name="T1" fmla="*/ 20 h 22"/>
                  <a:gd name="T2" fmla="*/ 78 w 78"/>
                  <a:gd name="T3" fmla="*/ 8 h 22"/>
                  <a:gd name="T4" fmla="*/ 34 w 78"/>
                  <a:gd name="T5" fmla="*/ 0 h 22"/>
                  <a:gd name="T6" fmla="*/ 0 w 78"/>
                  <a:gd name="T7" fmla="*/ 10 h 22"/>
                  <a:gd name="T8" fmla="*/ 54 w 78"/>
                  <a:gd name="T9" fmla="*/ 22 h 22"/>
                  <a:gd name="T10" fmla="*/ 58 w 78"/>
                  <a:gd name="T11" fmla="*/ 20 h 22"/>
                  <a:gd name="T12" fmla="*/ 58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58" y="20"/>
                    </a:moveTo>
                    <a:lnTo>
                      <a:pt x="78" y="8"/>
                    </a:lnTo>
                    <a:lnTo>
                      <a:pt x="34" y="0"/>
                    </a:lnTo>
                    <a:lnTo>
                      <a:pt x="0" y="10"/>
                    </a:lnTo>
                    <a:lnTo>
                      <a:pt x="54" y="22"/>
                    </a:lnTo>
                    <a:lnTo>
                      <a:pt x="58"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2" name="Freeform 82"/>
              <p:cNvSpPr>
                <a:spLocks noChangeAspect="1"/>
              </p:cNvSpPr>
              <p:nvPr/>
            </p:nvSpPr>
            <p:spPr bwMode="auto">
              <a:xfrm>
                <a:off x="3366" y="3267"/>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52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7"/>
                      <a:pt x="46" y="57"/>
                    </a:cubicBezTo>
                    <a:cubicBezTo>
                      <a:pt x="45" y="58"/>
                      <a:pt x="44" y="58"/>
                      <a:pt x="44"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3" name="Freeform 83"/>
              <p:cNvSpPr>
                <a:spLocks noChangeAspect="1"/>
              </p:cNvSpPr>
              <p:nvPr/>
            </p:nvSpPr>
            <p:spPr bwMode="auto">
              <a:xfrm>
                <a:off x="3364" y="3263"/>
                <a:ext cx="106" cy="110"/>
              </a:xfrm>
              <a:custGeom>
                <a:avLst/>
                <a:gdLst>
                  <a:gd name="T0" fmla="*/ 56 w 53"/>
                  <a:gd name="T1" fmla="*/ 0 h 55"/>
                  <a:gd name="T2" fmla="*/ 72 w 53"/>
                  <a:gd name="T3" fmla="*/ 0 h 55"/>
                  <a:gd name="T4" fmla="*/ 416 w 53"/>
                  <a:gd name="T5" fmla="*/ 56 h 55"/>
                  <a:gd name="T6" fmla="*/ 424 w 53"/>
                  <a:gd name="T7" fmla="*/ 56 h 55"/>
                  <a:gd name="T8" fmla="*/ 368 w 53"/>
                  <a:gd name="T9" fmla="*/ 88 h 55"/>
                  <a:gd name="T10" fmla="*/ 232 w 53"/>
                  <a:gd name="T11" fmla="*/ 352 h 55"/>
                  <a:gd name="T12" fmla="*/ 280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7"/>
                      <a:pt x="52" y="7"/>
                    </a:cubicBezTo>
                    <a:cubicBezTo>
                      <a:pt x="53" y="7"/>
                      <a:pt x="53" y="7"/>
                      <a:pt x="53" y="7"/>
                    </a:cubicBezTo>
                    <a:cubicBezTo>
                      <a:pt x="46" y="11"/>
                      <a:pt x="46" y="11"/>
                      <a:pt x="46" y="11"/>
                    </a:cubicBezTo>
                    <a:cubicBezTo>
                      <a:pt x="46" y="11"/>
                      <a:pt x="29" y="42"/>
                      <a:pt x="29" y="44"/>
                    </a:cubicBezTo>
                    <a:cubicBezTo>
                      <a:pt x="29" y="44"/>
                      <a:pt x="32" y="51"/>
                      <a:pt x="35"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4" name="Freeform 84"/>
              <p:cNvSpPr>
                <a:spLocks noChangeAspect="1"/>
              </p:cNvSpPr>
              <p:nvPr/>
            </p:nvSpPr>
            <p:spPr bwMode="auto">
              <a:xfrm>
                <a:off x="3454" y="3277"/>
                <a:ext cx="16" cy="12"/>
              </a:xfrm>
              <a:custGeom>
                <a:avLst/>
                <a:gdLst>
                  <a:gd name="T0" fmla="*/ 56 w 8"/>
                  <a:gd name="T1" fmla="*/ 0 h 6"/>
                  <a:gd name="T2" fmla="*/ 64 w 8"/>
                  <a:gd name="T3" fmla="*/ 8 h 6"/>
                  <a:gd name="T4" fmla="*/ 8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1" y="6"/>
                      <a:pt x="1" y="6"/>
                      <a:pt x="1"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5" name="Freeform 85"/>
              <p:cNvSpPr>
                <a:spLocks noChangeAspect="1"/>
              </p:cNvSpPr>
              <p:nvPr/>
            </p:nvSpPr>
            <p:spPr bwMode="auto">
              <a:xfrm>
                <a:off x="3362" y="3269"/>
                <a:ext cx="94" cy="116"/>
              </a:xfrm>
              <a:custGeom>
                <a:avLst/>
                <a:gdLst>
                  <a:gd name="T0" fmla="*/ 0 w 47"/>
                  <a:gd name="T1" fmla="*/ 16 h 58"/>
                  <a:gd name="T2" fmla="*/ 0 w 47"/>
                  <a:gd name="T3" fmla="*/ 336 h 58"/>
                  <a:gd name="T4" fmla="*/ 16 w 47"/>
                  <a:gd name="T5" fmla="*/ 360 h 58"/>
                  <a:gd name="T6" fmla="*/ 360 w 47"/>
                  <a:gd name="T7" fmla="*/ 456 h 58"/>
                  <a:gd name="T8" fmla="*/ 376 w 47"/>
                  <a:gd name="T9" fmla="*/ 440 h 58"/>
                  <a:gd name="T10" fmla="*/ 376 w 47"/>
                  <a:gd name="T11" fmla="*/ 80 h 58"/>
                  <a:gd name="T12" fmla="*/ 360 w 47"/>
                  <a:gd name="T13" fmla="*/ 64 h 58"/>
                  <a:gd name="T14" fmla="*/ 24 w 47"/>
                  <a:gd name="T15" fmla="*/ 0 h 58"/>
                  <a:gd name="T16" fmla="*/ 0 w 47"/>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8"/>
                  <a:gd name="T29" fmla="*/ 47 w 4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8">
                    <a:moveTo>
                      <a:pt x="0" y="2"/>
                    </a:moveTo>
                    <a:cubicBezTo>
                      <a:pt x="0" y="4"/>
                      <a:pt x="0" y="35"/>
                      <a:pt x="0" y="42"/>
                    </a:cubicBezTo>
                    <a:cubicBezTo>
                      <a:pt x="0" y="44"/>
                      <a:pt x="2" y="45"/>
                      <a:pt x="2" y="45"/>
                    </a:cubicBezTo>
                    <a:cubicBezTo>
                      <a:pt x="45" y="57"/>
                      <a:pt x="45" y="57"/>
                      <a:pt x="45" y="57"/>
                    </a:cubicBezTo>
                    <a:cubicBezTo>
                      <a:pt x="45" y="57"/>
                      <a:pt x="47" y="58"/>
                      <a:pt x="47" y="55"/>
                    </a:cubicBezTo>
                    <a:cubicBezTo>
                      <a:pt x="47" y="53"/>
                      <a:pt x="47" y="10"/>
                      <a:pt x="47" y="10"/>
                    </a:cubicBezTo>
                    <a:cubicBezTo>
                      <a:pt x="47" y="10"/>
                      <a:pt x="47" y="8"/>
                      <a:pt x="45" y="8"/>
                    </a:cubicBezTo>
                    <a:cubicBezTo>
                      <a:pt x="43" y="8"/>
                      <a:pt x="3" y="0"/>
                      <a:pt x="3" y="0"/>
                    </a:cubicBezTo>
                    <a:cubicBezTo>
                      <a:pt x="3"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6" name="Freeform 86"/>
              <p:cNvSpPr>
                <a:spLocks noChangeAspect="1"/>
              </p:cNvSpPr>
              <p:nvPr/>
            </p:nvSpPr>
            <p:spPr bwMode="auto">
              <a:xfrm>
                <a:off x="3372" y="3281"/>
                <a:ext cx="74" cy="88"/>
              </a:xfrm>
              <a:custGeom>
                <a:avLst/>
                <a:gdLst>
                  <a:gd name="T0" fmla="*/ 288 w 37"/>
                  <a:gd name="T1" fmla="*/ 48 h 44"/>
                  <a:gd name="T2" fmla="*/ 8 w 37"/>
                  <a:gd name="T3" fmla="*/ 0 h 44"/>
                  <a:gd name="T4" fmla="*/ 0 w 37"/>
                  <a:gd name="T5" fmla="*/ 0 h 44"/>
                  <a:gd name="T6" fmla="*/ 0 w 37"/>
                  <a:gd name="T7" fmla="*/ 264 h 44"/>
                  <a:gd name="T8" fmla="*/ 8 w 37"/>
                  <a:gd name="T9" fmla="*/ 280 h 44"/>
                  <a:gd name="T10" fmla="*/ 280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1" y="0"/>
                    </a:cubicBezTo>
                    <a:cubicBezTo>
                      <a:pt x="0" y="0"/>
                      <a:pt x="0" y="0"/>
                      <a:pt x="0" y="0"/>
                    </a:cubicBezTo>
                    <a:cubicBezTo>
                      <a:pt x="0" y="0"/>
                      <a:pt x="0" y="31"/>
                      <a:pt x="0" y="33"/>
                    </a:cubicBezTo>
                    <a:cubicBezTo>
                      <a:pt x="0" y="35"/>
                      <a:pt x="0" y="35"/>
                      <a:pt x="1" y="35"/>
                    </a:cubicBezTo>
                    <a:cubicBezTo>
                      <a:pt x="2" y="35"/>
                      <a:pt x="29" y="42"/>
                      <a:pt x="35" y="44"/>
                    </a:cubicBezTo>
                    <a:cubicBezTo>
                      <a:pt x="37" y="44"/>
                      <a:pt x="37" y="42"/>
                      <a:pt x="37" y="42"/>
                    </a:cubicBezTo>
                    <a:cubicBezTo>
                      <a:pt x="37" y="42"/>
                      <a:pt x="37" y="8"/>
                      <a:pt x="37" y="7"/>
                    </a:cubicBezTo>
                    <a:cubicBezTo>
                      <a:pt x="37" y="6"/>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7" name="Freeform 87"/>
              <p:cNvSpPr>
                <a:spLocks noChangeAspect="1"/>
              </p:cNvSpPr>
              <p:nvPr/>
            </p:nvSpPr>
            <p:spPr bwMode="auto">
              <a:xfrm>
                <a:off x="3374" y="3283"/>
                <a:ext cx="68" cy="82"/>
              </a:xfrm>
              <a:custGeom>
                <a:avLst/>
                <a:gdLst>
                  <a:gd name="T0" fmla="*/ 272 w 34"/>
                  <a:gd name="T1" fmla="*/ 40 h 41"/>
                  <a:gd name="T2" fmla="*/ 8 w 34"/>
                  <a:gd name="T3" fmla="*/ 0 h 41"/>
                  <a:gd name="T4" fmla="*/ 0 w 34"/>
                  <a:gd name="T5" fmla="*/ 8 h 41"/>
                  <a:gd name="T6" fmla="*/ 0 w 34"/>
                  <a:gd name="T7" fmla="*/ 248 h 41"/>
                  <a:gd name="T8" fmla="*/ 8 w 34"/>
                  <a:gd name="T9" fmla="*/ 264 h 41"/>
                  <a:gd name="T10" fmla="*/ 264 w 34"/>
                  <a:gd name="T11" fmla="*/ 328 h 41"/>
                  <a:gd name="T12" fmla="*/ 272 w 34"/>
                  <a:gd name="T13" fmla="*/ 320 h 41"/>
                  <a:gd name="T14" fmla="*/ 272 w 34"/>
                  <a:gd name="T15" fmla="*/ 56 h 41"/>
                  <a:gd name="T16" fmla="*/ 272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4" y="5"/>
                    </a:moveTo>
                    <a:cubicBezTo>
                      <a:pt x="15" y="2"/>
                      <a:pt x="3" y="0"/>
                      <a:pt x="1" y="0"/>
                    </a:cubicBezTo>
                    <a:cubicBezTo>
                      <a:pt x="0" y="0"/>
                      <a:pt x="0" y="1"/>
                      <a:pt x="0" y="1"/>
                    </a:cubicBezTo>
                    <a:cubicBezTo>
                      <a:pt x="0" y="1"/>
                      <a:pt x="0" y="29"/>
                      <a:pt x="0" y="31"/>
                    </a:cubicBezTo>
                    <a:cubicBezTo>
                      <a:pt x="0" y="33"/>
                      <a:pt x="1" y="33"/>
                      <a:pt x="1" y="33"/>
                    </a:cubicBezTo>
                    <a:cubicBezTo>
                      <a:pt x="2" y="33"/>
                      <a:pt x="27" y="40"/>
                      <a:pt x="33" y="41"/>
                    </a:cubicBezTo>
                    <a:cubicBezTo>
                      <a:pt x="34" y="41"/>
                      <a:pt x="34" y="40"/>
                      <a:pt x="34" y="40"/>
                    </a:cubicBezTo>
                    <a:cubicBezTo>
                      <a:pt x="34" y="40"/>
                      <a:pt x="34" y="8"/>
                      <a:pt x="34" y="7"/>
                    </a:cubicBezTo>
                    <a:cubicBezTo>
                      <a:pt x="34" y="6"/>
                      <a:pt x="34" y="6"/>
                      <a:pt x="34"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8" name="Freeform 88"/>
              <p:cNvSpPr>
                <a:spLocks noChangeAspect="1" noEditPoints="1"/>
              </p:cNvSpPr>
              <p:nvPr/>
            </p:nvSpPr>
            <p:spPr bwMode="auto">
              <a:xfrm>
                <a:off x="3374" y="3281"/>
                <a:ext cx="70" cy="86"/>
              </a:xfrm>
              <a:custGeom>
                <a:avLst/>
                <a:gdLst>
                  <a:gd name="T0" fmla="*/ 0 w 35"/>
                  <a:gd name="T1" fmla="*/ 8 h 43"/>
                  <a:gd name="T2" fmla="*/ 0 w 35"/>
                  <a:gd name="T3" fmla="*/ 16 h 43"/>
                  <a:gd name="T4" fmla="*/ 0 w 35"/>
                  <a:gd name="T5" fmla="*/ 256 h 43"/>
                  <a:gd name="T6" fmla="*/ 8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0 w 35"/>
                  <a:gd name="T21" fmla="*/ 8 h 43"/>
                  <a:gd name="T22" fmla="*/ 8 w 35"/>
                  <a:gd name="T23" fmla="*/ 8 h 43"/>
                  <a:gd name="T24" fmla="*/ 8 w 35"/>
                  <a:gd name="T25" fmla="*/ 8 h 43"/>
                  <a:gd name="T26" fmla="*/ 272 w 35"/>
                  <a:gd name="T27" fmla="*/ 56 h 43"/>
                  <a:gd name="T28" fmla="*/ 272 w 35"/>
                  <a:gd name="T29" fmla="*/ 64 h 43"/>
                  <a:gd name="T30" fmla="*/ 272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0" y="1"/>
                    </a:moveTo>
                    <a:cubicBezTo>
                      <a:pt x="0" y="2"/>
                      <a:pt x="0" y="2"/>
                      <a:pt x="0" y="2"/>
                    </a:cubicBezTo>
                    <a:cubicBezTo>
                      <a:pt x="0" y="32"/>
                      <a:pt x="0" y="32"/>
                      <a:pt x="0" y="32"/>
                    </a:cubicBezTo>
                    <a:cubicBezTo>
                      <a:pt x="0" y="34"/>
                      <a:pt x="0" y="34"/>
                      <a:pt x="1" y="34"/>
                    </a:cubicBezTo>
                    <a:cubicBezTo>
                      <a:pt x="1"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0" y="1"/>
                    </a:cubicBezTo>
                    <a:close/>
                    <a:moveTo>
                      <a:pt x="1" y="1"/>
                    </a:moveTo>
                    <a:cubicBezTo>
                      <a:pt x="1" y="1"/>
                      <a:pt x="1" y="1"/>
                      <a:pt x="1" y="1"/>
                    </a:cubicBezTo>
                    <a:cubicBezTo>
                      <a:pt x="34" y="7"/>
                      <a:pt x="34" y="7"/>
                      <a:pt x="34" y="7"/>
                    </a:cubicBezTo>
                    <a:cubicBezTo>
                      <a:pt x="34" y="7"/>
                      <a:pt x="34" y="7"/>
                      <a:pt x="34" y="8"/>
                    </a:cubicBezTo>
                    <a:cubicBezTo>
                      <a:pt x="34" y="41"/>
                      <a:pt x="34" y="41"/>
                      <a:pt x="34"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29" name="Freeform 89"/>
              <p:cNvSpPr>
                <a:spLocks noChangeAspect="1"/>
              </p:cNvSpPr>
              <p:nvPr/>
            </p:nvSpPr>
            <p:spPr bwMode="auto">
              <a:xfrm>
                <a:off x="3434" y="3632"/>
                <a:ext cx="202" cy="98"/>
              </a:xfrm>
              <a:custGeom>
                <a:avLst/>
                <a:gdLst>
                  <a:gd name="T0" fmla="*/ 0 w 202"/>
                  <a:gd name="T1" fmla="*/ 0 h 98"/>
                  <a:gd name="T2" fmla="*/ 202 w 202"/>
                  <a:gd name="T3" fmla="*/ 54 h 98"/>
                  <a:gd name="T4" fmla="*/ 202 w 202"/>
                  <a:gd name="T5" fmla="*/ 98 h 98"/>
                  <a:gd name="T6" fmla="*/ 0 w 202"/>
                  <a:gd name="T7" fmla="*/ 40 h 98"/>
                  <a:gd name="T8" fmla="*/ 0 w 202"/>
                  <a:gd name="T9" fmla="*/ 0 h 98"/>
                  <a:gd name="T10" fmla="*/ 0 w 202"/>
                  <a:gd name="T11" fmla="*/ 0 h 98"/>
                  <a:gd name="T12" fmla="*/ 0 60000 65536"/>
                  <a:gd name="T13" fmla="*/ 0 60000 65536"/>
                  <a:gd name="T14" fmla="*/ 0 60000 65536"/>
                  <a:gd name="T15" fmla="*/ 0 60000 65536"/>
                  <a:gd name="T16" fmla="*/ 0 60000 65536"/>
                  <a:gd name="T17" fmla="*/ 0 60000 65536"/>
                  <a:gd name="T18" fmla="*/ 0 w 202"/>
                  <a:gd name="T19" fmla="*/ 0 h 98"/>
                  <a:gd name="T20" fmla="*/ 202 w 20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202" h="98">
                    <a:moveTo>
                      <a:pt x="0" y="0"/>
                    </a:moveTo>
                    <a:lnTo>
                      <a:pt x="202" y="54"/>
                    </a:lnTo>
                    <a:lnTo>
                      <a:pt x="202" y="98"/>
                    </a:lnTo>
                    <a:lnTo>
                      <a:pt x="0" y="4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0" name="Freeform 90"/>
              <p:cNvSpPr>
                <a:spLocks noChangeAspect="1"/>
              </p:cNvSpPr>
              <p:nvPr/>
            </p:nvSpPr>
            <p:spPr bwMode="auto">
              <a:xfrm>
                <a:off x="3636" y="3622"/>
                <a:ext cx="78" cy="108"/>
              </a:xfrm>
              <a:custGeom>
                <a:avLst/>
                <a:gdLst>
                  <a:gd name="T0" fmla="*/ 78 w 78"/>
                  <a:gd name="T1" fmla="*/ 0 h 108"/>
                  <a:gd name="T2" fmla="*/ 0 w 78"/>
                  <a:gd name="T3" fmla="*/ 64 h 108"/>
                  <a:gd name="T4" fmla="*/ 0 w 78"/>
                  <a:gd name="T5" fmla="*/ 108 h 108"/>
                  <a:gd name="T6" fmla="*/ 78 w 78"/>
                  <a:gd name="T7" fmla="*/ 40 h 108"/>
                  <a:gd name="T8" fmla="*/ 78 w 78"/>
                  <a:gd name="T9" fmla="*/ 0 h 108"/>
                  <a:gd name="T10" fmla="*/ 78 w 78"/>
                  <a:gd name="T11" fmla="*/ 0 h 108"/>
                  <a:gd name="T12" fmla="*/ 0 60000 65536"/>
                  <a:gd name="T13" fmla="*/ 0 60000 65536"/>
                  <a:gd name="T14" fmla="*/ 0 60000 65536"/>
                  <a:gd name="T15" fmla="*/ 0 60000 65536"/>
                  <a:gd name="T16" fmla="*/ 0 60000 65536"/>
                  <a:gd name="T17" fmla="*/ 0 60000 65536"/>
                  <a:gd name="T18" fmla="*/ 0 w 78"/>
                  <a:gd name="T19" fmla="*/ 0 h 108"/>
                  <a:gd name="T20" fmla="*/ 78 w 7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78" h="108">
                    <a:moveTo>
                      <a:pt x="78" y="0"/>
                    </a:moveTo>
                    <a:lnTo>
                      <a:pt x="0" y="64"/>
                    </a:lnTo>
                    <a:lnTo>
                      <a:pt x="0" y="108"/>
                    </a:lnTo>
                    <a:lnTo>
                      <a:pt x="78" y="40"/>
                    </a:lnTo>
                    <a:lnTo>
                      <a:pt x="78"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1" name="Freeform 91"/>
              <p:cNvSpPr>
                <a:spLocks noChangeAspect="1"/>
              </p:cNvSpPr>
              <p:nvPr/>
            </p:nvSpPr>
            <p:spPr bwMode="auto">
              <a:xfrm>
                <a:off x="3632" y="3684"/>
                <a:ext cx="6" cy="46"/>
              </a:xfrm>
              <a:custGeom>
                <a:avLst/>
                <a:gdLst>
                  <a:gd name="T0" fmla="*/ 6 w 6"/>
                  <a:gd name="T1" fmla="*/ 36 h 46"/>
                  <a:gd name="T2" fmla="*/ 2 w 6"/>
                  <a:gd name="T3" fmla="*/ 46 h 46"/>
                  <a:gd name="T4" fmla="*/ 0 w 6"/>
                  <a:gd name="T5" fmla="*/ 38 h 46"/>
                  <a:gd name="T6" fmla="*/ 0 w 6"/>
                  <a:gd name="T7" fmla="*/ 0 h 46"/>
                  <a:gd name="T8" fmla="*/ 6 w 6"/>
                  <a:gd name="T9" fmla="*/ 0 h 46"/>
                  <a:gd name="T10" fmla="*/ 6 w 6"/>
                  <a:gd name="T11" fmla="*/ 36 h 46"/>
                  <a:gd name="T12" fmla="*/ 6 w 6"/>
                  <a:gd name="T13" fmla="*/ 36 h 46"/>
                  <a:gd name="T14" fmla="*/ 0 60000 65536"/>
                  <a:gd name="T15" fmla="*/ 0 60000 65536"/>
                  <a:gd name="T16" fmla="*/ 0 60000 65536"/>
                  <a:gd name="T17" fmla="*/ 0 60000 65536"/>
                  <a:gd name="T18" fmla="*/ 0 60000 65536"/>
                  <a:gd name="T19" fmla="*/ 0 60000 65536"/>
                  <a:gd name="T20" fmla="*/ 0 60000 65536"/>
                  <a:gd name="T21" fmla="*/ 0 w 6"/>
                  <a:gd name="T22" fmla="*/ 0 h 46"/>
                  <a:gd name="T23" fmla="*/ 6 w 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6">
                    <a:moveTo>
                      <a:pt x="6" y="36"/>
                    </a:moveTo>
                    <a:lnTo>
                      <a:pt x="2" y="46"/>
                    </a:lnTo>
                    <a:lnTo>
                      <a:pt x="0" y="38"/>
                    </a:lnTo>
                    <a:lnTo>
                      <a:pt x="0" y="0"/>
                    </a:lnTo>
                    <a:lnTo>
                      <a:pt x="6" y="0"/>
                    </a:lnTo>
                    <a:lnTo>
                      <a:pt x="6" y="3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2" name="Freeform 92"/>
              <p:cNvSpPr>
                <a:spLocks noChangeAspect="1"/>
              </p:cNvSpPr>
              <p:nvPr/>
            </p:nvSpPr>
            <p:spPr bwMode="auto">
              <a:xfrm>
                <a:off x="3434" y="3576"/>
                <a:ext cx="280" cy="110"/>
              </a:xfrm>
              <a:custGeom>
                <a:avLst/>
                <a:gdLst>
                  <a:gd name="T0" fmla="*/ 94 w 280"/>
                  <a:gd name="T1" fmla="*/ 0 h 110"/>
                  <a:gd name="T2" fmla="*/ 280 w 280"/>
                  <a:gd name="T3" fmla="*/ 46 h 110"/>
                  <a:gd name="T4" fmla="*/ 202 w 280"/>
                  <a:gd name="T5" fmla="*/ 110 h 110"/>
                  <a:gd name="T6" fmla="*/ 0 w 280"/>
                  <a:gd name="T7" fmla="*/ 56 h 110"/>
                  <a:gd name="T8" fmla="*/ 94 w 280"/>
                  <a:gd name="T9" fmla="*/ 0 h 110"/>
                  <a:gd name="T10" fmla="*/ 94 w 280"/>
                  <a:gd name="T11" fmla="*/ 0 h 110"/>
                  <a:gd name="T12" fmla="*/ 0 60000 65536"/>
                  <a:gd name="T13" fmla="*/ 0 60000 65536"/>
                  <a:gd name="T14" fmla="*/ 0 60000 65536"/>
                  <a:gd name="T15" fmla="*/ 0 60000 65536"/>
                  <a:gd name="T16" fmla="*/ 0 60000 65536"/>
                  <a:gd name="T17" fmla="*/ 0 60000 65536"/>
                  <a:gd name="T18" fmla="*/ 0 w 280"/>
                  <a:gd name="T19" fmla="*/ 0 h 110"/>
                  <a:gd name="T20" fmla="*/ 280 w 280"/>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280" h="110">
                    <a:moveTo>
                      <a:pt x="94" y="0"/>
                    </a:moveTo>
                    <a:lnTo>
                      <a:pt x="280" y="46"/>
                    </a:lnTo>
                    <a:lnTo>
                      <a:pt x="202" y="110"/>
                    </a:lnTo>
                    <a:lnTo>
                      <a:pt x="0" y="56"/>
                    </a:lnTo>
                    <a:lnTo>
                      <a:pt x="9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3" name="Freeform 93"/>
              <p:cNvSpPr>
                <a:spLocks noChangeAspect="1"/>
              </p:cNvSpPr>
              <p:nvPr/>
            </p:nvSpPr>
            <p:spPr bwMode="auto">
              <a:xfrm>
                <a:off x="3434" y="3622"/>
                <a:ext cx="280" cy="64"/>
              </a:xfrm>
              <a:custGeom>
                <a:avLst/>
                <a:gdLst>
                  <a:gd name="T0" fmla="*/ 200 w 280"/>
                  <a:gd name="T1" fmla="*/ 60 h 64"/>
                  <a:gd name="T2" fmla="*/ 8 w 280"/>
                  <a:gd name="T3" fmla="*/ 10 h 64"/>
                  <a:gd name="T4" fmla="*/ 0 w 280"/>
                  <a:gd name="T5" fmla="*/ 10 h 64"/>
                  <a:gd name="T6" fmla="*/ 202 w 280"/>
                  <a:gd name="T7" fmla="*/ 64 h 64"/>
                  <a:gd name="T8" fmla="*/ 280 w 280"/>
                  <a:gd name="T9" fmla="*/ 0 h 64"/>
                  <a:gd name="T10" fmla="*/ 274 w 280"/>
                  <a:gd name="T11" fmla="*/ 2 h 64"/>
                  <a:gd name="T12" fmla="*/ 200 w 280"/>
                  <a:gd name="T13" fmla="*/ 60 h 64"/>
                  <a:gd name="T14" fmla="*/ 200 w 280"/>
                  <a:gd name="T15" fmla="*/ 60 h 64"/>
                  <a:gd name="T16" fmla="*/ 0 60000 65536"/>
                  <a:gd name="T17" fmla="*/ 0 60000 65536"/>
                  <a:gd name="T18" fmla="*/ 0 60000 65536"/>
                  <a:gd name="T19" fmla="*/ 0 60000 65536"/>
                  <a:gd name="T20" fmla="*/ 0 60000 65536"/>
                  <a:gd name="T21" fmla="*/ 0 60000 65536"/>
                  <a:gd name="T22" fmla="*/ 0 60000 65536"/>
                  <a:gd name="T23" fmla="*/ 0 60000 65536"/>
                  <a:gd name="T24" fmla="*/ 0 w 280"/>
                  <a:gd name="T25" fmla="*/ 0 h 64"/>
                  <a:gd name="T26" fmla="*/ 280 w 280"/>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0" h="64">
                    <a:moveTo>
                      <a:pt x="200" y="60"/>
                    </a:moveTo>
                    <a:lnTo>
                      <a:pt x="8" y="10"/>
                    </a:lnTo>
                    <a:lnTo>
                      <a:pt x="0" y="10"/>
                    </a:lnTo>
                    <a:lnTo>
                      <a:pt x="202" y="64"/>
                    </a:lnTo>
                    <a:lnTo>
                      <a:pt x="280" y="0"/>
                    </a:lnTo>
                    <a:lnTo>
                      <a:pt x="274" y="2"/>
                    </a:lnTo>
                    <a:lnTo>
                      <a:pt x="200" y="6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4" name="Freeform 94"/>
              <p:cNvSpPr>
                <a:spLocks noChangeAspect="1"/>
              </p:cNvSpPr>
              <p:nvPr/>
            </p:nvSpPr>
            <p:spPr bwMode="auto">
              <a:xfrm>
                <a:off x="3610" y="3604"/>
                <a:ext cx="48" cy="60"/>
              </a:xfrm>
              <a:custGeom>
                <a:avLst/>
                <a:gdLst>
                  <a:gd name="T0" fmla="*/ 42 w 48"/>
                  <a:gd name="T1" fmla="*/ 8 h 60"/>
                  <a:gd name="T2" fmla="*/ 0 w 48"/>
                  <a:gd name="T3" fmla="*/ 44 h 60"/>
                  <a:gd name="T4" fmla="*/ 0 w 48"/>
                  <a:gd name="T5" fmla="*/ 60 h 60"/>
                  <a:gd name="T6" fmla="*/ 48 w 48"/>
                  <a:gd name="T7" fmla="*/ 20 h 60"/>
                  <a:gd name="T8" fmla="*/ 42 w 48"/>
                  <a:gd name="T9" fmla="*/ 0 h 60"/>
                  <a:gd name="T10" fmla="*/ 42 w 48"/>
                  <a:gd name="T11" fmla="*/ 8 h 60"/>
                  <a:gd name="T12" fmla="*/ 0 60000 65536"/>
                  <a:gd name="T13" fmla="*/ 0 60000 65536"/>
                  <a:gd name="T14" fmla="*/ 0 60000 65536"/>
                  <a:gd name="T15" fmla="*/ 0 60000 65536"/>
                  <a:gd name="T16" fmla="*/ 0 60000 65536"/>
                  <a:gd name="T17" fmla="*/ 0 60000 65536"/>
                  <a:gd name="T18" fmla="*/ 0 w 48"/>
                  <a:gd name="T19" fmla="*/ 0 h 60"/>
                  <a:gd name="T20" fmla="*/ 48 w 4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48" h="60">
                    <a:moveTo>
                      <a:pt x="42" y="8"/>
                    </a:moveTo>
                    <a:lnTo>
                      <a:pt x="0" y="44"/>
                    </a:lnTo>
                    <a:lnTo>
                      <a:pt x="0" y="60"/>
                    </a:lnTo>
                    <a:lnTo>
                      <a:pt x="48" y="20"/>
                    </a:lnTo>
                    <a:lnTo>
                      <a:pt x="42" y="0"/>
                    </a:lnTo>
                    <a:lnTo>
                      <a:pt x="42" y="8"/>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5" name="Freeform 95"/>
              <p:cNvSpPr>
                <a:spLocks noChangeAspect="1"/>
              </p:cNvSpPr>
              <p:nvPr/>
            </p:nvSpPr>
            <p:spPr bwMode="auto">
              <a:xfrm>
                <a:off x="3488" y="3616"/>
                <a:ext cx="122" cy="48"/>
              </a:xfrm>
              <a:custGeom>
                <a:avLst/>
                <a:gdLst>
                  <a:gd name="T0" fmla="*/ 0 w 122"/>
                  <a:gd name="T1" fmla="*/ 0 h 48"/>
                  <a:gd name="T2" fmla="*/ 122 w 122"/>
                  <a:gd name="T3" fmla="*/ 32 h 48"/>
                  <a:gd name="T4" fmla="*/ 122 w 122"/>
                  <a:gd name="T5" fmla="*/ 48 h 48"/>
                  <a:gd name="T6" fmla="*/ 0 w 122"/>
                  <a:gd name="T7" fmla="*/ 16 h 48"/>
                  <a:gd name="T8" fmla="*/ 0 w 122"/>
                  <a:gd name="T9" fmla="*/ 0 h 48"/>
                  <a:gd name="T10" fmla="*/ 0 w 122"/>
                  <a:gd name="T11" fmla="*/ 0 h 48"/>
                  <a:gd name="T12" fmla="*/ 0 60000 65536"/>
                  <a:gd name="T13" fmla="*/ 0 60000 65536"/>
                  <a:gd name="T14" fmla="*/ 0 60000 65536"/>
                  <a:gd name="T15" fmla="*/ 0 60000 65536"/>
                  <a:gd name="T16" fmla="*/ 0 60000 65536"/>
                  <a:gd name="T17" fmla="*/ 0 60000 65536"/>
                  <a:gd name="T18" fmla="*/ 0 w 122"/>
                  <a:gd name="T19" fmla="*/ 0 h 48"/>
                  <a:gd name="T20" fmla="*/ 122 w 122"/>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22" h="48">
                    <a:moveTo>
                      <a:pt x="0" y="0"/>
                    </a:moveTo>
                    <a:lnTo>
                      <a:pt x="122" y="32"/>
                    </a:lnTo>
                    <a:lnTo>
                      <a:pt x="122" y="48"/>
                    </a:lnTo>
                    <a:lnTo>
                      <a:pt x="0" y="16"/>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6" name="Freeform 96"/>
              <p:cNvSpPr>
                <a:spLocks noChangeAspect="1"/>
              </p:cNvSpPr>
              <p:nvPr/>
            </p:nvSpPr>
            <p:spPr bwMode="auto">
              <a:xfrm>
                <a:off x="3488" y="3604"/>
                <a:ext cx="140" cy="46"/>
              </a:xfrm>
              <a:custGeom>
                <a:avLst/>
                <a:gdLst>
                  <a:gd name="T0" fmla="*/ 0 w 140"/>
                  <a:gd name="T1" fmla="*/ 12 h 46"/>
                  <a:gd name="T2" fmla="*/ 122 w 140"/>
                  <a:gd name="T3" fmla="*/ 46 h 46"/>
                  <a:gd name="T4" fmla="*/ 140 w 140"/>
                  <a:gd name="T5" fmla="*/ 32 h 46"/>
                  <a:gd name="T6" fmla="*/ 22 w 140"/>
                  <a:gd name="T7" fmla="*/ 0 h 46"/>
                  <a:gd name="T8" fmla="*/ 0 w 140"/>
                  <a:gd name="T9" fmla="*/ 12 h 46"/>
                  <a:gd name="T10" fmla="*/ 0 w 140"/>
                  <a:gd name="T11" fmla="*/ 12 h 46"/>
                  <a:gd name="T12" fmla="*/ 0 60000 65536"/>
                  <a:gd name="T13" fmla="*/ 0 60000 65536"/>
                  <a:gd name="T14" fmla="*/ 0 60000 65536"/>
                  <a:gd name="T15" fmla="*/ 0 60000 65536"/>
                  <a:gd name="T16" fmla="*/ 0 60000 65536"/>
                  <a:gd name="T17" fmla="*/ 0 60000 65536"/>
                  <a:gd name="T18" fmla="*/ 0 w 140"/>
                  <a:gd name="T19" fmla="*/ 0 h 46"/>
                  <a:gd name="T20" fmla="*/ 140 w 140"/>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40" h="46">
                    <a:moveTo>
                      <a:pt x="0" y="12"/>
                    </a:moveTo>
                    <a:lnTo>
                      <a:pt x="122" y="46"/>
                    </a:lnTo>
                    <a:lnTo>
                      <a:pt x="140" y="32"/>
                    </a:lnTo>
                    <a:lnTo>
                      <a:pt x="22" y="0"/>
                    </a:lnTo>
                    <a:lnTo>
                      <a:pt x="0" y="12"/>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7" name="Freeform 97"/>
              <p:cNvSpPr>
                <a:spLocks noChangeAspect="1"/>
              </p:cNvSpPr>
              <p:nvPr/>
            </p:nvSpPr>
            <p:spPr bwMode="auto">
              <a:xfrm>
                <a:off x="3456" y="3652"/>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8" name="Freeform 98"/>
              <p:cNvSpPr>
                <a:spLocks noChangeAspect="1"/>
              </p:cNvSpPr>
              <p:nvPr/>
            </p:nvSpPr>
            <p:spPr bwMode="auto">
              <a:xfrm>
                <a:off x="3454" y="3652"/>
                <a:ext cx="20" cy="14"/>
              </a:xfrm>
              <a:custGeom>
                <a:avLst/>
                <a:gdLst>
                  <a:gd name="T0" fmla="*/ 2 w 20"/>
                  <a:gd name="T1" fmla="*/ 8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8 h 14"/>
                  <a:gd name="T14" fmla="*/ 2 w 20"/>
                  <a:gd name="T15" fmla="*/ 8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8"/>
                    </a:moveTo>
                    <a:lnTo>
                      <a:pt x="2" y="0"/>
                    </a:lnTo>
                    <a:lnTo>
                      <a:pt x="0" y="0"/>
                    </a:lnTo>
                    <a:lnTo>
                      <a:pt x="0" y="8"/>
                    </a:lnTo>
                    <a:lnTo>
                      <a:pt x="20" y="14"/>
                    </a:lnTo>
                    <a:lnTo>
                      <a:pt x="2" y="8"/>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39" name="Freeform 99"/>
              <p:cNvSpPr>
                <a:spLocks noChangeAspect="1"/>
              </p:cNvSpPr>
              <p:nvPr/>
            </p:nvSpPr>
            <p:spPr bwMode="auto">
              <a:xfrm>
                <a:off x="3594" y="3682"/>
                <a:ext cx="18" cy="14"/>
              </a:xfrm>
              <a:custGeom>
                <a:avLst/>
                <a:gdLst>
                  <a:gd name="T0" fmla="*/ 0 w 18"/>
                  <a:gd name="T1" fmla="*/ 0 h 14"/>
                  <a:gd name="T2" fmla="*/ 18 w 18"/>
                  <a:gd name="T3" fmla="*/ 6 h 14"/>
                  <a:gd name="T4" fmla="*/ 18 w 18"/>
                  <a:gd name="T5" fmla="*/ 14 h 14"/>
                  <a:gd name="T6" fmla="*/ 0 w 18"/>
                  <a:gd name="T7" fmla="*/ 6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0" name="Freeform 100"/>
              <p:cNvSpPr>
                <a:spLocks noChangeAspect="1"/>
              </p:cNvSpPr>
              <p:nvPr/>
            </p:nvSpPr>
            <p:spPr bwMode="auto">
              <a:xfrm>
                <a:off x="3592" y="3682"/>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1" name="Freeform 101"/>
              <p:cNvSpPr>
                <a:spLocks noChangeAspect="1"/>
              </p:cNvSpPr>
              <p:nvPr/>
            </p:nvSpPr>
            <p:spPr bwMode="auto">
              <a:xfrm>
                <a:off x="3594" y="3694"/>
                <a:ext cx="18" cy="12"/>
              </a:xfrm>
              <a:custGeom>
                <a:avLst/>
                <a:gdLst>
                  <a:gd name="T0" fmla="*/ 0 w 18"/>
                  <a:gd name="T1" fmla="*/ 0 h 12"/>
                  <a:gd name="T2" fmla="*/ 18 w 18"/>
                  <a:gd name="T3" fmla="*/ 6 h 12"/>
                  <a:gd name="T4" fmla="*/ 18 w 18"/>
                  <a:gd name="T5" fmla="*/ 12 h 12"/>
                  <a:gd name="T6" fmla="*/ 0 w 18"/>
                  <a:gd name="T7" fmla="*/ 6 h 12"/>
                  <a:gd name="T8" fmla="*/ 0 w 18"/>
                  <a:gd name="T9" fmla="*/ 0 h 12"/>
                  <a:gd name="T10" fmla="*/ 0 w 18"/>
                  <a:gd name="T11" fmla="*/ 0 h 12"/>
                  <a:gd name="T12" fmla="*/ 0 60000 65536"/>
                  <a:gd name="T13" fmla="*/ 0 60000 65536"/>
                  <a:gd name="T14" fmla="*/ 0 60000 65536"/>
                  <a:gd name="T15" fmla="*/ 0 60000 65536"/>
                  <a:gd name="T16" fmla="*/ 0 60000 65536"/>
                  <a:gd name="T17" fmla="*/ 0 60000 65536"/>
                  <a:gd name="T18" fmla="*/ 0 w 18"/>
                  <a:gd name="T19" fmla="*/ 0 h 12"/>
                  <a:gd name="T20" fmla="*/ 18 w 1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8" h="12">
                    <a:moveTo>
                      <a:pt x="0" y="0"/>
                    </a:moveTo>
                    <a:lnTo>
                      <a:pt x="18" y="6"/>
                    </a:lnTo>
                    <a:lnTo>
                      <a:pt x="18" y="12"/>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2" name="Freeform 102"/>
              <p:cNvSpPr>
                <a:spLocks noChangeAspect="1"/>
              </p:cNvSpPr>
              <p:nvPr/>
            </p:nvSpPr>
            <p:spPr bwMode="auto">
              <a:xfrm>
                <a:off x="3592" y="3694"/>
                <a:ext cx="20" cy="12"/>
              </a:xfrm>
              <a:custGeom>
                <a:avLst/>
                <a:gdLst>
                  <a:gd name="T0" fmla="*/ 2 w 20"/>
                  <a:gd name="T1" fmla="*/ 6 h 12"/>
                  <a:gd name="T2" fmla="*/ 2 w 20"/>
                  <a:gd name="T3" fmla="*/ 0 h 12"/>
                  <a:gd name="T4" fmla="*/ 0 w 20"/>
                  <a:gd name="T5" fmla="*/ 0 h 12"/>
                  <a:gd name="T6" fmla="*/ 0 w 20"/>
                  <a:gd name="T7" fmla="*/ 6 h 12"/>
                  <a:gd name="T8" fmla="*/ 20 w 20"/>
                  <a:gd name="T9" fmla="*/ 12 h 12"/>
                  <a:gd name="T10" fmla="*/ 20 w 20"/>
                  <a:gd name="T11" fmla="*/ 12 h 12"/>
                  <a:gd name="T12" fmla="*/ 2 w 20"/>
                  <a:gd name="T13" fmla="*/ 6 h 12"/>
                  <a:gd name="T14" fmla="*/ 2 w 20"/>
                  <a:gd name="T15" fmla="*/ 6 h 12"/>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2"/>
                  <a:gd name="T26" fmla="*/ 20 w 2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2">
                    <a:moveTo>
                      <a:pt x="2" y="6"/>
                    </a:moveTo>
                    <a:lnTo>
                      <a:pt x="2" y="0"/>
                    </a:lnTo>
                    <a:lnTo>
                      <a:pt x="0" y="0"/>
                    </a:lnTo>
                    <a:lnTo>
                      <a:pt x="0" y="6"/>
                    </a:lnTo>
                    <a:lnTo>
                      <a:pt x="20" y="12"/>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3" name="Freeform 103"/>
              <p:cNvSpPr>
                <a:spLocks noChangeAspect="1"/>
              </p:cNvSpPr>
              <p:nvPr/>
            </p:nvSpPr>
            <p:spPr bwMode="auto">
              <a:xfrm>
                <a:off x="3594" y="3704"/>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4" name="Freeform 104"/>
              <p:cNvSpPr>
                <a:spLocks noChangeAspect="1"/>
              </p:cNvSpPr>
              <p:nvPr/>
            </p:nvSpPr>
            <p:spPr bwMode="auto">
              <a:xfrm>
                <a:off x="3592" y="3704"/>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5" name="Freeform 105"/>
              <p:cNvSpPr>
                <a:spLocks noChangeAspect="1"/>
              </p:cNvSpPr>
              <p:nvPr/>
            </p:nvSpPr>
            <p:spPr bwMode="auto">
              <a:xfrm>
                <a:off x="3544" y="3710"/>
                <a:ext cx="78" cy="70"/>
              </a:xfrm>
              <a:custGeom>
                <a:avLst/>
                <a:gdLst>
                  <a:gd name="T0" fmla="*/ 76 w 78"/>
                  <a:gd name="T1" fmla="*/ 0 h 70"/>
                  <a:gd name="T2" fmla="*/ 78 w 78"/>
                  <a:gd name="T3" fmla="*/ 6 h 70"/>
                  <a:gd name="T4" fmla="*/ 0 w 78"/>
                  <a:gd name="T5" fmla="*/ 70 h 70"/>
                  <a:gd name="T6" fmla="*/ 0 w 78"/>
                  <a:gd name="T7" fmla="*/ 64 h 70"/>
                  <a:gd name="T8" fmla="*/ 76 w 78"/>
                  <a:gd name="T9" fmla="*/ 0 h 70"/>
                  <a:gd name="T10" fmla="*/ 76 w 78"/>
                  <a:gd name="T11" fmla="*/ 0 h 70"/>
                  <a:gd name="T12" fmla="*/ 0 60000 65536"/>
                  <a:gd name="T13" fmla="*/ 0 60000 65536"/>
                  <a:gd name="T14" fmla="*/ 0 60000 65536"/>
                  <a:gd name="T15" fmla="*/ 0 60000 65536"/>
                  <a:gd name="T16" fmla="*/ 0 60000 65536"/>
                  <a:gd name="T17" fmla="*/ 0 60000 65536"/>
                  <a:gd name="T18" fmla="*/ 0 w 78"/>
                  <a:gd name="T19" fmla="*/ 0 h 70"/>
                  <a:gd name="T20" fmla="*/ 78 w 78"/>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8" h="70">
                    <a:moveTo>
                      <a:pt x="76" y="0"/>
                    </a:moveTo>
                    <a:lnTo>
                      <a:pt x="78" y="6"/>
                    </a:lnTo>
                    <a:lnTo>
                      <a:pt x="0" y="70"/>
                    </a:lnTo>
                    <a:lnTo>
                      <a:pt x="0" y="64"/>
                    </a:lnTo>
                    <a:lnTo>
                      <a:pt x="7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6" name="Freeform 106"/>
              <p:cNvSpPr>
                <a:spLocks noChangeAspect="1"/>
              </p:cNvSpPr>
              <p:nvPr/>
            </p:nvSpPr>
            <p:spPr bwMode="auto">
              <a:xfrm>
                <a:off x="3364" y="3716"/>
                <a:ext cx="180" cy="64"/>
              </a:xfrm>
              <a:custGeom>
                <a:avLst/>
                <a:gdLst>
                  <a:gd name="T0" fmla="*/ 180 w 180"/>
                  <a:gd name="T1" fmla="*/ 58 h 64"/>
                  <a:gd name="T2" fmla="*/ 0 w 180"/>
                  <a:gd name="T3" fmla="*/ 0 h 64"/>
                  <a:gd name="T4" fmla="*/ 0 w 180"/>
                  <a:gd name="T5" fmla="*/ 4 h 64"/>
                  <a:gd name="T6" fmla="*/ 180 w 180"/>
                  <a:gd name="T7" fmla="*/ 64 h 64"/>
                  <a:gd name="T8" fmla="*/ 180 w 180"/>
                  <a:gd name="T9" fmla="*/ 58 h 64"/>
                  <a:gd name="T10" fmla="*/ 180 w 180"/>
                  <a:gd name="T11" fmla="*/ 58 h 64"/>
                  <a:gd name="T12" fmla="*/ 0 60000 65536"/>
                  <a:gd name="T13" fmla="*/ 0 60000 65536"/>
                  <a:gd name="T14" fmla="*/ 0 60000 65536"/>
                  <a:gd name="T15" fmla="*/ 0 60000 65536"/>
                  <a:gd name="T16" fmla="*/ 0 60000 65536"/>
                  <a:gd name="T17" fmla="*/ 0 60000 65536"/>
                  <a:gd name="T18" fmla="*/ 0 w 180"/>
                  <a:gd name="T19" fmla="*/ 0 h 64"/>
                  <a:gd name="T20" fmla="*/ 180 w 18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80" h="64">
                    <a:moveTo>
                      <a:pt x="180" y="58"/>
                    </a:moveTo>
                    <a:lnTo>
                      <a:pt x="0" y="0"/>
                    </a:lnTo>
                    <a:lnTo>
                      <a:pt x="0" y="4"/>
                    </a:lnTo>
                    <a:lnTo>
                      <a:pt x="180" y="64"/>
                    </a:lnTo>
                    <a:lnTo>
                      <a:pt x="180" y="58"/>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7" name="Freeform 107"/>
              <p:cNvSpPr>
                <a:spLocks noChangeAspect="1"/>
              </p:cNvSpPr>
              <p:nvPr/>
            </p:nvSpPr>
            <p:spPr bwMode="auto">
              <a:xfrm>
                <a:off x="3364" y="3662"/>
                <a:ext cx="256" cy="114"/>
              </a:xfrm>
              <a:custGeom>
                <a:avLst/>
                <a:gdLst>
                  <a:gd name="T0" fmla="*/ 84 w 256"/>
                  <a:gd name="T1" fmla="*/ 0 h 114"/>
                  <a:gd name="T2" fmla="*/ 256 w 256"/>
                  <a:gd name="T3" fmla="*/ 48 h 114"/>
                  <a:gd name="T4" fmla="*/ 180 w 256"/>
                  <a:gd name="T5" fmla="*/ 114 h 114"/>
                  <a:gd name="T6" fmla="*/ 0 w 256"/>
                  <a:gd name="T7" fmla="*/ 54 h 114"/>
                  <a:gd name="T8" fmla="*/ 84 w 256"/>
                  <a:gd name="T9" fmla="*/ 0 h 114"/>
                  <a:gd name="T10" fmla="*/ 84 w 256"/>
                  <a:gd name="T11" fmla="*/ 0 h 114"/>
                  <a:gd name="T12" fmla="*/ 0 60000 65536"/>
                  <a:gd name="T13" fmla="*/ 0 60000 65536"/>
                  <a:gd name="T14" fmla="*/ 0 60000 65536"/>
                  <a:gd name="T15" fmla="*/ 0 60000 65536"/>
                  <a:gd name="T16" fmla="*/ 0 60000 65536"/>
                  <a:gd name="T17" fmla="*/ 0 60000 65536"/>
                  <a:gd name="T18" fmla="*/ 0 w 256"/>
                  <a:gd name="T19" fmla="*/ 0 h 114"/>
                  <a:gd name="T20" fmla="*/ 256 w 256"/>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256" h="114">
                    <a:moveTo>
                      <a:pt x="84" y="0"/>
                    </a:moveTo>
                    <a:lnTo>
                      <a:pt x="256" y="48"/>
                    </a:lnTo>
                    <a:lnTo>
                      <a:pt x="180" y="114"/>
                    </a:lnTo>
                    <a:lnTo>
                      <a:pt x="0" y="54"/>
                    </a:lnTo>
                    <a:lnTo>
                      <a:pt x="84"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8" name="Freeform 108"/>
              <p:cNvSpPr>
                <a:spLocks noChangeAspect="1"/>
              </p:cNvSpPr>
              <p:nvPr/>
            </p:nvSpPr>
            <p:spPr bwMode="auto">
              <a:xfrm>
                <a:off x="3554" y="3446"/>
                <a:ext cx="146" cy="168"/>
              </a:xfrm>
              <a:custGeom>
                <a:avLst/>
                <a:gdLst>
                  <a:gd name="T0" fmla="*/ 416 w 73"/>
                  <a:gd name="T1" fmla="*/ 672 h 84"/>
                  <a:gd name="T2" fmla="*/ 560 w 73"/>
                  <a:gd name="T3" fmla="*/ 544 h 84"/>
                  <a:gd name="T4" fmla="*/ 560 w 73"/>
                  <a:gd name="T5" fmla="*/ 240 h 84"/>
                  <a:gd name="T6" fmla="*/ 528 w 73"/>
                  <a:gd name="T7" fmla="*/ 0 h 84"/>
                  <a:gd name="T8" fmla="*/ 200 w 73"/>
                  <a:gd name="T9" fmla="*/ 8 h 84"/>
                  <a:gd name="T10" fmla="*/ 0 w 73"/>
                  <a:gd name="T11" fmla="*/ 40 h 84"/>
                  <a:gd name="T12" fmla="*/ 200 w 73"/>
                  <a:gd name="T13" fmla="*/ 656 h 84"/>
                  <a:gd name="T14" fmla="*/ 416 w 73"/>
                  <a:gd name="T15" fmla="*/ 672 h 84"/>
                  <a:gd name="T16" fmla="*/ 0 60000 65536"/>
                  <a:gd name="T17" fmla="*/ 0 60000 65536"/>
                  <a:gd name="T18" fmla="*/ 0 60000 65536"/>
                  <a:gd name="T19" fmla="*/ 0 60000 65536"/>
                  <a:gd name="T20" fmla="*/ 0 60000 65536"/>
                  <a:gd name="T21" fmla="*/ 0 60000 65536"/>
                  <a:gd name="T22" fmla="*/ 0 60000 65536"/>
                  <a:gd name="T23" fmla="*/ 0 60000 65536"/>
                  <a:gd name="T24" fmla="*/ 0 w 73"/>
                  <a:gd name="T25" fmla="*/ 0 h 84"/>
                  <a:gd name="T26" fmla="*/ 73 w 73"/>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3" h="84">
                    <a:moveTo>
                      <a:pt x="52" y="84"/>
                    </a:moveTo>
                    <a:cubicBezTo>
                      <a:pt x="70" y="68"/>
                      <a:pt x="70" y="68"/>
                      <a:pt x="70" y="68"/>
                    </a:cubicBezTo>
                    <a:cubicBezTo>
                      <a:pt x="73" y="52"/>
                      <a:pt x="73" y="42"/>
                      <a:pt x="70" y="30"/>
                    </a:cubicBezTo>
                    <a:cubicBezTo>
                      <a:pt x="67" y="16"/>
                      <a:pt x="66" y="0"/>
                      <a:pt x="66" y="0"/>
                    </a:cubicBezTo>
                    <a:cubicBezTo>
                      <a:pt x="25" y="1"/>
                      <a:pt x="25" y="1"/>
                      <a:pt x="25" y="1"/>
                    </a:cubicBezTo>
                    <a:cubicBezTo>
                      <a:pt x="0" y="5"/>
                      <a:pt x="0" y="5"/>
                      <a:pt x="0" y="5"/>
                    </a:cubicBezTo>
                    <a:cubicBezTo>
                      <a:pt x="25" y="82"/>
                      <a:pt x="25" y="82"/>
                      <a:pt x="25" y="82"/>
                    </a:cubicBezTo>
                    <a:lnTo>
                      <a:pt x="52" y="84"/>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49" name="Freeform 109"/>
              <p:cNvSpPr>
                <a:spLocks noChangeAspect="1"/>
              </p:cNvSpPr>
              <p:nvPr/>
            </p:nvSpPr>
            <p:spPr bwMode="auto">
              <a:xfrm>
                <a:off x="3552" y="3433"/>
                <a:ext cx="134" cy="37"/>
              </a:xfrm>
              <a:custGeom>
                <a:avLst/>
                <a:gdLst>
                  <a:gd name="T0" fmla="*/ 102 w 134"/>
                  <a:gd name="T1" fmla="*/ 33 h 37"/>
                  <a:gd name="T2" fmla="*/ 134 w 134"/>
                  <a:gd name="T3" fmla="*/ 13 h 37"/>
                  <a:gd name="T4" fmla="*/ 58 w 134"/>
                  <a:gd name="T5" fmla="*/ 0 h 37"/>
                  <a:gd name="T6" fmla="*/ 0 w 134"/>
                  <a:gd name="T7" fmla="*/ 19 h 37"/>
                  <a:gd name="T8" fmla="*/ 92 w 134"/>
                  <a:gd name="T9" fmla="*/ 37 h 37"/>
                  <a:gd name="T10" fmla="*/ 102 w 134"/>
                  <a:gd name="T11" fmla="*/ 33 h 37"/>
                  <a:gd name="T12" fmla="*/ 102 w 134"/>
                  <a:gd name="T13" fmla="*/ 33 h 37"/>
                  <a:gd name="T14" fmla="*/ 0 60000 65536"/>
                  <a:gd name="T15" fmla="*/ 0 60000 65536"/>
                  <a:gd name="T16" fmla="*/ 0 60000 65536"/>
                  <a:gd name="T17" fmla="*/ 0 60000 65536"/>
                  <a:gd name="T18" fmla="*/ 0 60000 65536"/>
                  <a:gd name="T19" fmla="*/ 0 60000 65536"/>
                  <a:gd name="T20" fmla="*/ 0 60000 65536"/>
                  <a:gd name="T21" fmla="*/ 0 w 134"/>
                  <a:gd name="T22" fmla="*/ 0 h 37"/>
                  <a:gd name="T23" fmla="*/ 134 w 13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37">
                    <a:moveTo>
                      <a:pt x="102" y="33"/>
                    </a:moveTo>
                    <a:lnTo>
                      <a:pt x="134" y="13"/>
                    </a:lnTo>
                    <a:lnTo>
                      <a:pt x="58" y="0"/>
                    </a:lnTo>
                    <a:lnTo>
                      <a:pt x="0" y="19"/>
                    </a:lnTo>
                    <a:lnTo>
                      <a:pt x="92" y="37"/>
                    </a:lnTo>
                    <a:lnTo>
                      <a:pt x="102" y="33"/>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0" name="Freeform 110"/>
              <p:cNvSpPr>
                <a:spLocks noChangeAspect="1"/>
              </p:cNvSpPr>
              <p:nvPr/>
            </p:nvSpPr>
            <p:spPr bwMode="auto">
              <a:xfrm>
                <a:off x="3480" y="3452"/>
                <a:ext cx="180" cy="200"/>
              </a:xfrm>
              <a:custGeom>
                <a:avLst/>
                <a:gdLst>
                  <a:gd name="T0" fmla="*/ 16 w 90"/>
                  <a:gd name="T1" fmla="*/ 40 h 100"/>
                  <a:gd name="T2" fmla="*/ 72 w 90"/>
                  <a:gd name="T3" fmla="*/ 0 h 100"/>
                  <a:gd name="T4" fmla="*/ 712 w 90"/>
                  <a:gd name="T5" fmla="*/ 64 h 100"/>
                  <a:gd name="T6" fmla="*/ 720 w 90"/>
                  <a:gd name="T7" fmla="*/ 80 h 100"/>
                  <a:gd name="T8" fmla="*/ 720 w 90"/>
                  <a:gd name="T9" fmla="*/ 712 h 100"/>
                  <a:gd name="T10" fmla="*/ 712 w 90"/>
                  <a:gd name="T11" fmla="*/ 728 h 100"/>
                  <a:gd name="T12" fmla="*/ 640 w 90"/>
                  <a:gd name="T13" fmla="*/ 784 h 100"/>
                  <a:gd name="T14" fmla="*/ 608 w 90"/>
                  <a:gd name="T15" fmla="*/ 792 h 100"/>
                  <a:gd name="T16" fmla="*/ 0 w 90"/>
                  <a:gd name="T17" fmla="*/ 592 h 100"/>
                  <a:gd name="T18" fmla="*/ 16 w 90"/>
                  <a:gd name="T19" fmla="*/ 40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00"/>
                  <a:gd name="T32" fmla="*/ 90 w 9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00">
                    <a:moveTo>
                      <a:pt x="2" y="5"/>
                    </a:moveTo>
                    <a:cubicBezTo>
                      <a:pt x="9" y="0"/>
                      <a:pt x="9" y="0"/>
                      <a:pt x="9" y="0"/>
                    </a:cubicBezTo>
                    <a:cubicBezTo>
                      <a:pt x="89" y="8"/>
                      <a:pt x="89" y="8"/>
                      <a:pt x="89" y="8"/>
                    </a:cubicBezTo>
                    <a:cubicBezTo>
                      <a:pt x="89" y="8"/>
                      <a:pt x="90" y="9"/>
                      <a:pt x="90" y="10"/>
                    </a:cubicBezTo>
                    <a:cubicBezTo>
                      <a:pt x="90" y="10"/>
                      <a:pt x="90" y="77"/>
                      <a:pt x="90" y="89"/>
                    </a:cubicBezTo>
                    <a:cubicBezTo>
                      <a:pt x="90" y="91"/>
                      <a:pt x="89" y="91"/>
                      <a:pt x="89" y="91"/>
                    </a:cubicBezTo>
                    <a:cubicBezTo>
                      <a:pt x="89" y="91"/>
                      <a:pt x="82" y="97"/>
                      <a:pt x="80" y="98"/>
                    </a:cubicBezTo>
                    <a:cubicBezTo>
                      <a:pt x="78" y="100"/>
                      <a:pt x="76" y="99"/>
                      <a:pt x="76" y="99"/>
                    </a:cubicBezTo>
                    <a:cubicBezTo>
                      <a:pt x="0" y="74"/>
                      <a:pt x="0" y="74"/>
                      <a:pt x="0" y="74"/>
                    </a:cubicBezTo>
                    <a:lnTo>
                      <a:pt x="2" y="5"/>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1" name="Freeform 111"/>
              <p:cNvSpPr>
                <a:spLocks noChangeAspect="1"/>
              </p:cNvSpPr>
              <p:nvPr/>
            </p:nvSpPr>
            <p:spPr bwMode="auto">
              <a:xfrm>
                <a:off x="3476" y="3444"/>
                <a:ext cx="182" cy="190"/>
              </a:xfrm>
              <a:custGeom>
                <a:avLst/>
                <a:gdLst>
                  <a:gd name="T0" fmla="*/ 96 w 91"/>
                  <a:gd name="T1" fmla="*/ 8 h 95"/>
                  <a:gd name="T2" fmla="*/ 128 w 91"/>
                  <a:gd name="T3" fmla="*/ 0 h 95"/>
                  <a:gd name="T4" fmla="*/ 712 w 91"/>
                  <a:gd name="T5" fmla="*/ 88 h 95"/>
                  <a:gd name="T6" fmla="*/ 728 w 91"/>
                  <a:gd name="T7" fmla="*/ 96 h 95"/>
                  <a:gd name="T8" fmla="*/ 632 w 91"/>
                  <a:gd name="T9" fmla="*/ 160 h 95"/>
                  <a:gd name="T10" fmla="*/ 400 w 91"/>
                  <a:gd name="T11" fmla="*/ 600 h 95"/>
                  <a:gd name="T12" fmla="*/ 488 w 91"/>
                  <a:gd name="T13" fmla="*/ 760 h 95"/>
                  <a:gd name="T14" fmla="*/ 16 w 91"/>
                  <a:gd name="T15" fmla="*/ 624 h 95"/>
                  <a:gd name="T16" fmla="*/ 0 w 91"/>
                  <a:gd name="T17" fmla="*/ 48 h 95"/>
                  <a:gd name="T18" fmla="*/ 96 w 91"/>
                  <a:gd name="T19" fmla="*/ 8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95"/>
                  <a:gd name="T32" fmla="*/ 91 w 91"/>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95">
                    <a:moveTo>
                      <a:pt x="12" y="1"/>
                    </a:moveTo>
                    <a:cubicBezTo>
                      <a:pt x="14" y="0"/>
                      <a:pt x="16" y="0"/>
                      <a:pt x="16" y="0"/>
                    </a:cubicBezTo>
                    <a:cubicBezTo>
                      <a:pt x="89" y="11"/>
                      <a:pt x="89" y="11"/>
                      <a:pt x="89" y="11"/>
                    </a:cubicBezTo>
                    <a:cubicBezTo>
                      <a:pt x="91" y="12"/>
                      <a:pt x="91" y="12"/>
                      <a:pt x="91" y="12"/>
                    </a:cubicBezTo>
                    <a:cubicBezTo>
                      <a:pt x="79" y="20"/>
                      <a:pt x="79" y="20"/>
                      <a:pt x="79" y="20"/>
                    </a:cubicBezTo>
                    <a:cubicBezTo>
                      <a:pt x="79" y="20"/>
                      <a:pt x="50" y="72"/>
                      <a:pt x="50" y="75"/>
                    </a:cubicBezTo>
                    <a:cubicBezTo>
                      <a:pt x="50" y="76"/>
                      <a:pt x="56" y="87"/>
                      <a:pt x="61" y="95"/>
                    </a:cubicBezTo>
                    <a:cubicBezTo>
                      <a:pt x="2" y="78"/>
                      <a:pt x="2" y="78"/>
                      <a:pt x="2" y="78"/>
                    </a:cubicBezTo>
                    <a:cubicBezTo>
                      <a:pt x="0" y="6"/>
                      <a:pt x="0" y="6"/>
                      <a:pt x="0" y="6"/>
                    </a:cubicBezTo>
                    <a:cubicBezTo>
                      <a:pt x="0" y="6"/>
                      <a:pt x="10" y="2"/>
                      <a:pt x="12" y="1"/>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2" name="Freeform 112"/>
              <p:cNvSpPr>
                <a:spLocks noChangeAspect="1"/>
              </p:cNvSpPr>
              <p:nvPr/>
            </p:nvSpPr>
            <p:spPr bwMode="auto">
              <a:xfrm>
                <a:off x="3632" y="3468"/>
                <a:ext cx="28" cy="20"/>
              </a:xfrm>
              <a:custGeom>
                <a:avLst/>
                <a:gdLst>
                  <a:gd name="T0" fmla="*/ 96 w 14"/>
                  <a:gd name="T1" fmla="*/ 0 h 10"/>
                  <a:gd name="T2" fmla="*/ 112 w 14"/>
                  <a:gd name="T3" fmla="*/ 16 h 10"/>
                  <a:gd name="T4" fmla="*/ 16 w 14"/>
                  <a:gd name="T5" fmla="*/ 80 h 10"/>
                  <a:gd name="T6" fmla="*/ 0 w 14"/>
                  <a:gd name="T7" fmla="*/ 56 h 10"/>
                  <a:gd name="T8" fmla="*/ 96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2" y="0"/>
                    </a:moveTo>
                    <a:cubicBezTo>
                      <a:pt x="14" y="0"/>
                      <a:pt x="14" y="2"/>
                      <a:pt x="14" y="2"/>
                    </a:cubicBezTo>
                    <a:cubicBezTo>
                      <a:pt x="2" y="10"/>
                      <a:pt x="2" y="10"/>
                      <a:pt x="2" y="10"/>
                    </a:cubicBezTo>
                    <a:cubicBezTo>
                      <a:pt x="0" y="7"/>
                      <a:pt x="0" y="7"/>
                      <a:pt x="0" y="7"/>
                    </a:cubicBezTo>
                    <a:cubicBezTo>
                      <a:pt x="12" y="0"/>
                      <a:pt x="12" y="0"/>
                      <a:pt x="12" y="0"/>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3" name="Freeform 113"/>
              <p:cNvSpPr>
                <a:spLocks noChangeAspect="1"/>
              </p:cNvSpPr>
              <p:nvPr/>
            </p:nvSpPr>
            <p:spPr bwMode="auto">
              <a:xfrm>
                <a:off x="3474" y="3454"/>
                <a:ext cx="162" cy="200"/>
              </a:xfrm>
              <a:custGeom>
                <a:avLst/>
                <a:gdLst>
                  <a:gd name="T0" fmla="*/ 0 w 81"/>
                  <a:gd name="T1" fmla="*/ 32 h 100"/>
                  <a:gd name="T2" fmla="*/ 0 w 81"/>
                  <a:gd name="T3" fmla="*/ 584 h 100"/>
                  <a:gd name="T4" fmla="*/ 32 w 81"/>
                  <a:gd name="T5" fmla="*/ 616 h 100"/>
                  <a:gd name="T6" fmla="*/ 624 w 81"/>
                  <a:gd name="T7" fmla="*/ 784 h 100"/>
                  <a:gd name="T8" fmla="*/ 648 w 81"/>
                  <a:gd name="T9" fmla="*/ 768 h 100"/>
                  <a:gd name="T10" fmla="*/ 648 w 81"/>
                  <a:gd name="T11" fmla="*/ 136 h 100"/>
                  <a:gd name="T12" fmla="*/ 624 w 81"/>
                  <a:gd name="T13" fmla="*/ 112 h 100"/>
                  <a:gd name="T14" fmla="*/ 32 w 81"/>
                  <a:gd name="T15" fmla="*/ 8 h 100"/>
                  <a:gd name="T16" fmla="*/ 0 w 81"/>
                  <a:gd name="T17" fmla="*/ 32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100"/>
                  <a:gd name="T29" fmla="*/ 81 w 81"/>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100">
                    <a:moveTo>
                      <a:pt x="0" y="4"/>
                    </a:moveTo>
                    <a:cubicBezTo>
                      <a:pt x="0" y="8"/>
                      <a:pt x="0" y="61"/>
                      <a:pt x="0" y="73"/>
                    </a:cubicBezTo>
                    <a:cubicBezTo>
                      <a:pt x="0" y="75"/>
                      <a:pt x="4" y="77"/>
                      <a:pt x="4" y="77"/>
                    </a:cubicBezTo>
                    <a:cubicBezTo>
                      <a:pt x="78" y="98"/>
                      <a:pt x="78" y="98"/>
                      <a:pt x="78" y="98"/>
                    </a:cubicBezTo>
                    <a:cubicBezTo>
                      <a:pt x="78" y="98"/>
                      <a:pt x="81" y="100"/>
                      <a:pt x="81" y="96"/>
                    </a:cubicBezTo>
                    <a:cubicBezTo>
                      <a:pt x="81" y="92"/>
                      <a:pt x="81" y="17"/>
                      <a:pt x="81" y="17"/>
                    </a:cubicBezTo>
                    <a:cubicBezTo>
                      <a:pt x="81" y="17"/>
                      <a:pt x="81" y="14"/>
                      <a:pt x="78" y="14"/>
                    </a:cubicBezTo>
                    <a:cubicBezTo>
                      <a:pt x="74" y="13"/>
                      <a:pt x="4" y="1"/>
                      <a:pt x="4" y="1"/>
                    </a:cubicBezTo>
                    <a:cubicBezTo>
                      <a:pt x="4" y="1"/>
                      <a:pt x="0" y="0"/>
                      <a:pt x="0" y="4"/>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4" name="Freeform 114"/>
              <p:cNvSpPr>
                <a:spLocks noChangeAspect="1"/>
              </p:cNvSpPr>
              <p:nvPr/>
            </p:nvSpPr>
            <p:spPr bwMode="auto">
              <a:xfrm>
                <a:off x="3490" y="3474"/>
                <a:ext cx="128" cy="152"/>
              </a:xfrm>
              <a:custGeom>
                <a:avLst/>
                <a:gdLst>
                  <a:gd name="T0" fmla="*/ 496 w 64"/>
                  <a:gd name="T1" fmla="*/ 80 h 76"/>
                  <a:gd name="T2" fmla="*/ 24 w 64"/>
                  <a:gd name="T3" fmla="*/ 0 h 76"/>
                  <a:gd name="T4" fmla="*/ 0 w 64"/>
                  <a:gd name="T5" fmla="*/ 8 h 76"/>
                  <a:gd name="T6" fmla="*/ 0 w 64"/>
                  <a:gd name="T7" fmla="*/ 456 h 76"/>
                  <a:gd name="T8" fmla="*/ 24 w 64"/>
                  <a:gd name="T9" fmla="*/ 488 h 76"/>
                  <a:gd name="T10" fmla="*/ 488 w 64"/>
                  <a:gd name="T11" fmla="*/ 608 h 76"/>
                  <a:gd name="T12" fmla="*/ 512 w 64"/>
                  <a:gd name="T13" fmla="*/ 584 h 76"/>
                  <a:gd name="T14" fmla="*/ 512 w 64"/>
                  <a:gd name="T15" fmla="*/ 104 h 76"/>
                  <a:gd name="T16" fmla="*/ 496 w 64"/>
                  <a:gd name="T17" fmla="*/ 8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62" y="10"/>
                    </a:moveTo>
                    <a:cubicBezTo>
                      <a:pt x="28" y="4"/>
                      <a:pt x="5" y="0"/>
                      <a:pt x="3" y="0"/>
                    </a:cubicBezTo>
                    <a:cubicBezTo>
                      <a:pt x="0" y="0"/>
                      <a:pt x="0" y="1"/>
                      <a:pt x="0" y="1"/>
                    </a:cubicBezTo>
                    <a:cubicBezTo>
                      <a:pt x="0" y="1"/>
                      <a:pt x="0" y="54"/>
                      <a:pt x="0" y="57"/>
                    </a:cubicBezTo>
                    <a:cubicBezTo>
                      <a:pt x="0" y="60"/>
                      <a:pt x="1" y="61"/>
                      <a:pt x="3" y="61"/>
                    </a:cubicBezTo>
                    <a:cubicBezTo>
                      <a:pt x="3" y="61"/>
                      <a:pt x="50" y="73"/>
                      <a:pt x="61" y="76"/>
                    </a:cubicBezTo>
                    <a:cubicBezTo>
                      <a:pt x="63" y="76"/>
                      <a:pt x="64" y="73"/>
                      <a:pt x="64" y="73"/>
                    </a:cubicBezTo>
                    <a:cubicBezTo>
                      <a:pt x="64" y="73"/>
                      <a:pt x="64" y="15"/>
                      <a:pt x="64" y="13"/>
                    </a:cubicBezTo>
                    <a:cubicBezTo>
                      <a:pt x="64" y="11"/>
                      <a:pt x="63" y="10"/>
                      <a:pt x="62" y="10"/>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5" name="Freeform 115"/>
              <p:cNvSpPr>
                <a:spLocks noChangeAspect="1"/>
              </p:cNvSpPr>
              <p:nvPr/>
            </p:nvSpPr>
            <p:spPr bwMode="auto">
              <a:xfrm>
                <a:off x="3494" y="3478"/>
                <a:ext cx="118" cy="142"/>
              </a:xfrm>
              <a:custGeom>
                <a:avLst/>
                <a:gdLst>
                  <a:gd name="T0" fmla="*/ 464 w 59"/>
                  <a:gd name="T1" fmla="*/ 72 h 71"/>
                  <a:gd name="T2" fmla="*/ 24 w 59"/>
                  <a:gd name="T3" fmla="*/ 0 h 71"/>
                  <a:gd name="T4" fmla="*/ 0 w 59"/>
                  <a:gd name="T5" fmla="*/ 8 h 71"/>
                  <a:gd name="T6" fmla="*/ 0 w 59"/>
                  <a:gd name="T7" fmla="*/ 424 h 71"/>
                  <a:gd name="T8" fmla="*/ 16 w 59"/>
                  <a:gd name="T9" fmla="*/ 456 h 71"/>
                  <a:gd name="T10" fmla="*/ 448 w 59"/>
                  <a:gd name="T11" fmla="*/ 568 h 71"/>
                  <a:gd name="T12" fmla="*/ 472 w 59"/>
                  <a:gd name="T13" fmla="*/ 544 h 71"/>
                  <a:gd name="T14" fmla="*/ 472 w 59"/>
                  <a:gd name="T15" fmla="*/ 96 h 71"/>
                  <a:gd name="T16" fmla="*/ 464 w 59"/>
                  <a:gd name="T17" fmla="*/ 72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71"/>
                  <a:gd name="T29" fmla="*/ 59 w 59"/>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71">
                    <a:moveTo>
                      <a:pt x="58" y="9"/>
                    </a:moveTo>
                    <a:cubicBezTo>
                      <a:pt x="26" y="4"/>
                      <a:pt x="5" y="1"/>
                      <a:pt x="3" y="0"/>
                    </a:cubicBezTo>
                    <a:cubicBezTo>
                      <a:pt x="1" y="0"/>
                      <a:pt x="0" y="1"/>
                      <a:pt x="0" y="1"/>
                    </a:cubicBezTo>
                    <a:cubicBezTo>
                      <a:pt x="0" y="1"/>
                      <a:pt x="0" y="50"/>
                      <a:pt x="0" y="53"/>
                    </a:cubicBezTo>
                    <a:cubicBezTo>
                      <a:pt x="0" y="56"/>
                      <a:pt x="1" y="57"/>
                      <a:pt x="2" y="57"/>
                    </a:cubicBezTo>
                    <a:cubicBezTo>
                      <a:pt x="3" y="57"/>
                      <a:pt x="47" y="69"/>
                      <a:pt x="56" y="71"/>
                    </a:cubicBezTo>
                    <a:cubicBezTo>
                      <a:pt x="59" y="71"/>
                      <a:pt x="59" y="68"/>
                      <a:pt x="59" y="68"/>
                    </a:cubicBezTo>
                    <a:cubicBezTo>
                      <a:pt x="59" y="68"/>
                      <a:pt x="59" y="14"/>
                      <a:pt x="59" y="12"/>
                    </a:cubicBezTo>
                    <a:cubicBezTo>
                      <a:pt x="59" y="11"/>
                      <a:pt x="59" y="10"/>
                      <a:pt x="58" y="9"/>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6" name="Freeform 116"/>
              <p:cNvSpPr>
                <a:spLocks noChangeAspect="1" noEditPoints="1"/>
              </p:cNvSpPr>
              <p:nvPr/>
            </p:nvSpPr>
            <p:spPr bwMode="auto">
              <a:xfrm>
                <a:off x="3494" y="3476"/>
                <a:ext cx="120" cy="146"/>
              </a:xfrm>
              <a:custGeom>
                <a:avLst/>
                <a:gdLst>
                  <a:gd name="T0" fmla="*/ 8 w 60"/>
                  <a:gd name="T1" fmla="*/ 8 h 73"/>
                  <a:gd name="T2" fmla="*/ 0 w 60"/>
                  <a:gd name="T3" fmla="*/ 16 h 73"/>
                  <a:gd name="T4" fmla="*/ 0 w 60"/>
                  <a:gd name="T5" fmla="*/ 432 h 73"/>
                  <a:gd name="T6" fmla="*/ 16 w 60"/>
                  <a:gd name="T7" fmla="*/ 472 h 73"/>
                  <a:gd name="T8" fmla="*/ 448 w 60"/>
                  <a:gd name="T9" fmla="*/ 576 h 73"/>
                  <a:gd name="T10" fmla="*/ 480 w 60"/>
                  <a:gd name="T11" fmla="*/ 560 h 73"/>
                  <a:gd name="T12" fmla="*/ 480 w 60"/>
                  <a:gd name="T13" fmla="*/ 104 h 73"/>
                  <a:gd name="T14" fmla="*/ 464 w 60"/>
                  <a:gd name="T15" fmla="*/ 80 h 73"/>
                  <a:gd name="T16" fmla="*/ 464 w 60"/>
                  <a:gd name="T17" fmla="*/ 80 h 73"/>
                  <a:gd name="T18" fmla="*/ 24 w 60"/>
                  <a:gd name="T19" fmla="*/ 0 h 73"/>
                  <a:gd name="T20" fmla="*/ 8 w 60"/>
                  <a:gd name="T21" fmla="*/ 8 h 73"/>
                  <a:gd name="T22" fmla="*/ 8 w 60"/>
                  <a:gd name="T23" fmla="*/ 16 h 73"/>
                  <a:gd name="T24" fmla="*/ 16 w 60"/>
                  <a:gd name="T25" fmla="*/ 16 h 73"/>
                  <a:gd name="T26" fmla="*/ 464 w 60"/>
                  <a:gd name="T27" fmla="*/ 88 h 73"/>
                  <a:gd name="T28" fmla="*/ 472 w 60"/>
                  <a:gd name="T29" fmla="*/ 104 h 73"/>
                  <a:gd name="T30" fmla="*/ 472 w 60"/>
                  <a:gd name="T31" fmla="*/ 552 h 73"/>
                  <a:gd name="T32" fmla="*/ 448 w 60"/>
                  <a:gd name="T33" fmla="*/ 568 h 73"/>
                  <a:gd name="T34" fmla="*/ 24 w 60"/>
                  <a:gd name="T35" fmla="*/ 456 h 73"/>
                  <a:gd name="T36" fmla="*/ 8 w 60"/>
                  <a:gd name="T37" fmla="*/ 432 h 73"/>
                  <a:gd name="T38" fmla="*/ 8 w 60"/>
                  <a:gd name="T39" fmla="*/ 16 h 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0"/>
                  <a:gd name="T61" fmla="*/ 0 h 73"/>
                  <a:gd name="T62" fmla="*/ 60 w 60"/>
                  <a:gd name="T63" fmla="*/ 73 h 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0" h="73">
                    <a:moveTo>
                      <a:pt x="1" y="1"/>
                    </a:moveTo>
                    <a:cubicBezTo>
                      <a:pt x="0" y="1"/>
                      <a:pt x="0" y="2"/>
                      <a:pt x="0" y="2"/>
                    </a:cubicBezTo>
                    <a:cubicBezTo>
                      <a:pt x="0" y="54"/>
                      <a:pt x="0" y="54"/>
                      <a:pt x="0" y="54"/>
                    </a:cubicBezTo>
                    <a:cubicBezTo>
                      <a:pt x="0" y="58"/>
                      <a:pt x="0" y="58"/>
                      <a:pt x="2" y="59"/>
                    </a:cubicBezTo>
                    <a:cubicBezTo>
                      <a:pt x="3" y="59"/>
                      <a:pt x="46" y="70"/>
                      <a:pt x="56" y="72"/>
                    </a:cubicBezTo>
                    <a:cubicBezTo>
                      <a:pt x="59" y="73"/>
                      <a:pt x="60" y="71"/>
                      <a:pt x="60" y="70"/>
                    </a:cubicBezTo>
                    <a:cubicBezTo>
                      <a:pt x="60" y="13"/>
                      <a:pt x="60" y="13"/>
                      <a:pt x="60" y="13"/>
                    </a:cubicBezTo>
                    <a:cubicBezTo>
                      <a:pt x="60" y="12"/>
                      <a:pt x="60" y="10"/>
                      <a:pt x="58" y="10"/>
                    </a:cubicBezTo>
                    <a:cubicBezTo>
                      <a:pt x="58" y="10"/>
                      <a:pt x="58" y="10"/>
                      <a:pt x="58" y="10"/>
                    </a:cubicBezTo>
                    <a:cubicBezTo>
                      <a:pt x="3" y="0"/>
                      <a:pt x="3" y="0"/>
                      <a:pt x="3" y="0"/>
                    </a:cubicBezTo>
                    <a:cubicBezTo>
                      <a:pt x="2" y="0"/>
                      <a:pt x="1" y="0"/>
                      <a:pt x="1" y="1"/>
                    </a:cubicBezTo>
                    <a:close/>
                    <a:moveTo>
                      <a:pt x="1" y="2"/>
                    </a:moveTo>
                    <a:cubicBezTo>
                      <a:pt x="2" y="2"/>
                      <a:pt x="2" y="2"/>
                      <a:pt x="2" y="2"/>
                    </a:cubicBezTo>
                    <a:cubicBezTo>
                      <a:pt x="58" y="11"/>
                      <a:pt x="58" y="11"/>
                      <a:pt x="58" y="11"/>
                    </a:cubicBezTo>
                    <a:cubicBezTo>
                      <a:pt x="58" y="11"/>
                      <a:pt x="59" y="11"/>
                      <a:pt x="59" y="13"/>
                    </a:cubicBezTo>
                    <a:cubicBezTo>
                      <a:pt x="59" y="69"/>
                      <a:pt x="59" y="69"/>
                      <a:pt x="59" y="69"/>
                    </a:cubicBezTo>
                    <a:cubicBezTo>
                      <a:pt x="59" y="70"/>
                      <a:pt x="58" y="71"/>
                      <a:pt x="56" y="71"/>
                    </a:cubicBezTo>
                    <a:cubicBezTo>
                      <a:pt x="46" y="69"/>
                      <a:pt x="3" y="57"/>
                      <a:pt x="3" y="57"/>
                    </a:cubicBezTo>
                    <a:cubicBezTo>
                      <a:pt x="1" y="57"/>
                      <a:pt x="1" y="57"/>
                      <a:pt x="1" y="54"/>
                    </a:cubicBezTo>
                    <a:cubicBezTo>
                      <a:pt x="1" y="2"/>
                      <a:pt x="1" y="2"/>
                      <a:pt x="1" y="2"/>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7" name="Freeform 117"/>
              <p:cNvSpPr>
                <a:spLocks noChangeAspect="1"/>
              </p:cNvSpPr>
              <p:nvPr/>
            </p:nvSpPr>
            <p:spPr bwMode="auto">
              <a:xfrm>
                <a:off x="3132" y="3642"/>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8" name="Freeform 118"/>
              <p:cNvSpPr>
                <a:spLocks noChangeAspect="1"/>
              </p:cNvSpPr>
              <p:nvPr/>
            </p:nvSpPr>
            <p:spPr bwMode="auto">
              <a:xfrm>
                <a:off x="3250" y="3638"/>
                <a:ext cx="44" cy="62"/>
              </a:xfrm>
              <a:custGeom>
                <a:avLst/>
                <a:gdLst>
                  <a:gd name="T0" fmla="*/ 44 w 44"/>
                  <a:gd name="T1" fmla="*/ 0 h 62"/>
                  <a:gd name="T2" fmla="*/ 0 w 44"/>
                  <a:gd name="T3" fmla="*/ 36 h 62"/>
                  <a:gd name="T4" fmla="*/ 0 w 44"/>
                  <a:gd name="T5" fmla="*/ 62 h 62"/>
                  <a:gd name="T6" fmla="*/ 44 w 44"/>
                  <a:gd name="T7" fmla="*/ 22 h 62"/>
                  <a:gd name="T8" fmla="*/ 44 w 44"/>
                  <a:gd name="T9" fmla="*/ 0 h 62"/>
                  <a:gd name="T10" fmla="*/ 44 w 44"/>
                  <a:gd name="T11" fmla="*/ 0 h 62"/>
                  <a:gd name="T12" fmla="*/ 0 60000 65536"/>
                  <a:gd name="T13" fmla="*/ 0 60000 65536"/>
                  <a:gd name="T14" fmla="*/ 0 60000 65536"/>
                  <a:gd name="T15" fmla="*/ 0 60000 65536"/>
                  <a:gd name="T16" fmla="*/ 0 60000 65536"/>
                  <a:gd name="T17" fmla="*/ 0 60000 65536"/>
                  <a:gd name="T18" fmla="*/ 0 w 44"/>
                  <a:gd name="T19" fmla="*/ 0 h 62"/>
                  <a:gd name="T20" fmla="*/ 44 w 4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4" h="62">
                    <a:moveTo>
                      <a:pt x="44" y="0"/>
                    </a:moveTo>
                    <a:lnTo>
                      <a:pt x="0" y="36"/>
                    </a:lnTo>
                    <a:lnTo>
                      <a:pt x="0" y="62"/>
                    </a:lnTo>
                    <a:lnTo>
                      <a:pt x="44" y="22"/>
                    </a:lnTo>
                    <a:lnTo>
                      <a:pt x="44"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59" name="Freeform 119"/>
              <p:cNvSpPr>
                <a:spLocks noChangeAspect="1"/>
              </p:cNvSpPr>
              <p:nvPr/>
            </p:nvSpPr>
            <p:spPr bwMode="auto">
              <a:xfrm>
                <a:off x="3248" y="3672"/>
                <a:ext cx="2" cy="28"/>
              </a:xfrm>
              <a:custGeom>
                <a:avLst/>
                <a:gdLst>
                  <a:gd name="T0" fmla="*/ 2 w 2"/>
                  <a:gd name="T1" fmla="*/ 22 h 28"/>
                  <a:gd name="T2" fmla="*/ 2 w 2"/>
                  <a:gd name="T3" fmla="*/ 28 h 28"/>
                  <a:gd name="T4" fmla="*/ 0 w 2"/>
                  <a:gd name="T5" fmla="*/ 22 h 28"/>
                  <a:gd name="T6" fmla="*/ 0 w 2"/>
                  <a:gd name="T7" fmla="*/ 0 h 28"/>
                  <a:gd name="T8" fmla="*/ 2 w 2"/>
                  <a:gd name="T9" fmla="*/ 0 h 28"/>
                  <a:gd name="T10" fmla="*/ 2 w 2"/>
                  <a:gd name="T11" fmla="*/ 22 h 28"/>
                  <a:gd name="T12" fmla="*/ 2 w 2"/>
                  <a:gd name="T13" fmla="*/ 22 h 28"/>
                  <a:gd name="T14" fmla="*/ 0 60000 65536"/>
                  <a:gd name="T15" fmla="*/ 0 60000 65536"/>
                  <a:gd name="T16" fmla="*/ 0 60000 65536"/>
                  <a:gd name="T17" fmla="*/ 0 60000 65536"/>
                  <a:gd name="T18" fmla="*/ 0 60000 65536"/>
                  <a:gd name="T19" fmla="*/ 0 60000 65536"/>
                  <a:gd name="T20" fmla="*/ 0 60000 65536"/>
                  <a:gd name="T21" fmla="*/ 0 w 2"/>
                  <a:gd name="T22" fmla="*/ 0 h 28"/>
                  <a:gd name="T23" fmla="*/ 2 w 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8">
                    <a:moveTo>
                      <a:pt x="2" y="22"/>
                    </a:moveTo>
                    <a:lnTo>
                      <a:pt x="2" y="28"/>
                    </a:lnTo>
                    <a:lnTo>
                      <a:pt x="0" y="22"/>
                    </a:lnTo>
                    <a:lnTo>
                      <a:pt x="0" y="0"/>
                    </a:lnTo>
                    <a:lnTo>
                      <a:pt x="2" y="0"/>
                    </a:lnTo>
                    <a:lnTo>
                      <a:pt x="2"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0" name="Freeform 120"/>
              <p:cNvSpPr>
                <a:spLocks noChangeAspect="1"/>
              </p:cNvSpPr>
              <p:nvPr/>
            </p:nvSpPr>
            <p:spPr bwMode="auto">
              <a:xfrm>
                <a:off x="3132" y="3610"/>
                <a:ext cx="162" cy="64"/>
              </a:xfrm>
              <a:custGeom>
                <a:avLst/>
                <a:gdLst>
                  <a:gd name="T0" fmla="*/ 56 w 162"/>
                  <a:gd name="T1" fmla="*/ 0 h 64"/>
                  <a:gd name="T2" fmla="*/ 162 w 162"/>
                  <a:gd name="T3" fmla="*/ 28 h 64"/>
                  <a:gd name="T4" fmla="*/ 118 w 162"/>
                  <a:gd name="T5" fmla="*/ 64 h 64"/>
                  <a:gd name="T6" fmla="*/ 0 w 162"/>
                  <a:gd name="T7" fmla="*/ 32 h 64"/>
                  <a:gd name="T8" fmla="*/ 56 w 162"/>
                  <a:gd name="T9" fmla="*/ 0 h 64"/>
                  <a:gd name="T10" fmla="*/ 56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6" y="0"/>
                    </a:moveTo>
                    <a:lnTo>
                      <a:pt x="162"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1" name="Freeform 121"/>
              <p:cNvSpPr>
                <a:spLocks noChangeAspect="1"/>
              </p:cNvSpPr>
              <p:nvPr/>
            </p:nvSpPr>
            <p:spPr bwMode="auto">
              <a:xfrm>
                <a:off x="3132" y="3638"/>
                <a:ext cx="162" cy="36"/>
              </a:xfrm>
              <a:custGeom>
                <a:avLst/>
                <a:gdLst>
                  <a:gd name="T0" fmla="*/ 118 w 162"/>
                  <a:gd name="T1" fmla="*/ 34 h 36"/>
                  <a:gd name="T2" fmla="*/ 6 w 162"/>
                  <a:gd name="T3" fmla="*/ 4 h 36"/>
                  <a:gd name="T4" fmla="*/ 0 w 162"/>
                  <a:gd name="T5" fmla="*/ 4 h 36"/>
                  <a:gd name="T6" fmla="*/ 118 w 162"/>
                  <a:gd name="T7" fmla="*/ 36 h 36"/>
                  <a:gd name="T8" fmla="*/ 162 w 162"/>
                  <a:gd name="T9" fmla="*/ 0 h 36"/>
                  <a:gd name="T10" fmla="*/ 160 w 162"/>
                  <a:gd name="T11" fmla="*/ 0 h 36"/>
                  <a:gd name="T12" fmla="*/ 118 w 162"/>
                  <a:gd name="T13" fmla="*/ 34 h 36"/>
                  <a:gd name="T14" fmla="*/ 118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8" y="34"/>
                    </a:moveTo>
                    <a:lnTo>
                      <a:pt x="6" y="4"/>
                    </a:lnTo>
                    <a:lnTo>
                      <a:pt x="0" y="4"/>
                    </a:lnTo>
                    <a:lnTo>
                      <a:pt x="118" y="36"/>
                    </a:lnTo>
                    <a:lnTo>
                      <a:pt x="162" y="0"/>
                    </a:lnTo>
                    <a:lnTo>
                      <a:pt x="160" y="0"/>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2" name="Freeform 122"/>
              <p:cNvSpPr>
                <a:spLocks noChangeAspect="1"/>
              </p:cNvSpPr>
              <p:nvPr/>
            </p:nvSpPr>
            <p:spPr bwMode="auto">
              <a:xfrm>
                <a:off x="3236" y="3626"/>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3" name="Freeform 123"/>
              <p:cNvSpPr>
                <a:spLocks noChangeAspect="1"/>
              </p:cNvSpPr>
              <p:nvPr/>
            </p:nvSpPr>
            <p:spPr bwMode="auto">
              <a:xfrm>
                <a:off x="3164" y="3632"/>
                <a:ext cx="72" cy="30"/>
              </a:xfrm>
              <a:custGeom>
                <a:avLst/>
                <a:gdLst>
                  <a:gd name="T0" fmla="*/ 0 w 72"/>
                  <a:gd name="T1" fmla="*/ 0 h 30"/>
                  <a:gd name="T2" fmla="*/ 72 w 72"/>
                  <a:gd name="T3" fmla="*/ 20 h 30"/>
                  <a:gd name="T4" fmla="*/ 72 w 72"/>
                  <a:gd name="T5" fmla="*/ 30 h 30"/>
                  <a:gd name="T6" fmla="*/ 0 w 72"/>
                  <a:gd name="T7" fmla="*/ 10 h 30"/>
                  <a:gd name="T8" fmla="*/ 0 w 72"/>
                  <a:gd name="T9" fmla="*/ 0 h 30"/>
                  <a:gd name="T10" fmla="*/ 0 w 72"/>
                  <a:gd name="T11" fmla="*/ 0 h 30"/>
                  <a:gd name="T12" fmla="*/ 0 60000 65536"/>
                  <a:gd name="T13" fmla="*/ 0 60000 65536"/>
                  <a:gd name="T14" fmla="*/ 0 60000 65536"/>
                  <a:gd name="T15" fmla="*/ 0 60000 65536"/>
                  <a:gd name="T16" fmla="*/ 0 60000 65536"/>
                  <a:gd name="T17" fmla="*/ 0 60000 65536"/>
                  <a:gd name="T18" fmla="*/ 0 w 72"/>
                  <a:gd name="T19" fmla="*/ 0 h 30"/>
                  <a:gd name="T20" fmla="*/ 72 w 7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72" h="30">
                    <a:moveTo>
                      <a:pt x="0" y="0"/>
                    </a:moveTo>
                    <a:lnTo>
                      <a:pt x="72" y="20"/>
                    </a:lnTo>
                    <a:lnTo>
                      <a:pt x="72" y="30"/>
                    </a:lnTo>
                    <a:lnTo>
                      <a:pt x="0" y="1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4" name="Freeform 124"/>
              <p:cNvSpPr>
                <a:spLocks noChangeAspect="1"/>
              </p:cNvSpPr>
              <p:nvPr/>
            </p:nvSpPr>
            <p:spPr bwMode="auto">
              <a:xfrm>
                <a:off x="3164" y="3626"/>
                <a:ext cx="82" cy="26"/>
              </a:xfrm>
              <a:custGeom>
                <a:avLst/>
                <a:gdLst>
                  <a:gd name="T0" fmla="*/ 0 w 82"/>
                  <a:gd name="T1" fmla="*/ 6 h 26"/>
                  <a:gd name="T2" fmla="*/ 72 w 82"/>
                  <a:gd name="T3" fmla="*/ 26 h 26"/>
                  <a:gd name="T4" fmla="*/ 82 w 82"/>
                  <a:gd name="T5" fmla="*/ 20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20"/>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5" name="Freeform 125"/>
              <p:cNvSpPr>
                <a:spLocks noChangeAspect="1"/>
              </p:cNvSpPr>
              <p:nvPr/>
            </p:nvSpPr>
            <p:spPr bwMode="auto">
              <a:xfrm>
                <a:off x="3146" y="365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6" name="Freeform 126"/>
              <p:cNvSpPr>
                <a:spLocks noChangeAspect="1"/>
              </p:cNvSpPr>
              <p:nvPr/>
            </p:nvSpPr>
            <p:spPr bwMode="auto">
              <a:xfrm>
                <a:off x="3144" y="3654"/>
                <a:ext cx="12" cy="8"/>
              </a:xfrm>
              <a:custGeom>
                <a:avLst/>
                <a:gdLst>
                  <a:gd name="T0" fmla="*/ 2 w 12"/>
                  <a:gd name="T1" fmla="*/ 4 h 8"/>
                  <a:gd name="T2" fmla="*/ 2 w 12"/>
                  <a:gd name="T3" fmla="*/ 0 h 8"/>
                  <a:gd name="T4" fmla="*/ 0 w 12"/>
                  <a:gd name="T5" fmla="*/ 0 h 8"/>
                  <a:gd name="T6" fmla="*/ 0 w 12"/>
                  <a:gd name="T7" fmla="*/ 4 h 8"/>
                  <a:gd name="T8" fmla="*/ 12 w 12"/>
                  <a:gd name="T9" fmla="*/ 8 h 8"/>
                  <a:gd name="T10" fmla="*/ 12 w 12"/>
                  <a:gd name="T11" fmla="*/ 8 h 8"/>
                  <a:gd name="T12" fmla="*/ 2 w 12"/>
                  <a:gd name="T13" fmla="*/ 4 h 8"/>
                  <a:gd name="T14" fmla="*/ 2 w 12"/>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8"/>
                  <a:gd name="T26" fmla="*/ 12 w 1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8">
                    <a:moveTo>
                      <a:pt x="2" y="4"/>
                    </a:moveTo>
                    <a:lnTo>
                      <a:pt x="2" y="0"/>
                    </a:lnTo>
                    <a:lnTo>
                      <a:pt x="0" y="0"/>
                    </a:lnTo>
                    <a:lnTo>
                      <a:pt x="0" y="4"/>
                    </a:lnTo>
                    <a:lnTo>
                      <a:pt x="12" y="8"/>
                    </a:lnTo>
                    <a:lnTo>
                      <a:pt x="2"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7" name="Freeform 127"/>
              <p:cNvSpPr>
                <a:spLocks noChangeAspect="1"/>
              </p:cNvSpPr>
              <p:nvPr/>
            </p:nvSpPr>
            <p:spPr bwMode="auto">
              <a:xfrm>
                <a:off x="3226" y="3672"/>
                <a:ext cx="10" cy="8"/>
              </a:xfrm>
              <a:custGeom>
                <a:avLst/>
                <a:gdLst>
                  <a:gd name="T0" fmla="*/ 0 w 10"/>
                  <a:gd name="T1" fmla="*/ 0 h 8"/>
                  <a:gd name="T2" fmla="*/ 10 w 10"/>
                  <a:gd name="T3" fmla="*/ 2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2"/>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8" name="Freeform 128"/>
              <p:cNvSpPr>
                <a:spLocks noChangeAspect="1"/>
              </p:cNvSpPr>
              <p:nvPr/>
            </p:nvSpPr>
            <p:spPr bwMode="auto">
              <a:xfrm>
                <a:off x="3226" y="3672"/>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69" name="Freeform 129"/>
              <p:cNvSpPr>
                <a:spLocks noChangeAspect="1"/>
              </p:cNvSpPr>
              <p:nvPr/>
            </p:nvSpPr>
            <p:spPr bwMode="auto">
              <a:xfrm>
                <a:off x="3226" y="3678"/>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0" name="Freeform 130"/>
              <p:cNvSpPr>
                <a:spLocks noChangeAspect="1"/>
              </p:cNvSpPr>
              <p:nvPr/>
            </p:nvSpPr>
            <p:spPr bwMode="auto">
              <a:xfrm>
                <a:off x="3226" y="3678"/>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1" name="Freeform 131"/>
              <p:cNvSpPr>
                <a:spLocks noChangeAspect="1"/>
              </p:cNvSpPr>
              <p:nvPr/>
            </p:nvSpPr>
            <p:spPr bwMode="auto">
              <a:xfrm>
                <a:off x="3226" y="368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2" name="Freeform 132"/>
              <p:cNvSpPr>
                <a:spLocks noChangeAspect="1"/>
              </p:cNvSpPr>
              <p:nvPr/>
            </p:nvSpPr>
            <p:spPr bwMode="auto">
              <a:xfrm>
                <a:off x="3226" y="3684"/>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3" name="Freeform 133"/>
              <p:cNvSpPr>
                <a:spLocks noChangeAspect="1"/>
              </p:cNvSpPr>
              <p:nvPr/>
            </p:nvSpPr>
            <p:spPr bwMode="auto">
              <a:xfrm>
                <a:off x="3196" y="3688"/>
                <a:ext cx="46" cy="40"/>
              </a:xfrm>
              <a:custGeom>
                <a:avLst/>
                <a:gdLst>
                  <a:gd name="T0" fmla="*/ 46 w 46"/>
                  <a:gd name="T1" fmla="*/ 0 h 40"/>
                  <a:gd name="T2" fmla="*/ 46 w 46"/>
                  <a:gd name="T3" fmla="*/ 4 h 40"/>
                  <a:gd name="T4" fmla="*/ 0 w 46"/>
                  <a:gd name="T5" fmla="*/ 40 h 40"/>
                  <a:gd name="T6" fmla="*/ 0 w 46"/>
                  <a:gd name="T7" fmla="*/ 38 h 40"/>
                  <a:gd name="T8" fmla="*/ 46 w 46"/>
                  <a:gd name="T9" fmla="*/ 0 h 40"/>
                  <a:gd name="T10" fmla="*/ 46 w 46"/>
                  <a:gd name="T11" fmla="*/ 0 h 40"/>
                  <a:gd name="T12" fmla="*/ 0 60000 65536"/>
                  <a:gd name="T13" fmla="*/ 0 60000 65536"/>
                  <a:gd name="T14" fmla="*/ 0 60000 65536"/>
                  <a:gd name="T15" fmla="*/ 0 60000 65536"/>
                  <a:gd name="T16" fmla="*/ 0 60000 65536"/>
                  <a:gd name="T17" fmla="*/ 0 60000 65536"/>
                  <a:gd name="T18" fmla="*/ 0 w 46"/>
                  <a:gd name="T19" fmla="*/ 0 h 40"/>
                  <a:gd name="T20" fmla="*/ 46 w 46"/>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46" h="40">
                    <a:moveTo>
                      <a:pt x="46" y="0"/>
                    </a:moveTo>
                    <a:lnTo>
                      <a:pt x="46" y="4"/>
                    </a:lnTo>
                    <a:lnTo>
                      <a:pt x="0" y="40"/>
                    </a:lnTo>
                    <a:lnTo>
                      <a:pt x="0" y="38"/>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4" name="Freeform 134"/>
              <p:cNvSpPr>
                <a:spLocks noChangeAspect="1"/>
              </p:cNvSpPr>
              <p:nvPr/>
            </p:nvSpPr>
            <p:spPr bwMode="auto">
              <a:xfrm>
                <a:off x="3092" y="3692"/>
                <a:ext cx="104" cy="36"/>
              </a:xfrm>
              <a:custGeom>
                <a:avLst/>
                <a:gdLst>
                  <a:gd name="T0" fmla="*/ 104 w 104"/>
                  <a:gd name="T1" fmla="*/ 34 h 36"/>
                  <a:gd name="T2" fmla="*/ 0 w 104"/>
                  <a:gd name="T3" fmla="*/ 0 h 36"/>
                  <a:gd name="T4" fmla="*/ 0 w 104"/>
                  <a:gd name="T5" fmla="*/ 2 h 36"/>
                  <a:gd name="T6" fmla="*/ 104 w 104"/>
                  <a:gd name="T7" fmla="*/ 36 h 36"/>
                  <a:gd name="T8" fmla="*/ 104 w 104"/>
                  <a:gd name="T9" fmla="*/ 34 h 36"/>
                  <a:gd name="T10" fmla="*/ 104 w 104"/>
                  <a:gd name="T11" fmla="*/ 34 h 36"/>
                  <a:gd name="T12" fmla="*/ 0 60000 65536"/>
                  <a:gd name="T13" fmla="*/ 0 60000 65536"/>
                  <a:gd name="T14" fmla="*/ 0 60000 65536"/>
                  <a:gd name="T15" fmla="*/ 0 60000 65536"/>
                  <a:gd name="T16" fmla="*/ 0 60000 65536"/>
                  <a:gd name="T17" fmla="*/ 0 60000 65536"/>
                  <a:gd name="T18" fmla="*/ 0 w 104"/>
                  <a:gd name="T19" fmla="*/ 0 h 36"/>
                  <a:gd name="T20" fmla="*/ 104 w 10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4" h="36">
                    <a:moveTo>
                      <a:pt x="104" y="34"/>
                    </a:moveTo>
                    <a:lnTo>
                      <a:pt x="0" y="0"/>
                    </a:lnTo>
                    <a:lnTo>
                      <a:pt x="0" y="2"/>
                    </a:lnTo>
                    <a:lnTo>
                      <a:pt x="104" y="36"/>
                    </a:lnTo>
                    <a:lnTo>
                      <a:pt x="104" y="34"/>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5" name="Freeform 135"/>
              <p:cNvSpPr>
                <a:spLocks noChangeAspect="1"/>
              </p:cNvSpPr>
              <p:nvPr/>
            </p:nvSpPr>
            <p:spPr bwMode="auto">
              <a:xfrm>
                <a:off x="3092" y="3660"/>
                <a:ext cx="150" cy="66"/>
              </a:xfrm>
              <a:custGeom>
                <a:avLst/>
                <a:gdLst>
                  <a:gd name="T0" fmla="*/ 50 w 150"/>
                  <a:gd name="T1" fmla="*/ 0 h 66"/>
                  <a:gd name="T2" fmla="*/ 150 w 150"/>
                  <a:gd name="T3" fmla="*/ 28 h 66"/>
                  <a:gd name="T4" fmla="*/ 104 w 150"/>
                  <a:gd name="T5" fmla="*/ 66 h 66"/>
                  <a:gd name="T6" fmla="*/ 0 w 150"/>
                  <a:gd name="T7" fmla="*/ 32 h 66"/>
                  <a:gd name="T8" fmla="*/ 50 w 150"/>
                  <a:gd name="T9" fmla="*/ 0 h 66"/>
                  <a:gd name="T10" fmla="*/ 50 w 150"/>
                  <a:gd name="T11" fmla="*/ 0 h 66"/>
                  <a:gd name="T12" fmla="*/ 0 60000 65536"/>
                  <a:gd name="T13" fmla="*/ 0 60000 65536"/>
                  <a:gd name="T14" fmla="*/ 0 60000 65536"/>
                  <a:gd name="T15" fmla="*/ 0 60000 65536"/>
                  <a:gd name="T16" fmla="*/ 0 60000 65536"/>
                  <a:gd name="T17" fmla="*/ 0 60000 65536"/>
                  <a:gd name="T18" fmla="*/ 0 w 150"/>
                  <a:gd name="T19" fmla="*/ 0 h 66"/>
                  <a:gd name="T20" fmla="*/ 150 w 150"/>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0" h="66">
                    <a:moveTo>
                      <a:pt x="50" y="0"/>
                    </a:moveTo>
                    <a:lnTo>
                      <a:pt x="150" y="28"/>
                    </a:lnTo>
                    <a:lnTo>
                      <a:pt x="104" y="66"/>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6" name="Freeform 136"/>
              <p:cNvSpPr>
                <a:spLocks noChangeAspect="1"/>
              </p:cNvSpPr>
              <p:nvPr/>
            </p:nvSpPr>
            <p:spPr bwMode="auto">
              <a:xfrm>
                <a:off x="3202" y="3534"/>
                <a:ext cx="86" cy="98"/>
              </a:xfrm>
              <a:custGeom>
                <a:avLst/>
                <a:gdLst>
                  <a:gd name="T0" fmla="*/ 240 w 43"/>
                  <a:gd name="T1" fmla="*/ 392 h 49"/>
                  <a:gd name="T2" fmla="*/ 328 w 43"/>
                  <a:gd name="T3" fmla="*/ 320 h 49"/>
                  <a:gd name="T4" fmla="*/ 328 w 43"/>
                  <a:gd name="T5" fmla="*/ 144 h 49"/>
                  <a:gd name="T6" fmla="*/ 312 w 43"/>
                  <a:gd name="T7" fmla="*/ 0 h 49"/>
                  <a:gd name="T8" fmla="*/ 120 w 43"/>
                  <a:gd name="T9" fmla="*/ 8 h 49"/>
                  <a:gd name="T10" fmla="*/ 0 w 43"/>
                  <a:gd name="T11" fmla="*/ 24 h 49"/>
                  <a:gd name="T12" fmla="*/ 120 w 43"/>
                  <a:gd name="T13" fmla="*/ 384 h 49"/>
                  <a:gd name="T14" fmla="*/ 240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0" y="49"/>
                    </a:moveTo>
                    <a:cubicBezTo>
                      <a:pt x="41" y="40"/>
                      <a:pt x="41" y="40"/>
                      <a:pt x="41" y="40"/>
                    </a:cubicBezTo>
                    <a:cubicBezTo>
                      <a:pt x="43" y="30"/>
                      <a:pt x="43" y="25"/>
                      <a:pt x="41" y="18"/>
                    </a:cubicBezTo>
                    <a:cubicBezTo>
                      <a:pt x="39" y="9"/>
                      <a:pt x="39" y="0"/>
                      <a:pt x="39" y="0"/>
                    </a:cubicBezTo>
                    <a:cubicBezTo>
                      <a:pt x="15" y="1"/>
                      <a:pt x="15" y="1"/>
                      <a:pt x="15" y="1"/>
                    </a:cubicBezTo>
                    <a:cubicBezTo>
                      <a:pt x="0" y="3"/>
                      <a:pt x="0" y="3"/>
                      <a:pt x="0" y="3"/>
                    </a:cubicBezTo>
                    <a:cubicBezTo>
                      <a:pt x="15" y="48"/>
                      <a:pt x="15" y="48"/>
                      <a:pt x="15"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7" name="Freeform 137"/>
              <p:cNvSpPr>
                <a:spLocks noChangeAspect="1"/>
              </p:cNvSpPr>
              <p:nvPr/>
            </p:nvSpPr>
            <p:spPr bwMode="auto">
              <a:xfrm>
                <a:off x="3202" y="3528"/>
                <a:ext cx="78" cy="20"/>
              </a:xfrm>
              <a:custGeom>
                <a:avLst/>
                <a:gdLst>
                  <a:gd name="T0" fmla="*/ 58 w 78"/>
                  <a:gd name="T1" fmla="*/ 18 h 20"/>
                  <a:gd name="T2" fmla="*/ 78 w 78"/>
                  <a:gd name="T3" fmla="*/ 6 h 20"/>
                  <a:gd name="T4" fmla="*/ 34 w 78"/>
                  <a:gd name="T5" fmla="*/ 0 h 20"/>
                  <a:gd name="T6" fmla="*/ 0 w 78"/>
                  <a:gd name="T7" fmla="*/ 10 h 20"/>
                  <a:gd name="T8" fmla="*/ 52 w 78"/>
                  <a:gd name="T9" fmla="*/ 20 h 20"/>
                  <a:gd name="T10" fmla="*/ 58 w 78"/>
                  <a:gd name="T11" fmla="*/ 18 h 20"/>
                  <a:gd name="T12" fmla="*/ 58 w 78"/>
                  <a:gd name="T13" fmla="*/ 18 h 20"/>
                  <a:gd name="T14" fmla="*/ 0 60000 65536"/>
                  <a:gd name="T15" fmla="*/ 0 60000 65536"/>
                  <a:gd name="T16" fmla="*/ 0 60000 65536"/>
                  <a:gd name="T17" fmla="*/ 0 60000 65536"/>
                  <a:gd name="T18" fmla="*/ 0 60000 65536"/>
                  <a:gd name="T19" fmla="*/ 0 60000 65536"/>
                  <a:gd name="T20" fmla="*/ 0 60000 65536"/>
                  <a:gd name="T21" fmla="*/ 0 w 78"/>
                  <a:gd name="T22" fmla="*/ 0 h 20"/>
                  <a:gd name="T23" fmla="*/ 78 w 7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0">
                    <a:moveTo>
                      <a:pt x="58" y="18"/>
                    </a:moveTo>
                    <a:lnTo>
                      <a:pt x="78" y="6"/>
                    </a:lnTo>
                    <a:lnTo>
                      <a:pt x="34" y="0"/>
                    </a:lnTo>
                    <a:lnTo>
                      <a:pt x="0" y="10"/>
                    </a:lnTo>
                    <a:lnTo>
                      <a:pt x="52" y="20"/>
                    </a:lnTo>
                    <a:lnTo>
                      <a:pt x="58" y="18"/>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8" name="Freeform 138"/>
              <p:cNvSpPr>
                <a:spLocks noChangeAspect="1"/>
              </p:cNvSpPr>
              <p:nvPr/>
            </p:nvSpPr>
            <p:spPr bwMode="auto">
              <a:xfrm>
                <a:off x="3160" y="3538"/>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44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6"/>
                      <a:pt x="46" y="57"/>
                    </a:cubicBezTo>
                    <a:cubicBezTo>
                      <a:pt x="45" y="58"/>
                      <a:pt x="44" y="58"/>
                      <a:pt x="44" y="58"/>
                    </a:cubicBezTo>
                    <a:cubicBezTo>
                      <a:pt x="0" y="43"/>
                      <a:pt x="0" y="43"/>
                      <a:pt x="0" y="43"/>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79" name="Freeform 139"/>
              <p:cNvSpPr>
                <a:spLocks noChangeAspect="1"/>
              </p:cNvSpPr>
              <p:nvPr/>
            </p:nvSpPr>
            <p:spPr bwMode="auto">
              <a:xfrm>
                <a:off x="3158" y="3534"/>
                <a:ext cx="106" cy="110"/>
              </a:xfrm>
              <a:custGeom>
                <a:avLst/>
                <a:gdLst>
                  <a:gd name="T0" fmla="*/ 56 w 53"/>
                  <a:gd name="T1" fmla="*/ 0 h 55"/>
                  <a:gd name="T2" fmla="*/ 72 w 53"/>
                  <a:gd name="T3" fmla="*/ 0 h 55"/>
                  <a:gd name="T4" fmla="*/ 416 w 53"/>
                  <a:gd name="T5" fmla="*/ 48 h 55"/>
                  <a:gd name="T6" fmla="*/ 424 w 53"/>
                  <a:gd name="T7" fmla="*/ 56 h 55"/>
                  <a:gd name="T8" fmla="*/ 368 w 53"/>
                  <a:gd name="T9" fmla="*/ 88 h 55"/>
                  <a:gd name="T10" fmla="*/ 232 w 53"/>
                  <a:gd name="T11" fmla="*/ 344 h 55"/>
                  <a:gd name="T12" fmla="*/ 280 w 53"/>
                  <a:gd name="T13" fmla="*/ 440 h 55"/>
                  <a:gd name="T14" fmla="*/ 8 w 53"/>
                  <a:gd name="T15" fmla="*/ 360 h 55"/>
                  <a:gd name="T16" fmla="*/ 0 w 53"/>
                  <a:gd name="T17" fmla="*/ 24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6"/>
                      <a:pt x="52" y="6"/>
                    </a:cubicBezTo>
                    <a:cubicBezTo>
                      <a:pt x="53" y="7"/>
                      <a:pt x="53" y="7"/>
                      <a:pt x="53" y="7"/>
                    </a:cubicBezTo>
                    <a:cubicBezTo>
                      <a:pt x="46" y="11"/>
                      <a:pt x="46" y="11"/>
                      <a:pt x="46" y="11"/>
                    </a:cubicBezTo>
                    <a:cubicBezTo>
                      <a:pt x="46" y="11"/>
                      <a:pt x="29" y="42"/>
                      <a:pt x="29" y="43"/>
                    </a:cubicBezTo>
                    <a:cubicBezTo>
                      <a:pt x="29" y="44"/>
                      <a:pt x="32" y="50"/>
                      <a:pt x="35" y="55"/>
                    </a:cubicBezTo>
                    <a:cubicBezTo>
                      <a:pt x="1" y="45"/>
                      <a:pt x="1" y="45"/>
                      <a:pt x="1" y="45"/>
                    </a:cubicBezTo>
                    <a:cubicBezTo>
                      <a:pt x="0" y="3"/>
                      <a:pt x="0" y="3"/>
                      <a:pt x="0" y="3"/>
                    </a:cubicBezTo>
                    <a:cubicBezTo>
                      <a:pt x="0" y="3"/>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80" name="Freeform 140"/>
              <p:cNvSpPr>
                <a:spLocks noChangeAspect="1"/>
              </p:cNvSpPr>
              <p:nvPr/>
            </p:nvSpPr>
            <p:spPr bwMode="auto">
              <a:xfrm>
                <a:off x="3248" y="3546"/>
                <a:ext cx="16" cy="12"/>
              </a:xfrm>
              <a:custGeom>
                <a:avLst/>
                <a:gdLst>
                  <a:gd name="T0" fmla="*/ 56 w 8"/>
                  <a:gd name="T1" fmla="*/ 0 h 6"/>
                  <a:gd name="T2" fmla="*/ 64 w 8"/>
                  <a:gd name="T3" fmla="*/ 16 h 6"/>
                  <a:gd name="T4" fmla="*/ 8 w 8"/>
                  <a:gd name="T5" fmla="*/ 48 h 6"/>
                  <a:gd name="T6" fmla="*/ 0 w 8"/>
                  <a:gd name="T7" fmla="*/ 40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1"/>
                      <a:pt x="8" y="2"/>
                      <a:pt x="8" y="2"/>
                    </a:cubicBezTo>
                    <a:cubicBezTo>
                      <a:pt x="1" y="6"/>
                      <a:pt x="1" y="6"/>
                      <a:pt x="1" y="6"/>
                    </a:cubicBezTo>
                    <a:cubicBezTo>
                      <a:pt x="0" y="5"/>
                      <a:pt x="0" y="5"/>
                      <a:pt x="0" y="5"/>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81" name="Freeform 141"/>
              <p:cNvSpPr>
                <a:spLocks noChangeAspect="1"/>
              </p:cNvSpPr>
              <p:nvPr/>
            </p:nvSpPr>
            <p:spPr bwMode="auto">
              <a:xfrm>
                <a:off x="3156" y="3540"/>
                <a:ext cx="94" cy="114"/>
              </a:xfrm>
              <a:custGeom>
                <a:avLst/>
                <a:gdLst>
                  <a:gd name="T0" fmla="*/ 0 w 47"/>
                  <a:gd name="T1" fmla="*/ 16 h 57"/>
                  <a:gd name="T2" fmla="*/ 0 w 47"/>
                  <a:gd name="T3" fmla="*/ 336 h 57"/>
                  <a:gd name="T4" fmla="*/ 16 w 47"/>
                  <a:gd name="T5" fmla="*/ 352 h 57"/>
                  <a:gd name="T6" fmla="*/ 360 w 47"/>
                  <a:gd name="T7" fmla="*/ 448 h 57"/>
                  <a:gd name="T8" fmla="*/ 376 w 47"/>
                  <a:gd name="T9" fmla="*/ 440 h 57"/>
                  <a:gd name="T10" fmla="*/ 376 w 47"/>
                  <a:gd name="T11" fmla="*/ 72 h 57"/>
                  <a:gd name="T12" fmla="*/ 360 w 47"/>
                  <a:gd name="T13" fmla="*/ 64 h 57"/>
                  <a:gd name="T14" fmla="*/ 16 w 47"/>
                  <a:gd name="T15" fmla="*/ 0 h 57"/>
                  <a:gd name="T16" fmla="*/ 0 w 47"/>
                  <a:gd name="T17" fmla="*/ 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7"/>
                  <a:gd name="T29" fmla="*/ 47 w 4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7">
                    <a:moveTo>
                      <a:pt x="0" y="2"/>
                    </a:moveTo>
                    <a:cubicBezTo>
                      <a:pt x="0" y="4"/>
                      <a:pt x="0" y="35"/>
                      <a:pt x="0" y="42"/>
                    </a:cubicBezTo>
                    <a:cubicBezTo>
                      <a:pt x="0" y="43"/>
                      <a:pt x="2" y="44"/>
                      <a:pt x="2" y="44"/>
                    </a:cubicBezTo>
                    <a:cubicBezTo>
                      <a:pt x="45" y="56"/>
                      <a:pt x="45" y="56"/>
                      <a:pt x="45" y="56"/>
                    </a:cubicBezTo>
                    <a:cubicBezTo>
                      <a:pt x="45" y="56"/>
                      <a:pt x="47" y="57"/>
                      <a:pt x="47" y="55"/>
                    </a:cubicBezTo>
                    <a:cubicBezTo>
                      <a:pt x="47" y="53"/>
                      <a:pt x="47" y="9"/>
                      <a:pt x="47" y="9"/>
                    </a:cubicBezTo>
                    <a:cubicBezTo>
                      <a:pt x="47" y="9"/>
                      <a:pt x="47" y="8"/>
                      <a:pt x="45" y="8"/>
                    </a:cubicBezTo>
                    <a:cubicBezTo>
                      <a:pt x="43" y="7"/>
                      <a:pt x="2" y="0"/>
                      <a:pt x="2" y="0"/>
                    </a:cubicBezTo>
                    <a:cubicBezTo>
                      <a:pt x="2"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82" name="Freeform 142"/>
              <p:cNvSpPr>
                <a:spLocks noChangeAspect="1"/>
              </p:cNvSpPr>
              <p:nvPr/>
            </p:nvSpPr>
            <p:spPr bwMode="auto">
              <a:xfrm>
                <a:off x="3166" y="3550"/>
                <a:ext cx="74" cy="90"/>
              </a:xfrm>
              <a:custGeom>
                <a:avLst/>
                <a:gdLst>
                  <a:gd name="T0" fmla="*/ 288 w 37"/>
                  <a:gd name="T1" fmla="*/ 48 h 45"/>
                  <a:gd name="T2" fmla="*/ 8 w 37"/>
                  <a:gd name="T3" fmla="*/ 0 h 45"/>
                  <a:gd name="T4" fmla="*/ 0 w 37"/>
                  <a:gd name="T5" fmla="*/ 8 h 45"/>
                  <a:gd name="T6" fmla="*/ 0 w 37"/>
                  <a:gd name="T7" fmla="*/ 272 h 45"/>
                  <a:gd name="T8" fmla="*/ 8 w 37"/>
                  <a:gd name="T9" fmla="*/ 288 h 45"/>
                  <a:gd name="T10" fmla="*/ 280 w 37"/>
                  <a:gd name="T11" fmla="*/ 352 h 45"/>
                  <a:gd name="T12" fmla="*/ 296 w 37"/>
                  <a:gd name="T13" fmla="*/ 344 h 45"/>
                  <a:gd name="T14" fmla="*/ 296 w 37"/>
                  <a:gd name="T15" fmla="*/ 64 h 45"/>
                  <a:gd name="T16" fmla="*/ 288 w 37"/>
                  <a:gd name="T17" fmla="*/ 48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5"/>
                  <a:gd name="T29" fmla="*/ 37 w 37"/>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5">
                    <a:moveTo>
                      <a:pt x="36" y="6"/>
                    </a:moveTo>
                    <a:cubicBezTo>
                      <a:pt x="16" y="3"/>
                      <a:pt x="3" y="1"/>
                      <a:pt x="1" y="0"/>
                    </a:cubicBezTo>
                    <a:cubicBezTo>
                      <a:pt x="0" y="0"/>
                      <a:pt x="0" y="1"/>
                      <a:pt x="0" y="1"/>
                    </a:cubicBezTo>
                    <a:cubicBezTo>
                      <a:pt x="0" y="1"/>
                      <a:pt x="0" y="32"/>
                      <a:pt x="0" y="34"/>
                    </a:cubicBezTo>
                    <a:cubicBezTo>
                      <a:pt x="0" y="36"/>
                      <a:pt x="0" y="36"/>
                      <a:pt x="1" y="36"/>
                    </a:cubicBezTo>
                    <a:cubicBezTo>
                      <a:pt x="2" y="36"/>
                      <a:pt x="29" y="43"/>
                      <a:pt x="35" y="44"/>
                    </a:cubicBezTo>
                    <a:cubicBezTo>
                      <a:pt x="36" y="45"/>
                      <a:pt x="37" y="43"/>
                      <a:pt x="37" y="43"/>
                    </a:cubicBezTo>
                    <a:cubicBezTo>
                      <a:pt x="37" y="43"/>
                      <a:pt x="37" y="9"/>
                      <a:pt x="37" y="8"/>
                    </a:cubicBezTo>
                    <a:cubicBezTo>
                      <a:pt x="37" y="7"/>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83" name="Freeform 143"/>
              <p:cNvSpPr>
                <a:spLocks noChangeAspect="1"/>
              </p:cNvSpPr>
              <p:nvPr/>
            </p:nvSpPr>
            <p:spPr bwMode="auto">
              <a:xfrm>
                <a:off x="3168" y="3552"/>
                <a:ext cx="68" cy="84"/>
              </a:xfrm>
              <a:custGeom>
                <a:avLst/>
                <a:gdLst>
                  <a:gd name="T0" fmla="*/ 264 w 34"/>
                  <a:gd name="T1" fmla="*/ 48 h 42"/>
                  <a:gd name="T2" fmla="*/ 8 w 34"/>
                  <a:gd name="T3" fmla="*/ 8 h 42"/>
                  <a:gd name="T4" fmla="*/ 0 w 34"/>
                  <a:gd name="T5" fmla="*/ 8 h 42"/>
                  <a:gd name="T6" fmla="*/ 0 w 34"/>
                  <a:gd name="T7" fmla="*/ 256 h 42"/>
                  <a:gd name="T8" fmla="*/ 8 w 34"/>
                  <a:gd name="T9" fmla="*/ 272 h 42"/>
                  <a:gd name="T10" fmla="*/ 264 w 34"/>
                  <a:gd name="T11" fmla="*/ 336 h 42"/>
                  <a:gd name="T12" fmla="*/ 272 w 34"/>
                  <a:gd name="T13" fmla="*/ 320 h 42"/>
                  <a:gd name="T14" fmla="*/ 272 w 34"/>
                  <a:gd name="T15" fmla="*/ 64 h 42"/>
                  <a:gd name="T16" fmla="*/ 264 w 34"/>
                  <a:gd name="T17" fmla="*/ 48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2"/>
                  <a:gd name="T29" fmla="*/ 34 w 3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2">
                    <a:moveTo>
                      <a:pt x="33" y="6"/>
                    </a:moveTo>
                    <a:cubicBezTo>
                      <a:pt x="15" y="3"/>
                      <a:pt x="3" y="1"/>
                      <a:pt x="1" y="1"/>
                    </a:cubicBezTo>
                    <a:cubicBezTo>
                      <a:pt x="0" y="0"/>
                      <a:pt x="0" y="1"/>
                      <a:pt x="0" y="1"/>
                    </a:cubicBezTo>
                    <a:cubicBezTo>
                      <a:pt x="0" y="1"/>
                      <a:pt x="0" y="30"/>
                      <a:pt x="0" y="32"/>
                    </a:cubicBezTo>
                    <a:cubicBezTo>
                      <a:pt x="0" y="33"/>
                      <a:pt x="0" y="33"/>
                      <a:pt x="1" y="34"/>
                    </a:cubicBezTo>
                    <a:cubicBezTo>
                      <a:pt x="2" y="34"/>
                      <a:pt x="27" y="40"/>
                      <a:pt x="33" y="42"/>
                    </a:cubicBezTo>
                    <a:cubicBezTo>
                      <a:pt x="34" y="42"/>
                      <a:pt x="34" y="40"/>
                      <a:pt x="34" y="40"/>
                    </a:cubicBezTo>
                    <a:cubicBezTo>
                      <a:pt x="34" y="40"/>
                      <a:pt x="34" y="9"/>
                      <a:pt x="34" y="8"/>
                    </a:cubicBezTo>
                    <a:cubicBezTo>
                      <a:pt x="34" y="7"/>
                      <a:pt x="34" y="6"/>
                      <a:pt x="33" y="6"/>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784" name="Freeform 144"/>
              <p:cNvSpPr>
                <a:spLocks noChangeAspect="1" noEditPoints="1"/>
              </p:cNvSpPr>
              <p:nvPr/>
            </p:nvSpPr>
            <p:spPr bwMode="auto">
              <a:xfrm>
                <a:off x="3168" y="3552"/>
                <a:ext cx="70" cy="84"/>
              </a:xfrm>
              <a:custGeom>
                <a:avLst/>
                <a:gdLst>
                  <a:gd name="T0" fmla="*/ 0 w 35"/>
                  <a:gd name="T1" fmla="*/ 8 h 42"/>
                  <a:gd name="T2" fmla="*/ 0 w 35"/>
                  <a:gd name="T3" fmla="*/ 8 h 42"/>
                  <a:gd name="T4" fmla="*/ 0 w 35"/>
                  <a:gd name="T5" fmla="*/ 256 h 42"/>
                  <a:gd name="T6" fmla="*/ 8 w 35"/>
                  <a:gd name="T7" fmla="*/ 272 h 42"/>
                  <a:gd name="T8" fmla="*/ 264 w 35"/>
                  <a:gd name="T9" fmla="*/ 336 h 42"/>
                  <a:gd name="T10" fmla="*/ 280 w 35"/>
                  <a:gd name="T11" fmla="*/ 320 h 42"/>
                  <a:gd name="T12" fmla="*/ 280 w 35"/>
                  <a:gd name="T13" fmla="*/ 64 h 42"/>
                  <a:gd name="T14" fmla="*/ 272 w 35"/>
                  <a:gd name="T15" fmla="*/ 48 h 42"/>
                  <a:gd name="T16" fmla="*/ 272 w 35"/>
                  <a:gd name="T17" fmla="*/ 48 h 42"/>
                  <a:gd name="T18" fmla="*/ 8 w 35"/>
                  <a:gd name="T19" fmla="*/ 0 h 42"/>
                  <a:gd name="T20" fmla="*/ 0 w 35"/>
                  <a:gd name="T21" fmla="*/ 8 h 42"/>
                  <a:gd name="T22" fmla="*/ 8 w 35"/>
                  <a:gd name="T23" fmla="*/ 8 h 42"/>
                  <a:gd name="T24" fmla="*/ 8 w 35"/>
                  <a:gd name="T25" fmla="*/ 8 h 42"/>
                  <a:gd name="T26" fmla="*/ 264 w 35"/>
                  <a:gd name="T27" fmla="*/ 48 h 42"/>
                  <a:gd name="T28" fmla="*/ 272 w 35"/>
                  <a:gd name="T29" fmla="*/ 64 h 42"/>
                  <a:gd name="T30" fmla="*/ 272 w 35"/>
                  <a:gd name="T31" fmla="*/ 320 h 42"/>
                  <a:gd name="T32" fmla="*/ 264 w 35"/>
                  <a:gd name="T33" fmla="*/ 328 h 42"/>
                  <a:gd name="T34" fmla="*/ 8 w 35"/>
                  <a:gd name="T35" fmla="*/ 264 h 42"/>
                  <a:gd name="T36" fmla="*/ 8 w 35"/>
                  <a:gd name="T37" fmla="*/ 256 h 42"/>
                  <a:gd name="T38" fmla="*/ 8 w 35"/>
                  <a:gd name="T39" fmla="*/ 8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42"/>
                  <a:gd name="T62" fmla="*/ 35 w 35"/>
                  <a:gd name="T63" fmla="*/ 42 h 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42">
                    <a:moveTo>
                      <a:pt x="0" y="1"/>
                    </a:moveTo>
                    <a:cubicBezTo>
                      <a:pt x="0" y="1"/>
                      <a:pt x="0" y="1"/>
                      <a:pt x="0" y="1"/>
                    </a:cubicBezTo>
                    <a:cubicBezTo>
                      <a:pt x="0" y="32"/>
                      <a:pt x="0" y="32"/>
                      <a:pt x="0" y="32"/>
                    </a:cubicBezTo>
                    <a:cubicBezTo>
                      <a:pt x="0" y="33"/>
                      <a:pt x="0" y="34"/>
                      <a:pt x="1" y="34"/>
                    </a:cubicBezTo>
                    <a:cubicBezTo>
                      <a:pt x="1" y="34"/>
                      <a:pt x="27" y="41"/>
                      <a:pt x="33" y="42"/>
                    </a:cubicBezTo>
                    <a:cubicBezTo>
                      <a:pt x="34" y="42"/>
                      <a:pt x="35" y="41"/>
                      <a:pt x="35" y="40"/>
                    </a:cubicBezTo>
                    <a:cubicBezTo>
                      <a:pt x="35" y="8"/>
                      <a:pt x="35" y="8"/>
                      <a:pt x="35" y="8"/>
                    </a:cubicBezTo>
                    <a:cubicBezTo>
                      <a:pt x="35" y="7"/>
                      <a:pt x="35" y="6"/>
                      <a:pt x="34" y="6"/>
                    </a:cubicBezTo>
                    <a:cubicBezTo>
                      <a:pt x="34" y="6"/>
                      <a:pt x="34" y="6"/>
                      <a:pt x="34" y="6"/>
                    </a:cubicBezTo>
                    <a:cubicBezTo>
                      <a:pt x="1" y="0"/>
                      <a:pt x="1" y="0"/>
                      <a:pt x="1" y="0"/>
                    </a:cubicBezTo>
                    <a:cubicBezTo>
                      <a:pt x="1" y="0"/>
                      <a:pt x="1" y="0"/>
                      <a:pt x="0" y="1"/>
                    </a:cubicBezTo>
                    <a:close/>
                    <a:moveTo>
                      <a:pt x="1" y="1"/>
                    </a:moveTo>
                    <a:cubicBezTo>
                      <a:pt x="1" y="1"/>
                      <a:pt x="1" y="1"/>
                      <a:pt x="1" y="1"/>
                    </a:cubicBezTo>
                    <a:cubicBezTo>
                      <a:pt x="33" y="6"/>
                      <a:pt x="33" y="6"/>
                      <a:pt x="33" y="6"/>
                    </a:cubicBezTo>
                    <a:cubicBezTo>
                      <a:pt x="34" y="6"/>
                      <a:pt x="34" y="7"/>
                      <a:pt x="34" y="8"/>
                    </a:cubicBezTo>
                    <a:cubicBezTo>
                      <a:pt x="34" y="40"/>
                      <a:pt x="34" y="40"/>
                      <a:pt x="34" y="40"/>
                    </a:cubicBezTo>
                    <a:cubicBezTo>
                      <a:pt x="34" y="40"/>
                      <a:pt x="34" y="42"/>
                      <a:pt x="33" y="41"/>
                    </a:cubicBezTo>
                    <a:cubicBezTo>
                      <a:pt x="27" y="40"/>
                      <a:pt x="2" y="33"/>
                      <a:pt x="1" y="33"/>
                    </a:cubicBezTo>
                    <a:cubicBezTo>
                      <a:pt x="1" y="33"/>
                      <a:pt x="1" y="33"/>
                      <a:pt x="1" y="32"/>
                    </a:cubicBezTo>
                    <a:cubicBezTo>
                      <a:pt x="1" y="1"/>
                      <a:pt x="1" y="1"/>
                      <a:pt x="1" y="1"/>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grpSp>
        <p:sp>
          <p:nvSpPr>
            <p:cNvPr id="660" name="文本框 1227"/>
            <p:cNvSpPr txBox="1"/>
            <p:nvPr/>
          </p:nvSpPr>
          <p:spPr>
            <a:xfrm>
              <a:off x="8325052" y="3592176"/>
              <a:ext cx="803488" cy="261610"/>
            </a:xfrm>
            <a:prstGeom prst="rect">
              <a:avLst/>
            </a:prstGeom>
            <a:noFill/>
          </p:spPr>
          <p:txBody>
            <a:bodyPr wrap="square" rtlCol="0">
              <a:spAutoFit/>
            </a:bodyPr>
            <a:lstStyle/>
            <a:p>
              <a:pPr>
                <a:defRPr/>
              </a:pPr>
              <a:r>
                <a:rPr lang="zh-CN" altLang="en-US" sz="1100" kern="0" dirty="0">
                  <a:solidFill>
                    <a:prstClr val="black"/>
                  </a:solidFill>
                  <a:latin typeface="微软雅黑" panose="020B0503020204020204" pitchFamily="34" charset="-122"/>
                  <a:ea typeface="微软雅黑" panose="020B0503020204020204" pitchFamily="34" charset="-122"/>
                </a:rPr>
                <a:t>配电业务</a:t>
              </a:r>
            </a:p>
          </p:txBody>
        </p:sp>
      </p:grpSp>
      <p:pic>
        <p:nvPicPr>
          <p:cNvPr id="785" name="Picture 312" descr="图片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08675" y="3216378"/>
            <a:ext cx="419100" cy="229724"/>
          </a:xfrm>
          <a:prstGeom prst="rect">
            <a:avLst/>
          </a:prstGeom>
          <a:noFill/>
          <a:effectLst>
            <a:outerShdw dist="35921" dir="2700000" algn="ctr" rotWithShape="0">
              <a:srgbClr val="CCCCFF">
                <a:alpha val="50000"/>
              </a:srgbClr>
            </a:outerShdw>
          </a:effectLst>
          <a:extLst>
            <a:ext uri="{909E8E84-426E-40DD-AFC4-6F175D3DCCD1}">
              <a14:hiddenFill xmlns:a14="http://schemas.microsoft.com/office/drawing/2010/main">
                <a:solidFill>
                  <a:srgbClr val="FFFFFF"/>
                </a:solidFill>
              </a14:hiddenFill>
            </a:ext>
          </a:extLst>
        </p:spPr>
      </p:pic>
      <p:sp>
        <p:nvSpPr>
          <p:cNvPr id="786" name="矩形 785"/>
          <p:cNvSpPr/>
          <p:nvPr/>
        </p:nvSpPr>
        <p:spPr>
          <a:xfrm>
            <a:off x="8865181" y="3412402"/>
            <a:ext cx="886501" cy="309843"/>
          </a:xfrm>
          <a:prstGeom prst="rect">
            <a:avLst/>
          </a:prstGeom>
        </p:spPr>
        <p:txBody>
          <a:bodyPr wrap="none" lIns="108850" tIns="54425" rIns="108850" bIns="54425">
            <a:spAutoFit/>
          </a:bodyPr>
          <a:lstStyle/>
          <a:p>
            <a:r>
              <a:rPr lang="zh-CN" altLang="en-US" sz="1300" kern="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路由交换</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787" name="Freeform 14"/>
          <p:cNvSpPr>
            <a:spLocks/>
          </p:cNvSpPr>
          <p:nvPr/>
        </p:nvSpPr>
        <p:spPr bwMode="auto">
          <a:xfrm rot="20685947">
            <a:off x="2060624" y="2480557"/>
            <a:ext cx="462215" cy="310859"/>
          </a:xfrm>
          <a:custGeom>
            <a:avLst/>
            <a:gdLst>
              <a:gd name="T0" fmla="*/ 2147483647 w 393"/>
              <a:gd name="T1" fmla="*/ 0 h 131"/>
              <a:gd name="T2" fmla="*/ 2147483647 w 393"/>
              <a:gd name="T3" fmla="*/ 2147483647 h 131"/>
              <a:gd name="T4" fmla="*/ 2147483647 w 393"/>
              <a:gd name="T5" fmla="*/ 2147483647 h 131"/>
              <a:gd name="T6" fmla="*/ 2147483647 w 393"/>
              <a:gd name="T7" fmla="*/ 2147483647 h 131"/>
              <a:gd name="T8" fmla="*/ 0 w 393"/>
              <a:gd name="T9" fmla="*/ 2147483647 h 131"/>
              <a:gd name="T10" fmla="*/ 2147483647 w 393"/>
              <a:gd name="T11" fmla="*/ 2147483647 h 131"/>
              <a:gd name="T12" fmla="*/ 2147483647 w 393"/>
              <a:gd name="T13" fmla="*/ 0 h 131"/>
              <a:gd name="T14" fmla="*/ 0 60000 65536"/>
              <a:gd name="T15" fmla="*/ 0 60000 65536"/>
              <a:gd name="T16" fmla="*/ 0 60000 65536"/>
              <a:gd name="T17" fmla="*/ 0 60000 65536"/>
              <a:gd name="T18" fmla="*/ 0 60000 65536"/>
              <a:gd name="T19" fmla="*/ 0 60000 65536"/>
              <a:gd name="T20" fmla="*/ 0 60000 65536"/>
              <a:gd name="T21" fmla="*/ 0 w 393"/>
              <a:gd name="T22" fmla="*/ 0 h 131"/>
              <a:gd name="T23" fmla="*/ 393 w 393"/>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31">
                <a:moveTo>
                  <a:pt x="163" y="0"/>
                </a:moveTo>
                <a:lnTo>
                  <a:pt x="393" y="119"/>
                </a:lnTo>
                <a:lnTo>
                  <a:pt x="219" y="60"/>
                </a:lnTo>
                <a:lnTo>
                  <a:pt x="247" y="131"/>
                </a:lnTo>
                <a:lnTo>
                  <a:pt x="0" y="12"/>
                </a:lnTo>
                <a:lnTo>
                  <a:pt x="182" y="76"/>
                </a:lnTo>
                <a:lnTo>
                  <a:pt x="163" y="0"/>
                </a:lnTo>
                <a:close/>
              </a:path>
            </a:pathLst>
          </a:custGeom>
          <a:solidFill>
            <a:srgbClr val="00B050"/>
          </a:solidFill>
          <a:ln w="28575" cap="flat" cmpd="sng" algn="ctr">
            <a:solidFill>
              <a:srgbClr val="00B050"/>
            </a:solidFill>
            <a:prstDash val="solid"/>
          </a:ln>
          <a:effectLst/>
        </p:spPr>
        <p:txBody>
          <a:bodyPr lIns="108850" tIns="54425" rIns="108850" bIns="54425" rtlCol="0" anchor="ctr"/>
          <a:lstStyle/>
          <a:p>
            <a:pPr algn="ctr">
              <a:defRPr/>
            </a:pPr>
            <a:endParaRPr lang="zh-CN" altLang="en-US" sz="1600" kern="0" dirty="0">
              <a:solidFill>
                <a:prstClr val="white"/>
              </a:solidFill>
              <a:latin typeface="微软雅黑" panose="020B0503020204020204" pitchFamily="34" charset="-122"/>
              <a:ea typeface="微软雅黑" panose="020B0503020204020204" pitchFamily="34" charset="-122"/>
            </a:endParaRPr>
          </a:p>
        </p:txBody>
      </p:sp>
      <p:sp>
        <p:nvSpPr>
          <p:cNvPr id="788" name="文本框 1236"/>
          <p:cNvSpPr txBox="1"/>
          <p:nvPr/>
        </p:nvSpPr>
        <p:spPr>
          <a:xfrm>
            <a:off x="2660133" y="3403275"/>
            <a:ext cx="1166584" cy="248376"/>
          </a:xfrm>
          <a:prstGeom prst="rect">
            <a:avLst/>
          </a:prstGeom>
          <a:noFill/>
        </p:spPr>
        <p:txBody>
          <a:bodyPr wrap="square" lIns="108850" tIns="54425" rIns="108850" bIns="54425" rtlCol="0">
            <a:spAutoFit/>
          </a:bodyPr>
          <a:lstStyle>
            <a:defPPr>
              <a:defRPr lang="zh-CN"/>
            </a:defPPr>
            <a:lvl1pPr>
              <a:defRPr sz="750" b="1">
                <a:latin typeface="微软雅黑" panose="020B0503020204020204" pitchFamily="34" charset="-122"/>
                <a:ea typeface="微软雅黑" panose="020B0503020204020204" pitchFamily="34" charset="-122"/>
              </a:defRPr>
            </a:lvl1pPr>
          </a:lstStyle>
          <a:p>
            <a:pPr>
              <a:defRPr/>
            </a:pPr>
            <a:r>
              <a:rPr lang="en-US" altLang="zh-CN" sz="900" kern="0" dirty="0">
                <a:solidFill>
                  <a:srgbClr val="FFC000"/>
                </a:solidFill>
              </a:rPr>
              <a:t>PLMN3/</a:t>
            </a:r>
            <a:r>
              <a:rPr lang="zh-CN" altLang="en-US" sz="900" kern="0" dirty="0">
                <a:solidFill>
                  <a:srgbClr val="FFC000"/>
                </a:solidFill>
              </a:rPr>
              <a:t>频点</a:t>
            </a:r>
            <a:r>
              <a:rPr lang="en-US" altLang="zh-CN" sz="900" kern="0" dirty="0">
                <a:solidFill>
                  <a:srgbClr val="FFC000"/>
                </a:solidFill>
              </a:rPr>
              <a:t>3</a:t>
            </a:r>
            <a:endParaRPr lang="zh-CN" altLang="en-US" sz="900" kern="0" dirty="0">
              <a:solidFill>
                <a:srgbClr val="FFC000"/>
              </a:solidFill>
            </a:endParaRPr>
          </a:p>
        </p:txBody>
      </p:sp>
      <p:sp>
        <p:nvSpPr>
          <p:cNvPr id="789" name="矩形 788"/>
          <p:cNvSpPr/>
          <p:nvPr/>
        </p:nvSpPr>
        <p:spPr bwMode="auto">
          <a:xfrm>
            <a:off x="3533746" y="2515797"/>
            <a:ext cx="618325" cy="623901"/>
          </a:xfrm>
          <a:prstGeom prst="rect">
            <a:avLst/>
          </a:prstGeom>
          <a:solidFill>
            <a:srgbClr val="4F81BD"/>
          </a:solidFill>
          <a:ln w="9525" cap="flat" cmpd="sng" algn="ctr">
            <a:solidFill>
              <a:sysClr val="windowText" lastClr="000000"/>
            </a:solidFill>
            <a:prstDash val="dash"/>
            <a:round/>
            <a:headEnd type="none" w="med" len="med"/>
            <a:tailEnd type="none" w="med" len="med"/>
          </a:ln>
          <a:effectLst/>
        </p:spPr>
        <p:txBody>
          <a:bodyPr vert="horz" wrap="square" lIns="81616" tIns="40807" rIns="81616" bIns="40807" numCol="1" rtlCol="0" anchor="ctr" anchorCtr="1" compatLnSpc="1">
            <a:prstTxWarp prst="textNoShape">
              <a:avLst/>
            </a:prstTxWarp>
          </a:bodyPr>
          <a:lstStyle/>
          <a:p>
            <a:pPr algn="ctr">
              <a:defRPr/>
            </a:pPr>
            <a:r>
              <a:rPr lang="zh-CN" altLang="en-US" sz="800" kern="0" dirty="0">
                <a:solidFill>
                  <a:prstClr val="black"/>
                </a:solidFill>
                <a:latin typeface="微软雅黑" panose="020B0503020204020204" pitchFamily="34" charset="-122"/>
                <a:ea typeface="微软雅黑" panose="020B0503020204020204" pitchFamily="34" charset="-122"/>
              </a:rPr>
              <a:t>基带板</a:t>
            </a:r>
          </a:p>
        </p:txBody>
      </p:sp>
      <p:sp>
        <p:nvSpPr>
          <p:cNvPr id="790" name="矩形 789"/>
          <p:cNvSpPr/>
          <p:nvPr/>
        </p:nvSpPr>
        <p:spPr bwMode="auto">
          <a:xfrm>
            <a:off x="4286761" y="2465569"/>
            <a:ext cx="503926" cy="250446"/>
          </a:xfrm>
          <a:prstGeom prst="rect">
            <a:avLst/>
          </a:prstGeom>
          <a:solidFill>
            <a:srgbClr val="4F81BD"/>
          </a:solidFill>
          <a:ln w="9525" cap="flat" cmpd="sng" algn="ctr">
            <a:solidFill>
              <a:sysClr val="windowText" lastClr="000000"/>
            </a:solidFill>
            <a:prstDash val="solid"/>
            <a:round/>
            <a:headEnd type="none" w="med" len="med"/>
            <a:tailEnd type="none" w="med" len="med"/>
          </a:ln>
          <a:effectLst/>
        </p:spPr>
        <p:txBody>
          <a:bodyPr vert="horz" wrap="square" lIns="81616" tIns="40807" rIns="81616" bIns="40807" numCol="1" rtlCol="0" anchor="t" anchorCtr="0" compatLnSpc="1">
            <a:prstTxWarp prst="textNoShape">
              <a:avLst/>
            </a:prstTxWarp>
          </a:bodyPr>
          <a:lstStyle/>
          <a:p>
            <a:pPr algn="ctr">
              <a:defRPr/>
            </a:pPr>
            <a:r>
              <a:rPr lang="zh-CN" altLang="en-US" sz="700" kern="0" dirty="0">
                <a:solidFill>
                  <a:prstClr val="black"/>
                </a:solidFill>
                <a:latin typeface="微软雅黑" panose="020B0503020204020204" pitchFamily="34" charset="-122"/>
                <a:ea typeface="微软雅黑" panose="020B0503020204020204" pitchFamily="34" charset="-122"/>
              </a:rPr>
              <a:t>传输板</a:t>
            </a:r>
            <a:r>
              <a:rPr lang="en-US" altLang="zh-CN" sz="700" kern="0" dirty="0">
                <a:solidFill>
                  <a:prstClr val="black"/>
                </a:solidFill>
                <a:latin typeface="微软雅黑" panose="020B0503020204020204" pitchFamily="34" charset="-122"/>
                <a:ea typeface="微软雅黑" panose="020B0503020204020204" pitchFamily="34" charset="-122"/>
              </a:rPr>
              <a:t>/</a:t>
            </a:r>
            <a:r>
              <a:rPr lang="zh-CN" altLang="en-US" sz="700" kern="0" dirty="0">
                <a:solidFill>
                  <a:prstClr val="black"/>
                </a:solidFill>
                <a:latin typeface="微软雅黑" panose="020B0503020204020204" pitchFamily="34" charset="-122"/>
                <a:ea typeface="微软雅黑" panose="020B0503020204020204" pitchFamily="34" charset="-122"/>
              </a:rPr>
              <a:t>端口</a:t>
            </a:r>
          </a:p>
        </p:txBody>
      </p:sp>
      <p:sp>
        <p:nvSpPr>
          <p:cNvPr id="791" name="矩形 790"/>
          <p:cNvSpPr/>
          <p:nvPr/>
        </p:nvSpPr>
        <p:spPr bwMode="auto">
          <a:xfrm>
            <a:off x="4284581" y="2886233"/>
            <a:ext cx="503926" cy="238688"/>
          </a:xfrm>
          <a:prstGeom prst="rect">
            <a:avLst/>
          </a:prstGeom>
          <a:solidFill>
            <a:srgbClr val="4F81BD"/>
          </a:solidFill>
          <a:ln w="9525" cap="flat" cmpd="sng" algn="ctr">
            <a:solidFill>
              <a:sysClr val="windowText" lastClr="000000"/>
            </a:solidFill>
            <a:prstDash val="solid"/>
            <a:round/>
            <a:headEnd type="none" w="med" len="med"/>
            <a:tailEnd type="none" w="med" len="med"/>
          </a:ln>
          <a:effectLst/>
        </p:spPr>
        <p:txBody>
          <a:bodyPr vert="horz" wrap="square" lIns="81616" tIns="40807" rIns="81616" bIns="40807" numCol="1" rtlCol="0" anchor="t" anchorCtr="0" compatLnSpc="1">
            <a:prstTxWarp prst="textNoShape">
              <a:avLst/>
            </a:prstTxWarp>
          </a:bodyPr>
          <a:lstStyle/>
          <a:p>
            <a:pPr algn="ctr">
              <a:defRPr/>
            </a:pPr>
            <a:r>
              <a:rPr lang="zh-CN" altLang="en-US" sz="700" kern="0" dirty="0">
                <a:solidFill>
                  <a:prstClr val="black"/>
                </a:solidFill>
                <a:latin typeface="微软雅黑" panose="020B0503020204020204" pitchFamily="34" charset="-122"/>
                <a:ea typeface="微软雅黑" panose="020B0503020204020204" pitchFamily="34" charset="-122"/>
              </a:rPr>
              <a:t>传输板</a:t>
            </a:r>
            <a:r>
              <a:rPr lang="en-US" altLang="zh-CN" sz="700" kern="0" dirty="0">
                <a:solidFill>
                  <a:prstClr val="black"/>
                </a:solidFill>
                <a:latin typeface="微软雅黑" panose="020B0503020204020204" pitchFamily="34" charset="-122"/>
                <a:ea typeface="微软雅黑" panose="020B0503020204020204" pitchFamily="34" charset="-122"/>
              </a:rPr>
              <a:t>/</a:t>
            </a:r>
            <a:r>
              <a:rPr lang="zh-CN" altLang="en-US" sz="700" kern="0" dirty="0">
                <a:solidFill>
                  <a:prstClr val="black"/>
                </a:solidFill>
                <a:latin typeface="微软雅黑" panose="020B0503020204020204" pitchFamily="34" charset="-122"/>
                <a:ea typeface="微软雅黑" panose="020B0503020204020204" pitchFamily="34" charset="-122"/>
              </a:rPr>
              <a:t>端口</a:t>
            </a:r>
          </a:p>
        </p:txBody>
      </p:sp>
      <p:cxnSp>
        <p:nvCxnSpPr>
          <p:cNvPr id="793" name="直接箭头连接符 792"/>
          <p:cNvCxnSpPr>
            <a:cxnSpLocks/>
          </p:cNvCxnSpPr>
          <p:nvPr/>
        </p:nvCxnSpPr>
        <p:spPr bwMode="auto">
          <a:xfrm>
            <a:off x="2445449" y="4138065"/>
            <a:ext cx="0" cy="878457"/>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4" name="矩形 793"/>
          <p:cNvSpPr/>
          <p:nvPr/>
        </p:nvSpPr>
        <p:spPr>
          <a:xfrm>
            <a:off x="1716253" y="5263432"/>
            <a:ext cx="1599141" cy="510023"/>
          </a:xfrm>
          <a:prstGeom prst="rect">
            <a:avLst/>
          </a:prstGeom>
        </p:spPr>
        <p:txBody>
          <a:bodyPr wrap="square" lIns="108850" tIns="54425" rIns="108850" bIns="54425">
            <a:spAutoFit/>
          </a:bodyPr>
          <a:lstStyle/>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不同的时隙和频率</a:t>
            </a:r>
            <a:endParaRPr lang="zh-CN" altLang="en-US" sz="1699" dirty="0">
              <a:latin typeface="微软雅黑" panose="020B0503020204020204" pitchFamily="34" charset="-122"/>
              <a:ea typeface="微软雅黑" panose="020B0503020204020204" pitchFamily="34" charset="-122"/>
            </a:endParaRPr>
          </a:p>
        </p:txBody>
      </p:sp>
      <p:sp>
        <p:nvSpPr>
          <p:cNvPr id="795" name="矩形 794"/>
          <p:cNvSpPr/>
          <p:nvPr/>
        </p:nvSpPr>
        <p:spPr>
          <a:xfrm>
            <a:off x="380177" y="5263432"/>
            <a:ext cx="1287164" cy="510023"/>
          </a:xfrm>
          <a:prstGeom prst="rect">
            <a:avLst/>
          </a:prstGeom>
        </p:spPr>
        <p:txBody>
          <a:bodyPr wrap="square" lIns="108850" tIns="54425" rIns="108850" bIns="54425">
            <a:spAutoFit/>
          </a:bodyPr>
          <a:lstStyle/>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不同的终端</a:t>
            </a:r>
            <a:endParaRPr lang="zh-CN" altLang="en-US" sz="1699" dirty="0">
              <a:latin typeface="微软雅黑" panose="020B0503020204020204" pitchFamily="34" charset="-122"/>
              <a:ea typeface="微软雅黑" panose="020B0503020204020204" pitchFamily="34" charset="-122"/>
            </a:endParaRPr>
          </a:p>
        </p:txBody>
      </p:sp>
      <p:cxnSp>
        <p:nvCxnSpPr>
          <p:cNvPr id="796" name="直接箭头连接符 795"/>
          <p:cNvCxnSpPr>
            <a:cxnSpLocks/>
          </p:cNvCxnSpPr>
          <p:nvPr/>
        </p:nvCxnSpPr>
        <p:spPr bwMode="auto">
          <a:xfrm>
            <a:off x="1505491" y="4176400"/>
            <a:ext cx="0" cy="840122"/>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7" name="直接箭头连接符 796"/>
          <p:cNvCxnSpPr>
            <a:cxnSpLocks/>
          </p:cNvCxnSpPr>
          <p:nvPr/>
        </p:nvCxnSpPr>
        <p:spPr bwMode="auto">
          <a:xfrm>
            <a:off x="3971477" y="3780513"/>
            <a:ext cx="0" cy="1236009"/>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8" name="矩形 797"/>
          <p:cNvSpPr/>
          <p:nvPr/>
        </p:nvSpPr>
        <p:spPr>
          <a:xfrm>
            <a:off x="6827478" y="5263432"/>
            <a:ext cx="1577499" cy="510023"/>
          </a:xfrm>
          <a:prstGeom prst="rect">
            <a:avLst/>
          </a:prstGeom>
        </p:spPr>
        <p:txBody>
          <a:bodyPr wrap="square" lIns="108850" tIns="54425" rIns="108850" bIns="54425">
            <a:spAutoFit/>
          </a:bodyPr>
          <a:lstStyle/>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不同的核心网</a:t>
            </a:r>
            <a:endParaRPr lang="zh-CN" altLang="en-US" sz="1699" dirty="0">
              <a:latin typeface="微软雅黑" panose="020B0503020204020204" pitchFamily="34" charset="-122"/>
              <a:ea typeface="微软雅黑" panose="020B0503020204020204" pitchFamily="34" charset="-122"/>
            </a:endParaRPr>
          </a:p>
        </p:txBody>
      </p:sp>
      <p:cxnSp>
        <p:nvCxnSpPr>
          <p:cNvPr id="799" name="直接箭头连接符 798"/>
          <p:cNvCxnSpPr>
            <a:cxnSpLocks/>
          </p:cNvCxnSpPr>
          <p:nvPr/>
        </p:nvCxnSpPr>
        <p:spPr bwMode="auto">
          <a:xfrm>
            <a:off x="7626869" y="4029666"/>
            <a:ext cx="0" cy="986856"/>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0" name="矩形 799"/>
          <p:cNvSpPr/>
          <p:nvPr/>
        </p:nvSpPr>
        <p:spPr>
          <a:xfrm>
            <a:off x="5113433" y="5263432"/>
            <a:ext cx="1803841" cy="510023"/>
          </a:xfrm>
          <a:prstGeom prst="rect">
            <a:avLst/>
          </a:prstGeom>
        </p:spPr>
        <p:txBody>
          <a:bodyPr wrap="square" lIns="108850" tIns="54425" rIns="108850" bIns="54425">
            <a:spAutoFit/>
          </a:bodyPr>
          <a:lstStyle/>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不同的传输板卡</a:t>
            </a:r>
            <a:endParaRPr lang="zh-CN" altLang="en-US" sz="1699" dirty="0">
              <a:latin typeface="微软雅黑" panose="020B0503020204020204" pitchFamily="34" charset="-122"/>
              <a:ea typeface="微软雅黑" panose="020B0503020204020204" pitchFamily="34" charset="-122"/>
            </a:endParaRPr>
          </a:p>
        </p:txBody>
      </p:sp>
      <p:cxnSp>
        <p:nvCxnSpPr>
          <p:cNvPr id="801" name="直接箭头连接符 800"/>
          <p:cNvCxnSpPr>
            <a:cxnSpLocks/>
          </p:cNvCxnSpPr>
          <p:nvPr/>
        </p:nvCxnSpPr>
        <p:spPr bwMode="auto">
          <a:xfrm flipH="1">
            <a:off x="5924552" y="3803657"/>
            <a:ext cx="0" cy="1212865"/>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2" name="矩形 801"/>
          <p:cNvSpPr/>
          <p:nvPr/>
        </p:nvSpPr>
        <p:spPr>
          <a:xfrm>
            <a:off x="8385070" y="1482720"/>
            <a:ext cx="2106921" cy="509918"/>
          </a:xfrm>
          <a:prstGeom prst="rect">
            <a:avLst/>
          </a:prstGeom>
        </p:spPr>
        <p:txBody>
          <a:bodyPr wrap="square" lIns="108850" tIns="54425" rIns="108850" bIns="54425">
            <a:spAutoFit/>
          </a:bodyPr>
          <a:lstStyle/>
          <a:p>
            <a:pPr algn="ctr">
              <a:tabLst>
                <a:tab pos="482304" algn="l"/>
              </a:tabLst>
            </a:pPr>
            <a:r>
              <a:rPr lang="zh-CN" altLang="en-US" sz="13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  管理信息大区业务</a:t>
            </a:r>
            <a:r>
              <a:rPr lang="en-US" altLang="zh-CN" sz="13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APN/VPN</a:t>
            </a:r>
            <a:r>
              <a:rPr lang="zh-CN" altLang="en-US" sz="13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逻辑隔离</a:t>
            </a:r>
            <a:endParaRPr lang="en-US" altLang="zh-CN" sz="13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803" name="直接箭头连接符 802"/>
          <p:cNvCxnSpPr>
            <a:cxnSpLocks/>
          </p:cNvCxnSpPr>
          <p:nvPr/>
        </p:nvCxnSpPr>
        <p:spPr bwMode="auto">
          <a:xfrm>
            <a:off x="9332419" y="4565510"/>
            <a:ext cx="0" cy="451012"/>
          </a:xfrm>
          <a:prstGeom prst="straightConnector1">
            <a:avLst/>
          </a:prstGeom>
          <a:noFill/>
          <a:ln w="28575" cap="flat" cmpd="sng" algn="ctr">
            <a:solidFill>
              <a:srgbClr val="1F497D">
                <a:lumMod val="50000"/>
                <a:lumOff val="50000"/>
              </a:srgbClr>
            </a:solidFill>
            <a:prstDash val="dash"/>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4" name="矩形 1"/>
          <p:cNvSpPr/>
          <p:nvPr/>
        </p:nvSpPr>
        <p:spPr>
          <a:xfrm>
            <a:off x="8644268" y="5263432"/>
            <a:ext cx="1714211" cy="510023"/>
          </a:xfrm>
          <a:prstGeom prst="rect">
            <a:avLst/>
          </a:prstGeom>
        </p:spPr>
        <p:txBody>
          <a:bodyPr wrap="square" lIns="108850" tIns="54425" rIns="108850" bIns="54425">
            <a:spAutoFit/>
          </a:bodyPr>
          <a:lstStyle/>
          <a:p>
            <a:pPr algn="ctr">
              <a:tabLst>
                <a:tab pos="482304" algn="l"/>
              </a:tabLst>
            </a:pP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不同的业务</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a:p>
            <a:pPr algn="ctr">
              <a:tabLst>
                <a:tab pos="482304" algn="l"/>
              </a:tabLst>
            </a:pPr>
            <a:r>
              <a:rPr lang="zh-CN" altLang="en-US" sz="1300" kern="100" dirty="0">
                <a:latin typeface="微软雅黑" panose="020B0503020204020204" pitchFamily="34" charset="-122"/>
                <a:ea typeface="微软雅黑" panose="020B0503020204020204" pitchFamily="34" charset="-122"/>
                <a:cs typeface="Arial" panose="020B0604020202020204" pitchFamily="34" charset="0"/>
              </a:rPr>
              <a:t>不同的专线通道</a:t>
            </a:r>
            <a:endParaRPr lang="en-US" altLang="zh-CN" sz="1300" kern="1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806" name="直接连接符 805"/>
          <p:cNvCxnSpPr/>
          <p:nvPr/>
        </p:nvCxnSpPr>
        <p:spPr>
          <a:xfrm flipV="1">
            <a:off x="3318447" y="2977481"/>
            <a:ext cx="212167" cy="716"/>
          </a:xfrm>
          <a:prstGeom prst="line">
            <a:avLst/>
          </a:prstGeom>
          <a:noFill/>
          <a:ln w="9525" cap="flat" cmpd="sng" algn="ctr">
            <a:solidFill>
              <a:srgbClr val="4F81BD">
                <a:shade val="95000"/>
                <a:satMod val="105000"/>
              </a:srgbClr>
            </a:solidFill>
            <a:prstDash val="solid"/>
          </a:ln>
          <a:effectLst/>
        </p:spPr>
      </p:cxnSp>
      <p:sp>
        <p:nvSpPr>
          <p:cNvPr id="807" name="矩形 806"/>
          <p:cNvSpPr/>
          <p:nvPr/>
        </p:nvSpPr>
        <p:spPr>
          <a:xfrm>
            <a:off x="8411831" y="2714762"/>
            <a:ext cx="2340257" cy="509918"/>
          </a:xfrm>
          <a:prstGeom prst="rect">
            <a:avLst/>
          </a:prstGeom>
        </p:spPr>
        <p:txBody>
          <a:bodyPr wrap="square" lIns="108850" tIns="54425" rIns="108850" bIns="54425">
            <a:spAutoFit/>
          </a:bodyPr>
          <a:lstStyle/>
          <a:p>
            <a:pPr>
              <a:tabLst>
                <a:tab pos="482304" algn="l"/>
              </a:tabLst>
            </a:pPr>
            <a:r>
              <a:rPr lang="zh-CN" altLang="en-US" sz="1300"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控制类业务：</a:t>
            </a:r>
            <a:endParaRPr lang="en-US" altLang="zh-CN" sz="1300"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pPr>
              <a:tabLst>
                <a:tab pos="482304" algn="l"/>
              </a:tabLst>
            </a:pPr>
            <a:r>
              <a:rPr lang="en-US" altLang="zh-CN" sz="1300"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APN/VPN</a:t>
            </a:r>
            <a:r>
              <a:rPr lang="zh-CN" altLang="en-US" sz="1300"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逻辑隔离</a:t>
            </a:r>
            <a:endParaRPr lang="en-US" altLang="zh-CN" sz="1300"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09" name="矩形 808"/>
          <p:cNvSpPr/>
          <p:nvPr/>
        </p:nvSpPr>
        <p:spPr>
          <a:xfrm>
            <a:off x="5912257" y="2120849"/>
            <a:ext cx="658367" cy="1386966"/>
          </a:xfrm>
          <a:prstGeom prst="rect">
            <a:avLst/>
          </a:prstGeom>
          <a:solidFill>
            <a:srgbClr val="4F81BD">
              <a:lumMod val="20000"/>
              <a:lumOff val="80000"/>
            </a:srgbClr>
          </a:solidFill>
          <a:ln w="25400" cap="flat" cmpd="sng" algn="ctr">
            <a:solidFill>
              <a:srgbClr val="4F81BD">
                <a:shade val="50000"/>
              </a:srgbClr>
            </a:solidFill>
            <a:prstDash val="solid"/>
          </a:ln>
          <a:effectLst/>
        </p:spPr>
        <p:txBody>
          <a:bodyPr lIns="108850" tIns="54425" rIns="108850" bIns="54425"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10" name="矩形 809"/>
          <p:cNvSpPr/>
          <p:nvPr/>
        </p:nvSpPr>
        <p:spPr>
          <a:xfrm>
            <a:off x="5176366" y="2120482"/>
            <a:ext cx="658367" cy="1386966"/>
          </a:xfrm>
          <a:prstGeom prst="rect">
            <a:avLst/>
          </a:prstGeom>
          <a:solidFill>
            <a:srgbClr val="4F81BD">
              <a:lumMod val="20000"/>
              <a:lumOff val="80000"/>
            </a:srgbClr>
          </a:solidFill>
          <a:ln w="25400" cap="flat" cmpd="sng" algn="ctr">
            <a:solidFill>
              <a:srgbClr val="4F81BD">
                <a:shade val="50000"/>
              </a:srgbClr>
            </a:solidFill>
            <a:prstDash val="solid"/>
          </a:ln>
          <a:effectLst/>
        </p:spPr>
        <p:txBody>
          <a:bodyPr lIns="108850" tIns="54425" rIns="108850" bIns="54425"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12" name="矩形 811"/>
          <p:cNvSpPr/>
          <p:nvPr/>
        </p:nvSpPr>
        <p:spPr>
          <a:xfrm>
            <a:off x="5980538" y="2845617"/>
            <a:ext cx="558127"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2</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13" name="矩形 812"/>
          <p:cNvSpPr/>
          <p:nvPr/>
        </p:nvSpPr>
        <p:spPr>
          <a:xfrm>
            <a:off x="5969419" y="3216135"/>
            <a:ext cx="558127"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3</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14" name="矩形 813"/>
          <p:cNvSpPr/>
          <p:nvPr/>
        </p:nvSpPr>
        <p:spPr>
          <a:xfrm>
            <a:off x="5190872" y="2148464"/>
            <a:ext cx="554718"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1</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15" name="矩形 814"/>
          <p:cNvSpPr/>
          <p:nvPr/>
        </p:nvSpPr>
        <p:spPr>
          <a:xfrm>
            <a:off x="5190872" y="2845617"/>
            <a:ext cx="558127"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2</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16" name="矩形 815"/>
          <p:cNvSpPr/>
          <p:nvPr/>
        </p:nvSpPr>
        <p:spPr>
          <a:xfrm>
            <a:off x="5179460" y="3200179"/>
            <a:ext cx="558127"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3</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17" name="文本框 1254"/>
          <p:cNvSpPr txBox="1"/>
          <p:nvPr/>
        </p:nvSpPr>
        <p:spPr>
          <a:xfrm>
            <a:off x="5094138" y="2392349"/>
            <a:ext cx="680633" cy="294579"/>
          </a:xfrm>
          <a:prstGeom prst="rect">
            <a:avLst/>
          </a:prstGeom>
          <a:noFill/>
        </p:spPr>
        <p:txBody>
          <a:bodyPr wrap="square" lIns="108850" tIns="54425" rIns="108850" bIns="54425" rtlCol="0">
            <a:spAutoFit/>
          </a:bodyPr>
          <a:lstStyle/>
          <a:p>
            <a:pPr algn="ctr"/>
            <a:r>
              <a:rPr lang="zh-CN" altLang="en-US" sz="1200" dirty="0">
                <a:solidFill>
                  <a:prstClr val="black"/>
                </a:solidFill>
                <a:latin typeface="微软雅黑" panose="020B0503020204020204" pitchFamily="34" charset="-122"/>
                <a:ea typeface="微软雅黑" panose="020B0503020204020204" pitchFamily="34" charset="-122"/>
              </a:rPr>
              <a:t>传输</a:t>
            </a:r>
          </a:p>
        </p:txBody>
      </p:sp>
      <p:sp>
        <p:nvSpPr>
          <p:cNvPr id="818" name="文本框 488"/>
          <p:cNvSpPr txBox="1"/>
          <p:nvPr/>
        </p:nvSpPr>
        <p:spPr>
          <a:xfrm>
            <a:off x="5806919" y="2403825"/>
            <a:ext cx="863268" cy="294579"/>
          </a:xfrm>
          <a:prstGeom prst="rect">
            <a:avLst/>
          </a:prstGeom>
          <a:noFill/>
        </p:spPr>
        <p:txBody>
          <a:bodyPr wrap="square" lIns="108850" tIns="54425" rIns="108850" bIns="54425" rtlCol="0">
            <a:spAutoFit/>
          </a:bodyPr>
          <a:lstStyle/>
          <a:p>
            <a:pPr algn="ctr"/>
            <a:r>
              <a:rPr lang="zh-CN" altLang="en-US" sz="1200" dirty="0">
                <a:solidFill>
                  <a:prstClr val="black"/>
                </a:solidFill>
                <a:latin typeface="微软雅黑" panose="020B0503020204020204" pitchFamily="34" charset="-122"/>
                <a:ea typeface="微软雅黑" panose="020B0503020204020204" pitchFamily="34" charset="-122"/>
              </a:rPr>
              <a:t>传输</a:t>
            </a:r>
          </a:p>
        </p:txBody>
      </p:sp>
      <p:grpSp>
        <p:nvGrpSpPr>
          <p:cNvPr id="819" name="组合 818"/>
          <p:cNvGrpSpPr/>
          <p:nvPr/>
        </p:nvGrpSpPr>
        <p:grpSpPr>
          <a:xfrm>
            <a:off x="8540792" y="3696881"/>
            <a:ext cx="3463074" cy="735785"/>
            <a:chOff x="6181898" y="2766111"/>
            <a:chExt cx="2944792" cy="735976"/>
          </a:xfrm>
        </p:grpSpPr>
        <p:sp>
          <p:nvSpPr>
            <p:cNvPr id="820" name="矩形 819"/>
            <p:cNvSpPr/>
            <p:nvPr/>
          </p:nvSpPr>
          <p:spPr>
            <a:xfrm>
              <a:off x="6813922" y="2795602"/>
              <a:ext cx="490100" cy="613342"/>
            </a:xfrm>
            <a:prstGeom prst="rect">
              <a:avLst/>
            </a:prstGeom>
            <a:solidFill>
              <a:srgbClr val="4F81BD">
                <a:lumMod val="20000"/>
                <a:lumOff val="80000"/>
              </a:srgbClr>
            </a:solidFill>
            <a:ln w="25400" cap="flat" cmpd="sng" algn="ctr">
              <a:solidFill>
                <a:srgbClr val="4F81BD">
                  <a:shade val="50000"/>
                </a:srgbClr>
              </a:solid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21" name="矩形 820"/>
            <p:cNvSpPr/>
            <p:nvPr/>
          </p:nvSpPr>
          <p:spPr bwMode="auto">
            <a:xfrm>
              <a:off x="7463977" y="2766111"/>
              <a:ext cx="1535362" cy="735976"/>
            </a:xfrm>
            <a:prstGeom prst="rect">
              <a:avLst/>
            </a:prstGeom>
            <a:solidFill>
              <a:sysClr val="window" lastClr="FFFFFF">
                <a:lumMod val="85000"/>
              </a:sysClr>
            </a:solidFill>
            <a:ln w="12700"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defTabSz="816119" eaLnBrk="0" hangingPunct="0">
                <a:defRPr/>
              </a:pPr>
              <a:endParaRPr lang="zh-CN" altLang="en-US" sz="2199" kern="0" dirty="0">
                <a:solidFill>
                  <a:prstClr val="black"/>
                </a:solidFill>
                <a:latin typeface="微软雅黑" panose="020B0503020204020204" pitchFamily="34" charset="-122"/>
                <a:ea typeface="微软雅黑" panose="020B0503020204020204" pitchFamily="34" charset="-122"/>
              </a:endParaRPr>
            </a:p>
          </p:txBody>
        </p:sp>
        <p:grpSp>
          <p:nvGrpSpPr>
            <p:cNvPr id="822" name="Group 20"/>
            <p:cNvGrpSpPr>
              <a:grpSpLocks noChangeAspect="1"/>
            </p:cNvGrpSpPr>
            <p:nvPr/>
          </p:nvGrpSpPr>
          <p:grpSpPr bwMode="auto">
            <a:xfrm>
              <a:off x="8078589" y="3095371"/>
              <a:ext cx="920750" cy="358369"/>
              <a:chOff x="2840" y="3237"/>
              <a:chExt cx="1188" cy="616"/>
            </a:xfrm>
          </p:grpSpPr>
          <p:sp>
            <p:nvSpPr>
              <p:cNvPr id="836" name="Oval 21"/>
              <p:cNvSpPr>
                <a:spLocks noChangeAspect="1" noChangeArrowheads="1"/>
              </p:cNvSpPr>
              <p:nvPr/>
            </p:nvSpPr>
            <p:spPr bwMode="auto">
              <a:xfrm>
                <a:off x="2840" y="3305"/>
                <a:ext cx="1188" cy="518"/>
              </a:xfrm>
              <a:prstGeom prst="ellipse">
                <a:avLst/>
              </a:pr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37" name="Freeform 22"/>
              <p:cNvSpPr>
                <a:spLocks noChangeAspect="1"/>
              </p:cNvSpPr>
              <p:nvPr/>
            </p:nvSpPr>
            <p:spPr bwMode="auto">
              <a:xfrm>
                <a:off x="2844" y="3570"/>
                <a:ext cx="1184" cy="283"/>
              </a:xfrm>
              <a:custGeom>
                <a:avLst/>
                <a:gdLst>
                  <a:gd name="T0" fmla="*/ 2352 w 592"/>
                  <a:gd name="T1" fmla="*/ 1020 h 141"/>
                  <a:gd name="T2" fmla="*/ 0 w 592"/>
                  <a:gd name="T3" fmla="*/ 88 h 141"/>
                  <a:gd name="T4" fmla="*/ 2360 w 592"/>
                  <a:gd name="T5" fmla="*/ 1140 h 141"/>
                  <a:gd name="T6" fmla="*/ 4736 w 592"/>
                  <a:gd name="T7" fmla="*/ 8 h 141"/>
                  <a:gd name="T8" fmla="*/ 4728 w 592"/>
                  <a:gd name="T9" fmla="*/ 0 h 141"/>
                  <a:gd name="T10" fmla="*/ 2352 w 592"/>
                  <a:gd name="T11" fmla="*/ 1020 h 141"/>
                  <a:gd name="T12" fmla="*/ 0 60000 65536"/>
                  <a:gd name="T13" fmla="*/ 0 60000 65536"/>
                  <a:gd name="T14" fmla="*/ 0 60000 65536"/>
                  <a:gd name="T15" fmla="*/ 0 60000 65536"/>
                  <a:gd name="T16" fmla="*/ 0 60000 65536"/>
                  <a:gd name="T17" fmla="*/ 0 60000 65536"/>
                  <a:gd name="T18" fmla="*/ 0 w 592"/>
                  <a:gd name="T19" fmla="*/ 0 h 141"/>
                  <a:gd name="T20" fmla="*/ 592 w 592"/>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592" h="141">
                    <a:moveTo>
                      <a:pt x="294" y="126"/>
                    </a:moveTo>
                    <a:cubicBezTo>
                      <a:pt x="148" y="126"/>
                      <a:pt x="26" y="77"/>
                      <a:pt x="0" y="11"/>
                    </a:cubicBezTo>
                    <a:cubicBezTo>
                      <a:pt x="11" y="84"/>
                      <a:pt x="140" y="141"/>
                      <a:pt x="295" y="141"/>
                    </a:cubicBezTo>
                    <a:cubicBezTo>
                      <a:pt x="459" y="141"/>
                      <a:pt x="592" y="79"/>
                      <a:pt x="592" y="1"/>
                    </a:cubicBezTo>
                    <a:cubicBezTo>
                      <a:pt x="591" y="0"/>
                      <a:pt x="591" y="0"/>
                      <a:pt x="591" y="0"/>
                    </a:cubicBezTo>
                    <a:cubicBezTo>
                      <a:pt x="577" y="71"/>
                      <a:pt x="449" y="126"/>
                      <a:pt x="294" y="126"/>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38" name="Freeform 23"/>
              <p:cNvSpPr>
                <a:spLocks noChangeAspect="1"/>
              </p:cNvSpPr>
              <p:nvPr/>
            </p:nvSpPr>
            <p:spPr bwMode="auto">
              <a:xfrm>
                <a:off x="3108" y="3431"/>
                <a:ext cx="384" cy="113"/>
              </a:xfrm>
              <a:custGeom>
                <a:avLst/>
                <a:gdLst>
                  <a:gd name="T0" fmla="*/ 294 w 384"/>
                  <a:gd name="T1" fmla="*/ 63 h 113"/>
                  <a:gd name="T2" fmla="*/ 294 w 384"/>
                  <a:gd name="T3" fmla="*/ 0 h 113"/>
                  <a:gd name="T4" fmla="*/ 286 w 384"/>
                  <a:gd name="T5" fmla="*/ 0 h 113"/>
                  <a:gd name="T6" fmla="*/ 286 w 384"/>
                  <a:gd name="T7" fmla="*/ 63 h 113"/>
                  <a:gd name="T8" fmla="*/ 98 w 384"/>
                  <a:gd name="T9" fmla="*/ 63 h 113"/>
                  <a:gd name="T10" fmla="*/ 98 w 384"/>
                  <a:gd name="T11" fmla="*/ 0 h 113"/>
                  <a:gd name="T12" fmla="*/ 90 w 384"/>
                  <a:gd name="T13" fmla="*/ 0 h 113"/>
                  <a:gd name="T14" fmla="*/ 90 w 384"/>
                  <a:gd name="T15" fmla="*/ 63 h 113"/>
                  <a:gd name="T16" fmla="*/ 0 w 384"/>
                  <a:gd name="T17" fmla="*/ 63 h 113"/>
                  <a:gd name="T18" fmla="*/ 0 w 384"/>
                  <a:gd name="T19" fmla="*/ 75 h 113"/>
                  <a:gd name="T20" fmla="*/ 90 w 384"/>
                  <a:gd name="T21" fmla="*/ 75 h 113"/>
                  <a:gd name="T22" fmla="*/ 90 w 384"/>
                  <a:gd name="T23" fmla="*/ 113 h 113"/>
                  <a:gd name="T24" fmla="*/ 98 w 384"/>
                  <a:gd name="T25" fmla="*/ 113 h 113"/>
                  <a:gd name="T26" fmla="*/ 98 w 384"/>
                  <a:gd name="T27" fmla="*/ 75 h 113"/>
                  <a:gd name="T28" fmla="*/ 384 w 384"/>
                  <a:gd name="T29" fmla="*/ 75 h 113"/>
                  <a:gd name="T30" fmla="*/ 384 w 384"/>
                  <a:gd name="T31" fmla="*/ 63 h 113"/>
                  <a:gd name="T32" fmla="*/ 294 w 384"/>
                  <a:gd name="T33" fmla="*/ 63 h 113"/>
                  <a:gd name="T34" fmla="*/ 294 w 384"/>
                  <a:gd name="T35" fmla="*/ 63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4"/>
                  <a:gd name="T55" fmla="*/ 0 h 113"/>
                  <a:gd name="T56" fmla="*/ 384 w 384"/>
                  <a:gd name="T57" fmla="*/ 113 h 1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4" h="113">
                    <a:moveTo>
                      <a:pt x="294" y="63"/>
                    </a:moveTo>
                    <a:lnTo>
                      <a:pt x="294" y="0"/>
                    </a:lnTo>
                    <a:lnTo>
                      <a:pt x="286" y="0"/>
                    </a:lnTo>
                    <a:lnTo>
                      <a:pt x="286" y="63"/>
                    </a:lnTo>
                    <a:lnTo>
                      <a:pt x="98" y="63"/>
                    </a:lnTo>
                    <a:lnTo>
                      <a:pt x="98" y="0"/>
                    </a:lnTo>
                    <a:lnTo>
                      <a:pt x="90" y="0"/>
                    </a:lnTo>
                    <a:lnTo>
                      <a:pt x="90" y="63"/>
                    </a:lnTo>
                    <a:lnTo>
                      <a:pt x="0" y="63"/>
                    </a:lnTo>
                    <a:lnTo>
                      <a:pt x="0" y="75"/>
                    </a:lnTo>
                    <a:lnTo>
                      <a:pt x="90" y="75"/>
                    </a:lnTo>
                    <a:lnTo>
                      <a:pt x="90" y="113"/>
                    </a:lnTo>
                    <a:lnTo>
                      <a:pt x="98" y="113"/>
                    </a:lnTo>
                    <a:lnTo>
                      <a:pt x="98" y="75"/>
                    </a:lnTo>
                    <a:lnTo>
                      <a:pt x="384" y="75"/>
                    </a:lnTo>
                    <a:lnTo>
                      <a:pt x="384" y="63"/>
                    </a:lnTo>
                    <a:lnTo>
                      <a:pt x="294" y="6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39" name="Freeform 24"/>
              <p:cNvSpPr>
                <a:spLocks noChangeAspect="1"/>
              </p:cNvSpPr>
              <p:nvPr/>
            </p:nvSpPr>
            <p:spPr bwMode="auto">
              <a:xfrm>
                <a:off x="3740" y="3257"/>
                <a:ext cx="92" cy="391"/>
              </a:xfrm>
              <a:custGeom>
                <a:avLst/>
                <a:gdLst>
                  <a:gd name="T0" fmla="*/ 352 w 46"/>
                  <a:gd name="T1" fmla="*/ 16 h 195"/>
                  <a:gd name="T2" fmla="*/ 32 w 46"/>
                  <a:gd name="T3" fmla="*/ 233 h 195"/>
                  <a:gd name="T4" fmla="*/ 0 w 46"/>
                  <a:gd name="T5" fmla="*/ 1556 h 195"/>
                  <a:gd name="T6" fmla="*/ 72 w 46"/>
                  <a:gd name="T7" fmla="*/ 1540 h 195"/>
                  <a:gd name="T8" fmla="*/ 344 w 46"/>
                  <a:gd name="T9" fmla="*/ 1251 h 195"/>
                  <a:gd name="T10" fmla="*/ 368 w 46"/>
                  <a:gd name="T11" fmla="*/ 1187 h 195"/>
                  <a:gd name="T12" fmla="*/ 368 w 46"/>
                  <a:gd name="T13" fmla="*/ 56 h 195"/>
                  <a:gd name="T14" fmla="*/ 352 w 46"/>
                  <a:gd name="T15" fmla="*/ 16 h 19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195"/>
                  <a:gd name="T26" fmla="*/ 46 w 46"/>
                  <a:gd name="T27" fmla="*/ 195 h 1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195">
                    <a:moveTo>
                      <a:pt x="44" y="2"/>
                    </a:moveTo>
                    <a:cubicBezTo>
                      <a:pt x="43" y="0"/>
                      <a:pt x="4" y="29"/>
                      <a:pt x="4" y="29"/>
                    </a:cubicBezTo>
                    <a:cubicBezTo>
                      <a:pt x="0" y="193"/>
                      <a:pt x="0" y="193"/>
                      <a:pt x="0" y="193"/>
                    </a:cubicBezTo>
                    <a:cubicBezTo>
                      <a:pt x="0" y="193"/>
                      <a:pt x="5" y="195"/>
                      <a:pt x="9" y="191"/>
                    </a:cubicBezTo>
                    <a:cubicBezTo>
                      <a:pt x="13" y="186"/>
                      <a:pt x="41" y="157"/>
                      <a:pt x="43" y="155"/>
                    </a:cubicBezTo>
                    <a:cubicBezTo>
                      <a:pt x="46" y="151"/>
                      <a:pt x="46" y="147"/>
                      <a:pt x="46" y="147"/>
                    </a:cubicBezTo>
                    <a:cubicBezTo>
                      <a:pt x="46" y="7"/>
                      <a:pt x="46" y="7"/>
                      <a:pt x="46" y="7"/>
                    </a:cubicBezTo>
                    <a:cubicBezTo>
                      <a:pt x="46" y="7"/>
                      <a:pt x="46" y="3"/>
                      <a:pt x="44" y="2"/>
                    </a:cubicBez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0" name="Freeform 25"/>
              <p:cNvSpPr>
                <a:spLocks noChangeAspect="1"/>
              </p:cNvSpPr>
              <p:nvPr/>
            </p:nvSpPr>
            <p:spPr bwMode="auto">
              <a:xfrm>
                <a:off x="3602" y="3237"/>
                <a:ext cx="228" cy="84"/>
              </a:xfrm>
              <a:custGeom>
                <a:avLst/>
                <a:gdLst>
                  <a:gd name="T0" fmla="*/ 912 w 114"/>
                  <a:gd name="T1" fmla="*/ 96 h 42"/>
                  <a:gd name="T2" fmla="*/ 600 w 114"/>
                  <a:gd name="T3" fmla="*/ 336 h 42"/>
                  <a:gd name="T4" fmla="*/ 40 w 114"/>
                  <a:gd name="T5" fmla="*/ 232 h 42"/>
                  <a:gd name="T6" fmla="*/ 8 w 114"/>
                  <a:gd name="T7" fmla="*/ 256 h 42"/>
                  <a:gd name="T8" fmla="*/ 24 w 114"/>
                  <a:gd name="T9" fmla="*/ 216 h 42"/>
                  <a:gd name="T10" fmla="*/ 328 w 114"/>
                  <a:gd name="T11" fmla="*/ 8 h 42"/>
                  <a:gd name="T12" fmla="*/ 360 w 114"/>
                  <a:gd name="T13" fmla="*/ 0 h 42"/>
                  <a:gd name="T14" fmla="*/ 888 w 114"/>
                  <a:gd name="T15" fmla="*/ 80 h 42"/>
                  <a:gd name="T16" fmla="*/ 912 w 114"/>
                  <a:gd name="T17" fmla="*/ 9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42"/>
                  <a:gd name="T29" fmla="*/ 114 w 11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42">
                    <a:moveTo>
                      <a:pt x="114" y="12"/>
                    </a:moveTo>
                    <a:cubicBezTo>
                      <a:pt x="75" y="42"/>
                      <a:pt x="75" y="42"/>
                      <a:pt x="75" y="42"/>
                    </a:cubicBezTo>
                    <a:cubicBezTo>
                      <a:pt x="9" y="30"/>
                      <a:pt x="10" y="30"/>
                      <a:pt x="5" y="29"/>
                    </a:cubicBezTo>
                    <a:cubicBezTo>
                      <a:pt x="2" y="28"/>
                      <a:pt x="1" y="32"/>
                      <a:pt x="1" y="32"/>
                    </a:cubicBezTo>
                    <a:cubicBezTo>
                      <a:pt x="1" y="32"/>
                      <a:pt x="0" y="29"/>
                      <a:pt x="3" y="27"/>
                    </a:cubicBezTo>
                    <a:cubicBezTo>
                      <a:pt x="5" y="25"/>
                      <a:pt x="38" y="4"/>
                      <a:pt x="41" y="1"/>
                    </a:cubicBezTo>
                    <a:cubicBezTo>
                      <a:pt x="42" y="0"/>
                      <a:pt x="45" y="0"/>
                      <a:pt x="45" y="0"/>
                    </a:cubicBezTo>
                    <a:cubicBezTo>
                      <a:pt x="45" y="0"/>
                      <a:pt x="109" y="10"/>
                      <a:pt x="111" y="10"/>
                    </a:cubicBezTo>
                    <a:cubicBezTo>
                      <a:pt x="113" y="10"/>
                      <a:pt x="114" y="12"/>
                      <a:pt x="114" y="12"/>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1" name="Freeform 26"/>
              <p:cNvSpPr>
                <a:spLocks noChangeAspect="1"/>
              </p:cNvSpPr>
              <p:nvPr/>
            </p:nvSpPr>
            <p:spPr bwMode="auto">
              <a:xfrm>
                <a:off x="3744" y="3259"/>
                <a:ext cx="88" cy="70"/>
              </a:xfrm>
              <a:custGeom>
                <a:avLst/>
                <a:gdLst>
                  <a:gd name="T0" fmla="*/ 352 w 44"/>
                  <a:gd name="T1" fmla="*/ 24 h 35"/>
                  <a:gd name="T2" fmla="*/ 328 w 44"/>
                  <a:gd name="T3" fmla="*/ 0 h 35"/>
                  <a:gd name="T4" fmla="*/ 0 w 44"/>
                  <a:gd name="T5" fmla="*/ 232 h 35"/>
                  <a:gd name="T6" fmla="*/ 40 w 44"/>
                  <a:gd name="T7" fmla="*/ 280 h 35"/>
                  <a:gd name="T8" fmla="*/ 0 60000 65536"/>
                  <a:gd name="T9" fmla="*/ 0 60000 65536"/>
                  <a:gd name="T10" fmla="*/ 0 60000 65536"/>
                  <a:gd name="T11" fmla="*/ 0 60000 65536"/>
                  <a:gd name="T12" fmla="*/ 0 w 44"/>
                  <a:gd name="T13" fmla="*/ 0 h 35"/>
                  <a:gd name="T14" fmla="*/ 44 w 44"/>
                  <a:gd name="T15" fmla="*/ 35 h 35"/>
                </a:gdLst>
                <a:ahLst/>
                <a:cxnLst>
                  <a:cxn ang="T8">
                    <a:pos x="T0" y="T1"/>
                  </a:cxn>
                  <a:cxn ang="T9">
                    <a:pos x="T2" y="T3"/>
                  </a:cxn>
                  <a:cxn ang="T10">
                    <a:pos x="T4" y="T5"/>
                  </a:cxn>
                  <a:cxn ang="T11">
                    <a:pos x="T6" y="T7"/>
                  </a:cxn>
                </a:cxnLst>
                <a:rect l="T12" t="T13" r="T14" b="T15"/>
                <a:pathLst>
                  <a:path w="44" h="35">
                    <a:moveTo>
                      <a:pt x="44" y="3"/>
                    </a:moveTo>
                    <a:cubicBezTo>
                      <a:pt x="43" y="3"/>
                      <a:pt x="43" y="1"/>
                      <a:pt x="41" y="0"/>
                    </a:cubicBezTo>
                    <a:cubicBezTo>
                      <a:pt x="39" y="0"/>
                      <a:pt x="0" y="29"/>
                      <a:pt x="0" y="29"/>
                    </a:cubicBezTo>
                    <a:cubicBezTo>
                      <a:pt x="5" y="35"/>
                      <a:pt x="5" y="35"/>
                      <a:pt x="5" y="35"/>
                    </a:cubicBezTo>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2" name="Freeform 27"/>
              <p:cNvSpPr>
                <a:spLocks noChangeAspect="1"/>
              </p:cNvSpPr>
              <p:nvPr/>
            </p:nvSpPr>
            <p:spPr bwMode="auto">
              <a:xfrm>
                <a:off x="3604" y="3293"/>
                <a:ext cx="150" cy="353"/>
              </a:xfrm>
              <a:custGeom>
                <a:avLst/>
                <a:gdLst>
                  <a:gd name="T0" fmla="*/ 576 w 75"/>
                  <a:gd name="T1" fmla="*/ 104 h 176"/>
                  <a:gd name="T2" fmla="*/ 32 w 75"/>
                  <a:gd name="T3" fmla="*/ 8 h 176"/>
                  <a:gd name="T4" fmla="*/ 0 w 75"/>
                  <a:gd name="T5" fmla="*/ 24 h 176"/>
                  <a:gd name="T6" fmla="*/ 0 w 75"/>
                  <a:gd name="T7" fmla="*/ 1227 h 176"/>
                  <a:gd name="T8" fmla="*/ 32 w 75"/>
                  <a:gd name="T9" fmla="*/ 1292 h 176"/>
                  <a:gd name="T10" fmla="*/ 552 w 75"/>
                  <a:gd name="T11" fmla="*/ 1412 h 176"/>
                  <a:gd name="T12" fmla="*/ 600 w 75"/>
                  <a:gd name="T13" fmla="*/ 1380 h 176"/>
                  <a:gd name="T14" fmla="*/ 600 w 75"/>
                  <a:gd name="T15" fmla="*/ 136 h 176"/>
                  <a:gd name="T16" fmla="*/ 576 w 75"/>
                  <a:gd name="T17" fmla="*/ 104 h 1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176"/>
                  <a:gd name="T29" fmla="*/ 75 w 75"/>
                  <a:gd name="T30" fmla="*/ 176 h 1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176">
                    <a:moveTo>
                      <a:pt x="72" y="13"/>
                    </a:moveTo>
                    <a:cubicBezTo>
                      <a:pt x="9" y="2"/>
                      <a:pt x="9" y="2"/>
                      <a:pt x="4" y="1"/>
                    </a:cubicBezTo>
                    <a:cubicBezTo>
                      <a:pt x="0" y="0"/>
                      <a:pt x="0" y="3"/>
                      <a:pt x="0" y="3"/>
                    </a:cubicBezTo>
                    <a:cubicBezTo>
                      <a:pt x="0" y="3"/>
                      <a:pt x="0" y="145"/>
                      <a:pt x="0" y="152"/>
                    </a:cubicBezTo>
                    <a:cubicBezTo>
                      <a:pt x="0" y="159"/>
                      <a:pt x="1" y="159"/>
                      <a:pt x="4" y="160"/>
                    </a:cubicBezTo>
                    <a:cubicBezTo>
                      <a:pt x="5" y="160"/>
                      <a:pt x="50" y="171"/>
                      <a:pt x="69" y="175"/>
                    </a:cubicBezTo>
                    <a:cubicBezTo>
                      <a:pt x="74" y="176"/>
                      <a:pt x="75" y="171"/>
                      <a:pt x="75" y="171"/>
                    </a:cubicBezTo>
                    <a:cubicBezTo>
                      <a:pt x="75" y="171"/>
                      <a:pt x="75" y="21"/>
                      <a:pt x="75" y="17"/>
                    </a:cubicBezTo>
                    <a:cubicBezTo>
                      <a:pt x="75" y="14"/>
                      <a:pt x="73" y="13"/>
                      <a:pt x="72" y="13"/>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3" name="Freeform 28"/>
              <p:cNvSpPr>
                <a:spLocks noChangeAspect="1"/>
              </p:cNvSpPr>
              <p:nvPr/>
            </p:nvSpPr>
            <p:spPr bwMode="auto">
              <a:xfrm>
                <a:off x="3648" y="3313"/>
                <a:ext cx="98" cy="62"/>
              </a:xfrm>
              <a:custGeom>
                <a:avLst/>
                <a:gdLst>
                  <a:gd name="T0" fmla="*/ 0 w 98"/>
                  <a:gd name="T1" fmla="*/ 0 h 62"/>
                  <a:gd name="T2" fmla="*/ 0 w 98"/>
                  <a:gd name="T3" fmla="*/ 44 h 62"/>
                  <a:gd name="T4" fmla="*/ 98 w 98"/>
                  <a:gd name="T5" fmla="*/ 62 h 62"/>
                  <a:gd name="T6" fmla="*/ 98 w 98"/>
                  <a:gd name="T7" fmla="*/ 18 h 62"/>
                  <a:gd name="T8" fmla="*/ 0 w 98"/>
                  <a:gd name="T9" fmla="*/ 0 h 62"/>
                  <a:gd name="T10" fmla="*/ 0 w 98"/>
                  <a:gd name="T11" fmla="*/ 0 h 62"/>
                  <a:gd name="T12" fmla="*/ 0 60000 65536"/>
                  <a:gd name="T13" fmla="*/ 0 60000 65536"/>
                  <a:gd name="T14" fmla="*/ 0 60000 65536"/>
                  <a:gd name="T15" fmla="*/ 0 60000 65536"/>
                  <a:gd name="T16" fmla="*/ 0 60000 65536"/>
                  <a:gd name="T17" fmla="*/ 0 60000 65536"/>
                  <a:gd name="T18" fmla="*/ 0 w 98"/>
                  <a:gd name="T19" fmla="*/ 0 h 62"/>
                  <a:gd name="T20" fmla="*/ 98 w 98"/>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98" h="62">
                    <a:moveTo>
                      <a:pt x="0" y="0"/>
                    </a:moveTo>
                    <a:lnTo>
                      <a:pt x="0" y="44"/>
                    </a:lnTo>
                    <a:lnTo>
                      <a:pt x="98" y="6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4" name="Freeform 29"/>
              <p:cNvSpPr>
                <a:spLocks noChangeAspect="1"/>
              </p:cNvSpPr>
              <p:nvPr/>
            </p:nvSpPr>
            <p:spPr bwMode="auto">
              <a:xfrm>
                <a:off x="3648" y="3365"/>
                <a:ext cx="98" cy="101"/>
              </a:xfrm>
              <a:custGeom>
                <a:avLst/>
                <a:gdLst>
                  <a:gd name="T0" fmla="*/ 0 w 98"/>
                  <a:gd name="T1" fmla="*/ 0 h 101"/>
                  <a:gd name="T2" fmla="*/ 0 w 98"/>
                  <a:gd name="T3" fmla="*/ 85 h 101"/>
                  <a:gd name="T4" fmla="*/ 98 w 98"/>
                  <a:gd name="T5" fmla="*/ 101 h 101"/>
                  <a:gd name="T6" fmla="*/ 98 w 98"/>
                  <a:gd name="T7" fmla="*/ 18 h 101"/>
                  <a:gd name="T8" fmla="*/ 0 w 98"/>
                  <a:gd name="T9" fmla="*/ 0 h 101"/>
                  <a:gd name="T10" fmla="*/ 0 w 98"/>
                  <a:gd name="T11" fmla="*/ 0 h 101"/>
                  <a:gd name="T12" fmla="*/ 0 60000 65536"/>
                  <a:gd name="T13" fmla="*/ 0 60000 65536"/>
                  <a:gd name="T14" fmla="*/ 0 60000 65536"/>
                  <a:gd name="T15" fmla="*/ 0 60000 65536"/>
                  <a:gd name="T16" fmla="*/ 0 60000 65536"/>
                  <a:gd name="T17" fmla="*/ 0 60000 65536"/>
                  <a:gd name="T18" fmla="*/ 0 w 98"/>
                  <a:gd name="T19" fmla="*/ 0 h 101"/>
                  <a:gd name="T20" fmla="*/ 98 w 98"/>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98" h="101">
                    <a:moveTo>
                      <a:pt x="0" y="0"/>
                    </a:moveTo>
                    <a:lnTo>
                      <a:pt x="0" y="85"/>
                    </a:lnTo>
                    <a:lnTo>
                      <a:pt x="98" y="101"/>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5" name="Freeform 30"/>
              <p:cNvSpPr>
                <a:spLocks noChangeAspect="1"/>
              </p:cNvSpPr>
              <p:nvPr/>
            </p:nvSpPr>
            <p:spPr bwMode="auto">
              <a:xfrm>
                <a:off x="3648" y="3458"/>
                <a:ext cx="98" cy="172"/>
              </a:xfrm>
              <a:custGeom>
                <a:avLst/>
                <a:gdLst>
                  <a:gd name="T0" fmla="*/ 0 w 98"/>
                  <a:gd name="T1" fmla="*/ 0 h 172"/>
                  <a:gd name="T2" fmla="*/ 0 w 98"/>
                  <a:gd name="T3" fmla="*/ 148 h 172"/>
                  <a:gd name="T4" fmla="*/ 98 w 98"/>
                  <a:gd name="T5" fmla="*/ 172 h 172"/>
                  <a:gd name="T6" fmla="*/ 98 w 98"/>
                  <a:gd name="T7" fmla="*/ 18 h 172"/>
                  <a:gd name="T8" fmla="*/ 0 w 98"/>
                  <a:gd name="T9" fmla="*/ 0 h 172"/>
                  <a:gd name="T10" fmla="*/ 0 w 98"/>
                  <a:gd name="T11" fmla="*/ 0 h 172"/>
                  <a:gd name="T12" fmla="*/ 0 60000 65536"/>
                  <a:gd name="T13" fmla="*/ 0 60000 65536"/>
                  <a:gd name="T14" fmla="*/ 0 60000 65536"/>
                  <a:gd name="T15" fmla="*/ 0 60000 65536"/>
                  <a:gd name="T16" fmla="*/ 0 60000 65536"/>
                  <a:gd name="T17" fmla="*/ 0 60000 65536"/>
                  <a:gd name="T18" fmla="*/ 0 w 98"/>
                  <a:gd name="T19" fmla="*/ 0 h 172"/>
                  <a:gd name="T20" fmla="*/ 98 w 98"/>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98" h="172">
                    <a:moveTo>
                      <a:pt x="0" y="0"/>
                    </a:moveTo>
                    <a:lnTo>
                      <a:pt x="0" y="148"/>
                    </a:lnTo>
                    <a:lnTo>
                      <a:pt x="98" y="172"/>
                    </a:lnTo>
                    <a:lnTo>
                      <a:pt x="98" y="18"/>
                    </a:lnTo>
                    <a:lnTo>
                      <a:pt x="0" y="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6" name="Freeform 31"/>
              <p:cNvSpPr>
                <a:spLocks noChangeAspect="1"/>
              </p:cNvSpPr>
              <p:nvPr/>
            </p:nvSpPr>
            <p:spPr bwMode="auto">
              <a:xfrm>
                <a:off x="3654" y="332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7" name="Freeform 32"/>
              <p:cNvSpPr>
                <a:spLocks noChangeAspect="1"/>
              </p:cNvSpPr>
              <p:nvPr/>
            </p:nvSpPr>
            <p:spPr bwMode="auto">
              <a:xfrm>
                <a:off x="3654" y="3375"/>
                <a:ext cx="84" cy="26"/>
              </a:xfrm>
              <a:custGeom>
                <a:avLst/>
                <a:gdLst>
                  <a:gd name="T0" fmla="*/ 0 w 84"/>
                  <a:gd name="T1" fmla="*/ 0 h 26"/>
                  <a:gd name="T2" fmla="*/ 0 w 84"/>
                  <a:gd name="T3" fmla="*/ 12 h 26"/>
                  <a:gd name="T4" fmla="*/ 84 w 84"/>
                  <a:gd name="T5" fmla="*/ 26 h 26"/>
                  <a:gd name="T6" fmla="*/ 84 w 84"/>
                  <a:gd name="T7" fmla="*/ 14 h 26"/>
                  <a:gd name="T8" fmla="*/ 0 w 84"/>
                  <a:gd name="T9" fmla="*/ 0 h 26"/>
                  <a:gd name="T10" fmla="*/ 0 w 84"/>
                  <a:gd name="T11" fmla="*/ 0 h 26"/>
                  <a:gd name="T12" fmla="*/ 0 60000 65536"/>
                  <a:gd name="T13" fmla="*/ 0 60000 65536"/>
                  <a:gd name="T14" fmla="*/ 0 60000 65536"/>
                  <a:gd name="T15" fmla="*/ 0 60000 65536"/>
                  <a:gd name="T16" fmla="*/ 0 60000 65536"/>
                  <a:gd name="T17" fmla="*/ 0 60000 65536"/>
                  <a:gd name="T18" fmla="*/ 0 w 84"/>
                  <a:gd name="T19" fmla="*/ 0 h 26"/>
                  <a:gd name="T20" fmla="*/ 84 w 8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4" h="26">
                    <a:moveTo>
                      <a:pt x="0" y="0"/>
                    </a:moveTo>
                    <a:lnTo>
                      <a:pt x="0" y="12"/>
                    </a:lnTo>
                    <a:lnTo>
                      <a:pt x="84" y="26"/>
                    </a:lnTo>
                    <a:lnTo>
                      <a:pt x="84" y="14"/>
                    </a:lnTo>
                    <a:lnTo>
                      <a:pt x="0" y="0"/>
                    </a:ln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8" name="Freeform 33"/>
              <p:cNvSpPr>
                <a:spLocks noChangeAspect="1"/>
              </p:cNvSpPr>
              <p:nvPr/>
            </p:nvSpPr>
            <p:spPr bwMode="auto">
              <a:xfrm>
                <a:off x="3130" y="3371"/>
                <a:ext cx="116" cy="58"/>
              </a:xfrm>
              <a:custGeom>
                <a:avLst/>
                <a:gdLst>
                  <a:gd name="T0" fmla="*/ 0 w 116"/>
                  <a:gd name="T1" fmla="*/ 0 h 58"/>
                  <a:gd name="T2" fmla="*/ 116 w 116"/>
                  <a:gd name="T3" fmla="*/ 32 h 58"/>
                  <a:gd name="T4" fmla="*/ 116 w 116"/>
                  <a:gd name="T5" fmla="*/ 58 h 58"/>
                  <a:gd name="T6" fmla="*/ 0 w 116"/>
                  <a:gd name="T7" fmla="*/ 24 h 58"/>
                  <a:gd name="T8" fmla="*/ 0 w 116"/>
                  <a:gd name="T9" fmla="*/ 0 h 58"/>
                  <a:gd name="T10" fmla="*/ 0 w 116"/>
                  <a:gd name="T11" fmla="*/ 0 h 58"/>
                  <a:gd name="T12" fmla="*/ 0 60000 65536"/>
                  <a:gd name="T13" fmla="*/ 0 60000 65536"/>
                  <a:gd name="T14" fmla="*/ 0 60000 65536"/>
                  <a:gd name="T15" fmla="*/ 0 60000 65536"/>
                  <a:gd name="T16" fmla="*/ 0 60000 65536"/>
                  <a:gd name="T17" fmla="*/ 0 60000 65536"/>
                  <a:gd name="T18" fmla="*/ 0 w 116"/>
                  <a:gd name="T19" fmla="*/ 0 h 58"/>
                  <a:gd name="T20" fmla="*/ 116 w 11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6" h="58">
                    <a:moveTo>
                      <a:pt x="0" y="0"/>
                    </a:moveTo>
                    <a:lnTo>
                      <a:pt x="116" y="32"/>
                    </a:lnTo>
                    <a:lnTo>
                      <a:pt x="116" y="58"/>
                    </a:lnTo>
                    <a:lnTo>
                      <a:pt x="0"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49" name="Freeform 34"/>
              <p:cNvSpPr>
                <a:spLocks noChangeAspect="1"/>
              </p:cNvSpPr>
              <p:nvPr/>
            </p:nvSpPr>
            <p:spPr bwMode="auto">
              <a:xfrm>
                <a:off x="324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0" name="Freeform 35"/>
              <p:cNvSpPr>
                <a:spLocks noChangeAspect="1"/>
              </p:cNvSpPr>
              <p:nvPr/>
            </p:nvSpPr>
            <p:spPr bwMode="auto">
              <a:xfrm>
                <a:off x="3244" y="3401"/>
                <a:ext cx="4" cy="28"/>
              </a:xfrm>
              <a:custGeom>
                <a:avLst/>
                <a:gdLst>
                  <a:gd name="T0" fmla="*/ 4 w 4"/>
                  <a:gd name="T1" fmla="*/ 22 h 28"/>
                  <a:gd name="T2" fmla="*/ 2 w 4"/>
                  <a:gd name="T3" fmla="*/ 28 h 28"/>
                  <a:gd name="T4" fmla="*/ 2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2"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1" name="Freeform 36"/>
              <p:cNvSpPr>
                <a:spLocks noChangeAspect="1"/>
              </p:cNvSpPr>
              <p:nvPr/>
            </p:nvSpPr>
            <p:spPr bwMode="auto">
              <a:xfrm>
                <a:off x="3130" y="3339"/>
                <a:ext cx="162" cy="64"/>
              </a:xfrm>
              <a:custGeom>
                <a:avLst/>
                <a:gdLst>
                  <a:gd name="T0" fmla="*/ 54 w 162"/>
                  <a:gd name="T1" fmla="*/ 0 h 64"/>
                  <a:gd name="T2" fmla="*/ 162 w 162"/>
                  <a:gd name="T3" fmla="*/ 28 h 64"/>
                  <a:gd name="T4" fmla="*/ 116 w 162"/>
                  <a:gd name="T5" fmla="*/ 64 h 64"/>
                  <a:gd name="T6" fmla="*/ 0 w 162"/>
                  <a:gd name="T7" fmla="*/ 32 h 64"/>
                  <a:gd name="T8" fmla="*/ 54 w 162"/>
                  <a:gd name="T9" fmla="*/ 0 h 64"/>
                  <a:gd name="T10" fmla="*/ 54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4" y="0"/>
                    </a:moveTo>
                    <a:lnTo>
                      <a:pt x="162" y="28"/>
                    </a:lnTo>
                    <a:lnTo>
                      <a:pt x="116" y="64"/>
                    </a:lnTo>
                    <a:lnTo>
                      <a:pt x="0" y="32"/>
                    </a:lnTo>
                    <a:lnTo>
                      <a:pt x="5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2" name="Freeform 37"/>
              <p:cNvSpPr>
                <a:spLocks noChangeAspect="1"/>
              </p:cNvSpPr>
              <p:nvPr/>
            </p:nvSpPr>
            <p:spPr bwMode="auto">
              <a:xfrm>
                <a:off x="3130" y="3367"/>
                <a:ext cx="162" cy="36"/>
              </a:xfrm>
              <a:custGeom>
                <a:avLst/>
                <a:gdLst>
                  <a:gd name="T0" fmla="*/ 116 w 162"/>
                  <a:gd name="T1" fmla="*/ 34 h 36"/>
                  <a:gd name="T2" fmla="*/ 4 w 162"/>
                  <a:gd name="T3" fmla="*/ 6 h 36"/>
                  <a:gd name="T4" fmla="*/ 0 w 162"/>
                  <a:gd name="T5" fmla="*/ 4 h 36"/>
                  <a:gd name="T6" fmla="*/ 116 w 162"/>
                  <a:gd name="T7" fmla="*/ 36 h 36"/>
                  <a:gd name="T8" fmla="*/ 162 w 162"/>
                  <a:gd name="T9" fmla="*/ 0 h 36"/>
                  <a:gd name="T10" fmla="*/ 160 w 162"/>
                  <a:gd name="T11" fmla="*/ 2 h 36"/>
                  <a:gd name="T12" fmla="*/ 116 w 162"/>
                  <a:gd name="T13" fmla="*/ 34 h 36"/>
                  <a:gd name="T14" fmla="*/ 116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6" y="34"/>
                    </a:moveTo>
                    <a:lnTo>
                      <a:pt x="4" y="6"/>
                    </a:lnTo>
                    <a:lnTo>
                      <a:pt x="0" y="4"/>
                    </a:lnTo>
                    <a:lnTo>
                      <a:pt x="116" y="36"/>
                    </a:lnTo>
                    <a:lnTo>
                      <a:pt x="162" y="0"/>
                    </a:lnTo>
                    <a:lnTo>
                      <a:pt x="160" y="2"/>
                    </a:lnTo>
                    <a:lnTo>
                      <a:pt x="116"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3" name="Freeform 38"/>
              <p:cNvSpPr>
                <a:spLocks noChangeAspect="1"/>
              </p:cNvSpPr>
              <p:nvPr/>
            </p:nvSpPr>
            <p:spPr bwMode="auto">
              <a:xfrm>
                <a:off x="3232" y="3355"/>
                <a:ext cx="28" cy="36"/>
              </a:xfrm>
              <a:custGeom>
                <a:avLst/>
                <a:gdLst>
                  <a:gd name="T0" fmla="*/ 24 w 28"/>
                  <a:gd name="T1" fmla="*/ 6 h 36"/>
                  <a:gd name="T2" fmla="*/ 0 w 28"/>
                  <a:gd name="T3" fmla="*/ 26 h 36"/>
                  <a:gd name="T4" fmla="*/ 0 w 28"/>
                  <a:gd name="T5" fmla="*/ 36 h 36"/>
                  <a:gd name="T6" fmla="*/ 28 w 28"/>
                  <a:gd name="T7" fmla="*/ 12 h 36"/>
                  <a:gd name="T8" fmla="*/ 24 w 28"/>
                  <a:gd name="T9" fmla="*/ 0 h 36"/>
                  <a:gd name="T10" fmla="*/ 24 w 28"/>
                  <a:gd name="T11" fmla="*/ 6 h 36"/>
                  <a:gd name="T12" fmla="*/ 0 60000 65536"/>
                  <a:gd name="T13" fmla="*/ 0 60000 65536"/>
                  <a:gd name="T14" fmla="*/ 0 60000 65536"/>
                  <a:gd name="T15" fmla="*/ 0 60000 65536"/>
                  <a:gd name="T16" fmla="*/ 0 60000 65536"/>
                  <a:gd name="T17" fmla="*/ 0 60000 65536"/>
                  <a:gd name="T18" fmla="*/ 0 w 28"/>
                  <a:gd name="T19" fmla="*/ 0 h 36"/>
                  <a:gd name="T20" fmla="*/ 28 w 2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8" h="36">
                    <a:moveTo>
                      <a:pt x="24" y="6"/>
                    </a:moveTo>
                    <a:lnTo>
                      <a:pt x="0" y="26"/>
                    </a:lnTo>
                    <a:lnTo>
                      <a:pt x="0" y="36"/>
                    </a:lnTo>
                    <a:lnTo>
                      <a:pt x="28"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4" name="Freeform 39"/>
              <p:cNvSpPr>
                <a:spLocks noChangeAspect="1"/>
              </p:cNvSpPr>
              <p:nvPr/>
            </p:nvSpPr>
            <p:spPr bwMode="auto">
              <a:xfrm>
                <a:off x="3162" y="3363"/>
                <a:ext cx="70" cy="28"/>
              </a:xfrm>
              <a:custGeom>
                <a:avLst/>
                <a:gdLst>
                  <a:gd name="T0" fmla="*/ 0 w 70"/>
                  <a:gd name="T1" fmla="*/ 0 h 28"/>
                  <a:gd name="T2" fmla="*/ 70 w 70"/>
                  <a:gd name="T3" fmla="*/ 18 h 28"/>
                  <a:gd name="T4" fmla="*/ 70 w 70"/>
                  <a:gd name="T5" fmla="*/ 28 h 28"/>
                  <a:gd name="T6" fmla="*/ 0 w 70"/>
                  <a:gd name="T7" fmla="*/ 8 h 28"/>
                  <a:gd name="T8" fmla="*/ 0 w 70"/>
                  <a:gd name="T9" fmla="*/ 0 h 28"/>
                  <a:gd name="T10" fmla="*/ 0 w 70"/>
                  <a:gd name="T11" fmla="*/ 0 h 28"/>
                  <a:gd name="T12" fmla="*/ 0 60000 65536"/>
                  <a:gd name="T13" fmla="*/ 0 60000 65536"/>
                  <a:gd name="T14" fmla="*/ 0 60000 65536"/>
                  <a:gd name="T15" fmla="*/ 0 60000 65536"/>
                  <a:gd name="T16" fmla="*/ 0 60000 65536"/>
                  <a:gd name="T17" fmla="*/ 0 60000 65536"/>
                  <a:gd name="T18" fmla="*/ 0 w 70"/>
                  <a:gd name="T19" fmla="*/ 0 h 28"/>
                  <a:gd name="T20" fmla="*/ 70 w 70"/>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0" h="28">
                    <a:moveTo>
                      <a:pt x="0" y="0"/>
                    </a:moveTo>
                    <a:lnTo>
                      <a:pt x="70" y="18"/>
                    </a:lnTo>
                    <a:lnTo>
                      <a:pt x="70"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5" name="Freeform 40"/>
              <p:cNvSpPr>
                <a:spLocks noChangeAspect="1"/>
              </p:cNvSpPr>
              <p:nvPr/>
            </p:nvSpPr>
            <p:spPr bwMode="auto">
              <a:xfrm>
                <a:off x="3162" y="3357"/>
                <a:ext cx="80" cy="26"/>
              </a:xfrm>
              <a:custGeom>
                <a:avLst/>
                <a:gdLst>
                  <a:gd name="T0" fmla="*/ 0 w 80"/>
                  <a:gd name="T1" fmla="*/ 6 h 26"/>
                  <a:gd name="T2" fmla="*/ 70 w 80"/>
                  <a:gd name="T3" fmla="*/ 26 h 26"/>
                  <a:gd name="T4" fmla="*/ 80 w 80"/>
                  <a:gd name="T5" fmla="*/ 18 h 26"/>
                  <a:gd name="T6" fmla="*/ 12 w 80"/>
                  <a:gd name="T7" fmla="*/ 0 h 26"/>
                  <a:gd name="T8" fmla="*/ 0 w 80"/>
                  <a:gd name="T9" fmla="*/ 6 h 26"/>
                  <a:gd name="T10" fmla="*/ 0 w 80"/>
                  <a:gd name="T11" fmla="*/ 6 h 26"/>
                  <a:gd name="T12" fmla="*/ 0 60000 65536"/>
                  <a:gd name="T13" fmla="*/ 0 60000 65536"/>
                  <a:gd name="T14" fmla="*/ 0 60000 65536"/>
                  <a:gd name="T15" fmla="*/ 0 60000 65536"/>
                  <a:gd name="T16" fmla="*/ 0 60000 65536"/>
                  <a:gd name="T17" fmla="*/ 0 60000 65536"/>
                  <a:gd name="T18" fmla="*/ 0 w 80"/>
                  <a:gd name="T19" fmla="*/ 0 h 26"/>
                  <a:gd name="T20" fmla="*/ 80 w 80"/>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0" h="26">
                    <a:moveTo>
                      <a:pt x="0" y="6"/>
                    </a:moveTo>
                    <a:lnTo>
                      <a:pt x="70" y="26"/>
                    </a:lnTo>
                    <a:lnTo>
                      <a:pt x="80" y="18"/>
                    </a:lnTo>
                    <a:lnTo>
                      <a:pt x="12"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6" name="Freeform 41"/>
              <p:cNvSpPr>
                <a:spLocks noChangeAspect="1"/>
              </p:cNvSpPr>
              <p:nvPr/>
            </p:nvSpPr>
            <p:spPr bwMode="auto">
              <a:xfrm>
                <a:off x="314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7" name="Freeform 42"/>
              <p:cNvSpPr>
                <a:spLocks noChangeAspect="1"/>
              </p:cNvSpPr>
              <p:nvPr/>
            </p:nvSpPr>
            <p:spPr bwMode="auto">
              <a:xfrm>
                <a:off x="314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8" name="Freeform 43"/>
              <p:cNvSpPr>
                <a:spLocks noChangeAspect="1"/>
              </p:cNvSpPr>
              <p:nvPr/>
            </p:nvSpPr>
            <p:spPr bwMode="auto">
              <a:xfrm>
                <a:off x="322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59" name="Freeform 44"/>
              <p:cNvSpPr>
                <a:spLocks noChangeAspect="1"/>
              </p:cNvSpPr>
              <p:nvPr/>
            </p:nvSpPr>
            <p:spPr bwMode="auto">
              <a:xfrm>
                <a:off x="322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0" name="Freeform 45"/>
              <p:cNvSpPr>
                <a:spLocks noChangeAspect="1"/>
              </p:cNvSpPr>
              <p:nvPr/>
            </p:nvSpPr>
            <p:spPr bwMode="auto">
              <a:xfrm>
                <a:off x="322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1" name="Freeform 46"/>
              <p:cNvSpPr>
                <a:spLocks noChangeAspect="1"/>
              </p:cNvSpPr>
              <p:nvPr/>
            </p:nvSpPr>
            <p:spPr bwMode="auto">
              <a:xfrm>
                <a:off x="322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2" name="Freeform 47"/>
              <p:cNvSpPr>
                <a:spLocks noChangeAspect="1"/>
              </p:cNvSpPr>
              <p:nvPr/>
            </p:nvSpPr>
            <p:spPr bwMode="auto">
              <a:xfrm>
                <a:off x="322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3" name="Freeform 48"/>
              <p:cNvSpPr>
                <a:spLocks noChangeAspect="1"/>
              </p:cNvSpPr>
              <p:nvPr/>
            </p:nvSpPr>
            <p:spPr bwMode="auto">
              <a:xfrm>
                <a:off x="322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4" name="Freeform 49"/>
              <p:cNvSpPr>
                <a:spLocks noChangeAspect="1"/>
              </p:cNvSpPr>
              <p:nvPr/>
            </p:nvSpPr>
            <p:spPr bwMode="auto">
              <a:xfrm>
                <a:off x="3194" y="3417"/>
                <a:ext cx="44" cy="43"/>
              </a:xfrm>
              <a:custGeom>
                <a:avLst/>
                <a:gdLst>
                  <a:gd name="T0" fmla="*/ 44 w 44"/>
                  <a:gd name="T1" fmla="*/ 0 h 43"/>
                  <a:gd name="T2" fmla="*/ 44 w 44"/>
                  <a:gd name="T3" fmla="*/ 4 h 43"/>
                  <a:gd name="T4" fmla="*/ 0 w 44"/>
                  <a:gd name="T5" fmla="*/ 43 h 43"/>
                  <a:gd name="T6" fmla="*/ 0 w 44"/>
                  <a:gd name="T7" fmla="*/ 39 h 43"/>
                  <a:gd name="T8" fmla="*/ 44 w 44"/>
                  <a:gd name="T9" fmla="*/ 0 h 43"/>
                  <a:gd name="T10" fmla="*/ 44 w 44"/>
                  <a:gd name="T11" fmla="*/ 0 h 43"/>
                  <a:gd name="T12" fmla="*/ 0 60000 65536"/>
                  <a:gd name="T13" fmla="*/ 0 60000 65536"/>
                  <a:gd name="T14" fmla="*/ 0 60000 65536"/>
                  <a:gd name="T15" fmla="*/ 0 60000 65536"/>
                  <a:gd name="T16" fmla="*/ 0 60000 65536"/>
                  <a:gd name="T17" fmla="*/ 0 60000 65536"/>
                  <a:gd name="T18" fmla="*/ 0 w 44"/>
                  <a:gd name="T19" fmla="*/ 0 h 43"/>
                  <a:gd name="T20" fmla="*/ 44 w 44"/>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4" h="43">
                    <a:moveTo>
                      <a:pt x="44" y="0"/>
                    </a:moveTo>
                    <a:lnTo>
                      <a:pt x="44" y="4"/>
                    </a:lnTo>
                    <a:lnTo>
                      <a:pt x="0" y="43"/>
                    </a:lnTo>
                    <a:lnTo>
                      <a:pt x="0" y="39"/>
                    </a:lnTo>
                    <a:lnTo>
                      <a:pt x="44"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5" name="Freeform 50"/>
              <p:cNvSpPr>
                <a:spLocks noChangeAspect="1"/>
              </p:cNvSpPr>
              <p:nvPr/>
            </p:nvSpPr>
            <p:spPr bwMode="auto">
              <a:xfrm>
                <a:off x="3090"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6" name="Freeform 51"/>
              <p:cNvSpPr>
                <a:spLocks noChangeAspect="1"/>
              </p:cNvSpPr>
              <p:nvPr/>
            </p:nvSpPr>
            <p:spPr bwMode="auto">
              <a:xfrm>
                <a:off x="3090" y="3389"/>
                <a:ext cx="148" cy="67"/>
              </a:xfrm>
              <a:custGeom>
                <a:avLst/>
                <a:gdLst>
                  <a:gd name="T0" fmla="*/ 48 w 148"/>
                  <a:gd name="T1" fmla="*/ 0 h 67"/>
                  <a:gd name="T2" fmla="*/ 148 w 148"/>
                  <a:gd name="T3" fmla="*/ 28 h 67"/>
                  <a:gd name="T4" fmla="*/ 104 w 148"/>
                  <a:gd name="T5" fmla="*/ 67 h 67"/>
                  <a:gd name="T6" fmla="*/ 0 w 148"/>
                  <a:gd name="T7" fmla="*/ 32 h 67"/>
                  <a:gd name="T8" fmla="*/ 48 w 148"/>
                  <a:gd name="T9" fmla="*/ 0 h 67"/>
                  <a:gd name="T10" fmla="*/ 48 w 148"/>
                  <a:gd name="T11" fmla="*/ 0 h 67"/>
                  <a:gd name="T12" fmla="*/ 0 60000 65536"/>
                  <a:gd name="T13" fmla="*/ 0 60000 65536"/>
                  <a:gd name="T14" fmla="*/ 0 60000 65536"/>
                  <a:gd name="T15" fmla="*/ 0 60000 65536"/>
                  <a:gd name="T16" fmla="*/ 0 60000 65536"/>
                  <a:gd name="T17" fmla="*/ 0 60000 65536"/>
                  <a:gd name="T18" fmla="*/ 0 w 148"/>
                  <a:gd name="T19" fmla="*/ 0 h 67"/>
                  <a:gd name="T20" fmla="*/ 148 w 148"/>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48" h="67">
                    <a:moveTo>
                      <a:pt x="48" y="0"/>
                    </a:moveTo>
                    <a:lnTo>
                      <a:pt x="148" y="28"/>
                    </a:lnTo>
                    <a:lnTo>
                      <a:pt x="104" y="67"/>
                    </a:lnTo>
                    <a:lnTo>
                      <a:pt x="0" y="32"/>
                    </a:lnTo>
                    <a:lnTo>
                      <a:pt x="48"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7" name="Freeform 52"/>
              <p:cNvSpPr>
                <a:spLocks noChangeAspect="1"/>
              </p:cNvSpPr>
              <p:nvPr/>
            </p:nvSpPr>
            <p:spPr bwMode="auto">
              <a:xfrm>
                <a:off x="3200" y="3263"/>
                <a:ext cx="84" cy="98"/>
              </a:xfrm>
              <a:custGeom>
                <a:avLst/>
                <a:gdLst>
                  <a:gd name="T0" fmla="*/ 240 w 42"/>
                  <a:gd name="T1" fmla="*/ 392 h 49"/>
                  <a:gd name="T2" fmla="*/ 328 w 42"/>
                  <a:gd name="T3" fmla="*/ 320 h 49"/>
                  <a:gd name="T4" fmla="*/ 328 w 42"/>
                  <a:gd name="T5" fmla="*/ 144 h 49"/>
                  <a:gd name="T6" fmla="*/ 304 w 42"/>
                  <a:gd name="T7" fmla="*/ 0 h 49"/>
                  <a:gd name="T8" fmla="*/ 112 w 42"/>
                  <a:gd name="T9" fmla="*/ 8 h 49"/>
                  <a:gd name="T10" fmla="*/ 0 w 42"/>
                  <a:gd name="T11" fmla="*/ 32 h 49"/>
                  <a:gd name="T12" fmla="*/ 112 w 42"/>
                  <a:gd name="T13" fmla="*/ 384 h 49"/>
                  <a:gd name="T14" fmla="*/ 240 w 42"/>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49"/>
                  <a:gd name="T26" fmla="*/ 42 w 4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49">
                    <a:moveTo>
                      <a:pt x="30" y="49"/>
                    </a:moveTo>
                    <a:cubicBezTo>
                      <a:pt x="41" y="40"/>
                      <a:pt x="41" y="40"/>
                      <a:pt x="41" y="40"/>
                    </a:cubicBezTo>
                    <a:cubicBezTo>
                      <a:pt x="42" y="31"/>
                      <a:pt x="42" y="25"/>
                      <a:pt x="41" y="18"/>
                    </a:cubicBezTo>
                    <a:cubicBezTo>
                      <a:pt x="39" y="10"/>
                      <a:pt x="38" y="0"/>
                      <a:pt x="38" y="0"/>
                    </a:cubicBezTo>
                    <a:cubicBezTo>
                      <a:pt x="14" y="1"/>
                      <a:pt x="14" y="1"/>
                      <a:pt x="14" y="1"/>
                    </a:cubicBezTo>
                    <a:cubicBezTo>
                      <a:pt x="0" y="4"/>
                      <a:pt x="0" y="4"/>
                      <a:pt x="0" y="4"/>
                    </a:cubicBezTo>
                    <a:cubicBezTo>
                      <a:pt x="14" y="48"/>
                      <a:pt x="14" y="48"/>
                      <a:pt x="14"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8" name="Freeform 53"/>
              <p:cNvSpPr>
                <a:spLocks noChangeAspect="1"/>
              </p:cNvSpPr>
              <p:nvPr/>
            </p:nvSpPr>
            <p:spPr bwMode="auto">
              <a:xfrm>
                <a:off x="3198" y="3257"/>
                <a:ext cx="78" cy="22"/>
              </a:xfrm>
              <a:custGeom>
                <a:avLst/>
                <a:gdLst>
                  <a:gd name="T0" fmla="*/ 60 w 78"/>
                  <a:gd name="T1" fmla="*/ 20 h 22"/>
                  <a:gd name="T2" fmla="*/ 78 w 78"/>
                  <a:gd name="T3" fmla="*/ 8 h 22"/>
                  <a:gd name="T4" fmla="*/ 34 w 78"/>
                  <a:gd name="T5" fmla="*/ 0 h 22"/>
                  <a:gd name="T6" fmla="*/ 0 w 78"/>
                  <a:gd name="T7" fmla="*/ 10 h 22"/>
                  <a:gd name="T8" fmla="*/ 54 w 78"/>
                  <a:gd name="T9" fmla="*/ 22 h 22"/>
                  <a:gd name="T10" fmla="*/ 60 w 78"/>
                  <a:gd name="T11" fmla="*/ 20 h 22"/>
                  <a:gd name="T12" fmla="*/ 60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60" y="20"/>
                    </a:moveTo>
                    <a:lnTo>
                      <a:pt x="78" y="8"/>
                    </a:lnTo>
                    <a:lnTo>
                      <a:pt x="34" y="0"/>
                    </a:lnTo>
                    <a:lnTo>
                      <a:pt x="0" y="10"/>
                    </a:lnTo>
                    <a:lnTo>
                      <a:pt x="54" y="22"/>
                    </a:lnTo>
                    <a:lnTo>
                      <a:pt x="60"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69" name="Freeform 54"/>
              <p:cNvSpPr>
                <a:spLocks noChangeAspect="1"/>
              </p:cNvSpPr>
              <p:nvPr/>
            </p:nvSpPr>
            <p:spPr bwMode="auto">
              <a:xfrm>
                <a:off x="3156" y="3267"/>
                <a:ext cx="106" cy="116"/>
              </a:xfrm>
              <a:custGeom>
                <a:avLst/>
                <a:gdLst>
                  <a:gd name="T0" fmla="*/ 8 w 53"/>
                  <a:gd name="T1" fmla="*/ 24 h 58"/>
                  <a:gd name="T2" fmla="*/ 48 w 53"/>
                  <a:gd name="T3" fmla="*/ 0 h 58"/>
                  <a:gd name="T4" fmla="*/ 416 w 53"/>
                  <a:gd name="T5" fmla="*/ 40 h 58"/>
                  <a:gd name="T6" fmla="*/ 424 w 53"/>
                  <a:gd name="T7" fmla="*/ 48 h 58"/>
                  <a:gd name="T8" fmla="*/ 424 w 53"/>
                  <a:gd name="T9" fmla="*/ 416 h 58"/>
                  <a:gd name="T10" fmla="*/ 416 w 53"/>
                  <a:gd name="T11" fmla="*/ 424 h 58"/>
                  <a:gd name="T12" fmla="*/ 376 w 53"/>
                  <a:gd name="T13" fmla="*/ 456 h 58"/>
                  <a:gd name="T14" fmla="*/ 360 w 53"/>
                  <a:gd name="T15" fmla="*/ 464 h 58"/>
                  <a:gd name="T16" fmla="*/ 0 w 53"/>
                  <a:gd name="T17" fmla="*/ 352 h 58"/>
                  <a:gd name="T18" fmla="*/ 8 w 53"/>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8"/>
                  <a:gd name="T32" fmla="*/ 53 w 53"/>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8">
                    <a:moveTo>
                      <a:pt x="1" y="3"/>
                    </a:moveTo>
                    <a:cubicBezTo>
                      <a:pt x="6" y="0"/>
                      <a:pt x="6" y="0"/>
                      <a:pt x="6" y="0"/>
                    </a:cubicBezTo>
                    <a:cubicBezTo>
                      <a:pt x="52" y="5"/>
                      <a:pt x="52" y="5"/>
                      <a:pt x="52" y="5"/>
                    </a:cubicBezTo>
                    <a:cubicBezTo>
                      <a:pt x="52" y="5"/>
                      <a:pt x="53" y="5"/>
                      <a:pt x="53" y="6"/>
                    </a:cubicBezTo>
                    <a:cubicBezTo>
                      <a:pt x="53" y="6"/>
                      <a:pt x="53" y="45"/>
                      <a:pt x="53" y="52"/>
                    </a:cubicBezTo>
                    <a:cubicBezTo>
                      <a:pt x="53" y="53"/>
                      <a:pt x="52" y="53"/>
                      <a:pt x="52" y="53"/>
                    </a:cubicBezTo>
                    <a:cubicBezTo>
                      <a:pt x="52" y="53"/>
                      <a:pt x="48" y="57"/>
                      <a:pt x="47" y="57"/>
                    </a:cubicBezTo>
                    <a:cubicBezTo>
                      <a:pt x="46" y="58"/>
                      <a:pt x="45" y="58"/>
                      <a:pt x="45"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0" name="Freeform 55"/>
              <p:cNvSpPr>
                <a:spLocks noChangeAspect="1"/>
              </p:cNvSpPr>
              <p:nvPr/>
            </p:nvSpPr>
            <p:spPr bwMode="auto">
              <a:xfrm>
                <a:off x="3154" y="3263"/>
                <a:ext cx="106" cy="110"/>
              </a:xfrm>
              <a:custGeom>
                <a:avLst/>
                <a:gdLst>
                  <a:gd name="T0" fmla="*/ 56 w 53"/>
                  <a:gd name="T1" fmla="*/ 0 h 55"/>
                  <a:gd name="T2" fmla="*/ 80 w 53"/>
                  <a:gd name="T3" fmla="*/ 0 h 55"/>
                  <a:gd name="T4" fmla="*/ 416 w 53"/>
                  <a:gd name="T5" fmla="*/ 56 h 55"/>
                  <a:gd name="T6" fmla="*/ 424 w 53"/>
                  <a:gd name="T7" fmla="*/ 56 h 55"/>
                  <a:gd name="T8" fmla="*/ 368 w 53"/>
                  <a:gd name="T9" fmla="*/ 88 h 55"/>
                  <a:gd name="T10" fmla="*/ 232 w 53"/>
                  <a:gd name="T11" fmla="*/ 352 h 55"/>
                  <a:gd name="T12" fmla="*/ 288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9" y="0"/>
                      <a:pt x="10" y="0"/>
                      <a:pt x="10" y="0"/>
                    </a:cubicBezTo>
                    <a:cubicBezTo>
                      <a:pt x="52" y="7"/>
                      <a:pt x="52" y="7"/>
                      <a:pt x="52" y="7"/>
                    </a:cubicBezTo>
                    <a:cubicBezTo>
                      <a:pt x="53" y="7"/>
                      <a:pt x="53" y="7"/>
                      <a:pt x="53" y="7"/>
                    </a:cubicBezTo>
                    <a:cubicBezTo>
                      <a:pt x="46" y="11"/>
                      <a:pt x="46" y="11"/>
                      <a:pt x="46" y="11"/>
                    </a:cubicBezTo>
                    <a:cubicBezTo>
                      <a:pt x="46" y="11"/>
                      <a:pt x="29" y="42"/>
                      <a:pt x="29" y="44"/>
                    </a:cubicBezTo>
                    <a:cubicBezTo>
                      <a:pt x="29" y="44"/>
                      <a:pt x="32" y="51"/>
                      <a:pt x="36"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1" name="Freeform 56"/>
              <p:cNvSpPr>
                <a:spLocks noChangeAspect="1"/>
              </p:cNvSpPr>
              <p:nvPr/>
            </p:nvSpPr>
            <p:spPr bwMode="auto">
              <a:xfrm>
                <a:off x="3246" y="3277"/>
                <a:ext cx="16" cy="12"/>
              </a:xfrm>
              <a:custGeom>
                <a:avLst/>
                <a:gdLst>
                  <a:gd name="T0" fmla="*/ 56 w 8"/>
                  <a:gd name="T1" fmla="*/ 0 h 6"/>
                  <a:gd name="T2" fmla="*/ 64 w 8"/>
                  <a:gd name="T3" fmla="*/ 8 h 6"/>
                  <a:gd name="T4" fmla="*/ 0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0" y="6"/>
                      <a:pt x="0" y="6"/>
                      <a:pt x="0"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2" name="Freeform 57"/>
              <p:cNvSpPr>
                <a:spLocks noChangeAspect="1"/>
              </p:cNvSpPr>
              <p:nvPr/>
            </p:nvSpPr>
            <p:spPr bwMode="auto">
              <a:xfrm>
                <a:off x="3152" y="3269"/>
                <a:ext cx="96" cy="116"/>
              </a:xfrm>
              <a:custGeom>
                <a:avLst/>
                <a:gdLst>
                  <a:gd name="T0" fmla="*/ 8 w 48"/>
                  <a:gd name="T1" fmla="*/ 16 h 58"/>
                  <a:gd name="T2" fmla="*/ 8 w 48"/>
                  <a:gd name="T3" fmla="*/ 336 h 58"/>
                  <a:gd name="T4" fmla="*/ 24 w 48"/>
                  <a:gd name="T5" fmla="*/ 360 h 58"/>
                  <a:gd name="T6" fmla="*/ 368 w 48"/>
                  <a:gd name="T7" fmla="*/ 456 h 58"/>
                  <a:gd name="T8" fmla="*/ 384 w 48"/>
                  <a:gd name="T9" fmla="*/ 440 h 58"/>
                  <a:gd name="T10" fmla="*/ 384 w 48"/>
                  <a:gd name="T11" fmla="*/ 80 h 58"/>
                  <a:gd name="T12" fmla="*/ 368 w 48"/>
                  <a:gd name="T13" fmla="*/ 64 h 58"/>
                  <a:gd name="T14" fmla="*/ 24 w 48"/>
                  <a:gd name="T15" fmla="*/ 0 h 58"/>
                  <a:gd name="T16" fmla="*/ 8 w 48"/>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58"/>
                  <a:gd name="T29" fmla="*/ 48 w 4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58">
                    <a:moveTo>
                      <a:pt x="1" y="2"/>
                    </a:moveTo>
                    <a:cubicBezTo>
                      <a:pt x="1" y="4"/>
                      <a:pt x="0" y="35"/>
                      <a:pt x="1" y="42"/>
                    </a:cubicBezTo>
                    <a:cubicBezTo>
                      <a:pt x="1" y="44"/>
                      <a:pt x="3" y="45"/>
                      <a:pt x="3" y="45"/>
                    </a:cubicBezTo>
                    <a:cubicBezTo>
                      <a:pt x="46" y="57"/>
                      <a:pt x="46" y="57"/>
                      <a:pt x="46" y="57"/>
                    </a:cubicBezTo>
                    <a:cubicBezTo>
                      <a:pt x="46" y="57"/>
                      <a:pt x="48" y="58"/>
                      <a:pt x="48" y="55"/>
                    </a:cubicBezTo>
                    <a:cubicBezTo>
                      <a:pt x="48" y="53"/>
                      <a:pt x="48" y="10"/>
                      <a:pt x="48" y="10"/>
                    </a:cubicBezTo>
                    <a:cubicBezTo>
                      <a:pt x="48" y="10"/>
                      <a:pt x="48" y="8"/>
                      <a:pt x="46" y="8"/>
                    </a:cubicBezTo>
                    <a:cubicBezTo>
                      <a:pt x="44" y="8"/>
                      <a:pt x="3" y="0"/>
                      <a:pt x="3" y="0"/>
                    </a:cubicBezTo>
                    <a:cubicBezTo>
                      <a:pt x="3" y="0"/>
                      <a:pt x="1" y="0"/>
                      <a:pt x="1"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3" name="Freeform 58"/>
              <p:cNvSpPr>
                <a:spLocks noChangeAspect="1"/>
              </p:cNvSpPr>
              <p:nvPr/>
            </p:nvSpPr>
            <p:spPr bwMode="auto">
              <a:xfrm>
                <a:off x="3162" y="3281"/>
                <a:ext cx="74" cy="88"/>
              </a:xfrm>
              <a:custGeom>
                <a:avLst/>
                <a:gdLst>
                  <a:gd name="T0" fmla="*/ 288 w 37"/>
                  <a:gd name="T1" fmla="*/ 48 h 44"/>
                  <a:gd name="T2" fmla="*/ 16 w 37"/>
                  <a:gd name="T3" fmla="*/ 0 h 44"/>
                  <a:gd name="T4" fmla="*/ 0 w 37"/>
                  <a:gd name="T5" fmla="*/ 0 h 44"/>
                  <a:gd name="T6" fmla="*/ 0 w 37"/>
                  <a:gd name="T7" fmla="*/ 264 h 44"/>
                  <a:gd name="T8" fmla="*/ 16 w 37"/>
                  <a:gd name="T9" fmla="*/ 280 h 44"/>
                  <a:gd name="T10" fmla="*/ 288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2" y="0"/>
                    </a:cubicBezTo>
                    <a:cubicBezTo>
                      <a:pt x="1" y="0"/>
                      <a:pt x="0" y="0"/>
                      <a:pt x="0" y="0"/>
                    </a:cubicBezTo>
                    <a:cubicBezTo>
                      <a:pt x="0" y="0"/>
                      <a:pt x="1" y="31"/>
                      <a:pt x="0" y="33"/>
                    </a:cubicBezTo>
                    <a:cubicBezTo>
                      <a:pt x="0" y="35"/>
                      <a:pt x="1" y="35"/>
                      <a:pt x="2" y="35"/>
                    </a:cubicBezTo>
                    <a:cubicBezTo>
                      <a:pt x="2" y="35"/>
                      <a:pt x="29" y="42"/>
                      <a:pt x="36" y="44"/>
                    </a:cubicBezTo>
                    <a:cubicBezTo>
                      <a:pt x="37" y="44"/>
                      <a:pt x="37" y="42"/>
                      <a:pt x="37" y="42"/>
                    </a:cubicBezTo>
                    <a:cubicBezTo>
                      <a:pt x="37" y="42"/>
                      <a:pt x="37" y="8"/>
                      <a:pt x="37" y="7"/>
                    </a:cubicBezTo>
                    <a:cubicBezTo>
                      <a:pt x="37" y="6"/>
                      <a:pt x="37"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4" name="Freeform 59"/>
              <p:cNvSpPr>
                <a:spLocks noChangeAspect="1"/>
              </p:cNvSpPr>
              <p:nvPr/>
            </p:nvSpPr>
            <p:spPr bwMode="auto">
              <a:xfrm>
                <a:off x="3166" y="3283"/>
                <a:ext cx="68" cy="82"/>
              </a:xfrm>
              <a:custGeom>
                <a:avLst/>
                <a:gdLst>
                  <a:gd name="T0" fmla="*/ 264 w 34"/>
                  <a:gd name="T1" fmla="*/ 40 h 41"/>
                  <a:gd name="T2" fmla="*/ 8 w 34"/>
                  <a:gd name="T3" fmla="*/ 0 h 41"/>
                  <a:gd name="T4" fmla="*/ 0 w 34"/>
                  <a:gd name="T5" fmla="*/ 8 h 41"/>
                  <a:gd name="T6" fmla="*/ 0 w 34"/>
                  <a:gd name="T7" fmla="*/ 248 h 41"/>
                  <a:gd name="T8" fmla="*/ 8 w 34"/>
                  <a:gd name="T9" fmla="*/ 264 h 41"/>
                  <a:gd name="T10" fmla="*/ 256 w 34"/>
                  <a:gd name="T11" fmla="*/ 328 h 41"/>
                  <a:gd name="T12" fmla="*/ 272 w 34"/>
                  <a:gd name="T13" fmla="*/ 320 h 41"/>
                  <a:gd name="T14" fmla="*/ 272 w 34"/>
                  <a:gd name="T15" fmla="*/ 56 h 41"/>
                  <a:gd name="T16" fmla="*/ 264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3" y="5"/>
                    </a:moveTo>
                    <a:cubicBezTo>
                      <a:pt x="15" y="2"/>
                      <a:pt x="2" y="0"/>
                      <a:pt x="1" y="0"/>
                    </a:cubicBezTo>
                    <a:cubicBezTo>
                      <a:pt x="0" y="0"/>
                      <a:pt x="0" y="1"/>
                      <a:pt x="0" y="1"/>
                    </a:cubicBezTo>
                    <a:cubicBezTo>
                      <a:pt x="0" y="1"/>
                      <a:pt x="0" y="29"/>
                      <a:pt x="0" y="31"/>
                    </a:cubicBezTo>
                    <a:cubicBezTo>
                      <a:pt x="0" y="33"/>
                      <a:pt x="0" y="33"/>
                      <a:pt x="1" y="33"/>
                    </a:cubicBezTo>
                    <a:cubicBezTo>
                      <a:pt x="1" y="33"/>
                      <a:pt x="26" y="40"/>
                      <a:pt x="32" y="41"/>
                    </a:cubicBezTo>
                    <a:cubicBezTo>
                      <a:pt x="33" y="41"/>
                      <a:pt x="34" y="40"/>
                      <a:pt x="34" y="40"/>
                    </a:cubicBezTo>
                    <a:cubicBezTo>
                      <a:pt x="34" y="40"/>
                      <a:pt x="34" y="8"/>
                      <a:pt x="34" y="7"/>
                    </a:cubicBezTo>
                    <a:cubicBezTo>
                      <a:pt x="34" y="6"/>
                      <a:pt x="34" y="6"/>
                      <a:pt x="33"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5" name="Freeform 60"/>
              <p:cNvSpPr>
                <a:spLocks noChangeAspect="1" noEditPoints="1"/>
              </p:cNvSpPr>
              <p:nvPr/>
            </p:nvSpPr>
            <p:spPr bwMode="auto">
              <a:xfrm>
                <a:off x="3164" y="3281"/>
                <a:ext cx="70" cy="86"/>
              </a:xfrm>
              <a:custGeom>
                <a:avLst/>
                <a:gdLst>
                  <a:gd name="T0" fmla="*/ 8 w 35"/>
                  <a:gd name="T1" fmla="*/ 8 h 43"/>
                  <a:gd name="T2" fmla="*/ 0 w 35"/>
                  <a:gd name="T3" fmla="*/ 16 h 43"/>
                  <a:gd name="T4" fmla="*/ 0 w 35"/>
                  <a:gd name="T5" fmla="*/ 256 h 43"/>
                  <a:gd name="T6" fmla="*/ 16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8 w 35"/>
                  <a:gd name="T21" fmla="*/ 8 h 43"/>
                  <a:gd name="T22" fmla="*/ 8 w 35"/>
                  <a:gd name="T23" fmla="*/ 8 h 43"/>
                  <a:gd name="T24" fmla="*/ 16 w 35"/>
                  <a:gd name="T25" fmla="*/ 8 h 43"/>
                  <a:gd name="T26" fmla="*/ 272 w 35"/>
                  <a:gd name="T27" fmla="*/ 56 h 43"/>
                  <a:gd name="T28" fmla="*/ 272 w 35"/>
                  <a:gd name="T29" fmla="*/ 64 h 43"/>
                  <a:gd name="T30" fmla="*/ 280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1" y="1"/>
                    </a:moveTo>
                    <a:cubicBezTo>
                      <a:pt x="0" y="1"/>
                      <a:pt x="0" y="2"/>
                      <a:pt x="0" y="2"/>
                    </a:cubicBezTo>
                    <a:cubicBezTo>
                      <a:pt x="0" y="32"/>
                      <a:pt x="0" y="32"/>
                      <a:pt x="0" y="32"/>
                    </a:cubicBezTo>
                    <a:cubicBezTo>
                      <a:pt x="0" y="34"/>
                      <a:pt x="1" y="34"/>
                      <a:pt x="2" y="34"/>
                    </a:cubicBezTo>
                    <a:cubicBezTo>
                      <a:pt x="2"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1" y="1"/>
                    </a:cubicBezTo>
                    <a:close/>
                    <a:moveTo>
                      <a:pt x="1" y="1"/>
                    </a:moveTo>
                    <a:cubicBezTo>
                      <a:pt x="2" y="1"/>
                      <a:pt x="2" y="1"/>
                      <a:pt x="2" y="1"/>
                    </a:cubicBezTo>
                    <a:cubicBezTo>
                      <a:pt x="34" y="7"/>
                      <a:pt x="34" y="7"/>
                      <a:pt x="34" y="7"/>
                    </a:cubicBezTo>
                    <a:cubicBezTo>
                      <a:pt x="34" y="7"/>
                      <a:pt x="34" y="7"/>
                      <a:pt x="34" y="8"/>
                    </a:cubicBezTo>
                    <a:cubicBezTo>
                      <a:pt x="35" y="41"/>
                      <a:pt x="35" y="41"/>
                      <a:pt x="35"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6" name="Freeform 61"/>
              <p:cNvSpPr>
                <a:spLocks noChangeAspect="1"/>
              </p:cNvSpPr>
              <p:nvPr/>
            </p:nvSpPr>
            <p:spPr bwMode="auto">
              <a:xfrm>
                <a:off x="3338" y="3371"/>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7" name="Freeform 62"/>
              <p:cNvSpPr>
                <a:spLocks noChangeAspect="1"/>
              </p:cNvSpPr>
              <p:nvPr/>
            </p:nvSpPr>
            <p:spPr bwMode="auto">
              <a:xfrm>
                <a:off x="3456" y="3367"/>
                <a:ext cx="46" cy="62"/>
              </a:xfrm>
              <a:custGeom>
                <a:avLst/>
                <a:gdLst>
                  <a:gd name="T0" fmla="*/ 46 w 46"/>
                  <a:gd name="T1" fmla="*/ 0 h 62"/>
                  <a:gd name="T2" fmla="*/ 0 w 46"/>
                  <a:gd name="T3" fmla="*/ 36 h 62"/>
                  <a:gd name="T4" fmla="*/ 0 w 46"/>
                  <a:gd name="T5" fmla="*/ 62 h 62"/>
                  <a:gd name="T6" fmla="*/ 46 w 46"/>
                  <a:gd name="T7" fmla="*/ 24 h 62"/>
                  <a:gd name="T8" fmla="*/ 46 w 46"/>
                  <a:gd name="T9" fmla="*/ 0 h 62"/>
                  <a:gd name="T10" fmla="*/ 46 w 46"/>
                  <a:gd name="T11" fmla="*/ 0 h 62"/>
                  <a:gd name="T12" fmla="*/ 0 60000 65536"/>
                  <a:gd name="T13" fmla="*/ 0 60000 65536"/>
                  <a:gd name="T14" fmla="*/ 0 60000 65536"/>
                  <a:gd name="T15" fmla="*/ 0 60000 65536"/>
                  <a:gd name="T16" fmla="*/ 0 60000 65536"/>
                  <a:gd name="T17" fmla="*/ 0 60000 65536"/>
                  <a:gd name="T18" fmla="*/ 0 w 46"/>
                  <a:gd name="T19" fmla="*/ 0 h 62"/>
                  <a:gd name="T20" fmla="*/ 46 w 46"/>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6" h="62">
                    <a:moveTo>
                      <a:pt x="46" y="0"/>
                    </a:moveTo>
                    <a:lnTo>
                      <a:pt x="0" y="36"/>
                    </a:lnTo>
                    <a:lnTo>
                      <a:pt x="0" y="62"/>
                    </a:lnTo>
                    <a:lnTo>
                      <a:pt x="46" y="24"/>
                    </a:lnTo>
                    <a:lnTo>
                      <a:pt x="46"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8" name="Freeform 63"/>
              <p:cNvSpPr>
                <a:spLocks noChangeAspect="1"/>
              </p:cNvSpPr>
              <p:nvPr/>
            </p:nvSpPr>
            <p:spPr bwMode="auto">
              <a:xfrm>
                <a:off x="3454" y="3401"/>
                <a:ext cx="4" cy="28"/>
              </a:xfrm>
              <a:custGeom>
                <a:avLst/>
                <a:gdLst>
                  <a:gd name="T0" fmla="*/ 4 w 4"/>
                  <a:gd name="T1" fmla="*/ 22 h 28"/>
                  <a:gd name="T2" fmla="*/ 2 w 4"/>
                  <a:gd name="T3" fmla="*/ 28 h 28"/>
                  <a:gd name="T4" fmla="*/ 0 w 4"/>
                  <a:gd name="T5" fmla="*/ 24 h 28"/>
                  <a:gd name="T6" fmla="*/ 0 w 4"/>
                  <a:gd name="T7" fmla="*/ 2 h 28"/>
                  <a:gd name="T8" fmla="*/ 4 w 4"/>
                  <a:gd name="T9" fmla="*/ 0 h 28"/>
                  <a:gd name="T10" fmla="*/ 4 w 4"/>
                  <a:gd name="T11" fmla="*/ 22 h 28"/>
                  <a:gd name="T12" fmla="*/ 4 w 4"/>
                  <a:gd name="T13" fmla="*/ 22 h 28"/>
                  <a:gd name="T14" fmla="*/ 0 60000 65536"/>
                  <a:gd name="T15" fmla="*/ 0 60000 65536"/>
                  <a:gd name="T16" fmla="*/ 0 60000 65536"/>
                  <a:gd name="T17" fmla="*/ 0 60000 65536"/>
                  <a:gd name="T18" fmla="*/ 0 60000 65536"/>
                  <a:gd name="T19" fmla="*/ 0 60000 65536"/>
                  <a:gd name="T20" fmla="*/ 0 60000 65536"/>
                  <a:gd name="T21" fmla="*/ 0 w 4"/>
                  <a:gd name="T22" fmla="*/ 0 h 28"/>
                  <a:gd name="T23" fmla="*/ 4 w 4"/>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8">
                    <a:moveTo>
                      <a:pt x="4" y="22"/>
                    </a:moveTo>
                    <a:lnTo>
                      <a:pt x="2" y="28"/>
                    </a:lnTo>
                    <a:lnTo>
                      <a:pt x="0" y="24"/>
                    </a:lnTo>
                    <a:lnTo>
                      <a:pt x="0" y="2"/>
                    </a:lnTo>
                    <a:lnTo>
                      <a:pt x="4" y="0"/>
                    </a:lnTo>
                    <a:lnTo>
                      <a:pt x="4"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79" name="Freeform 64"/>
              <p:cNvSpPr>
                <a:spLocks noChangeAspect="1"/>
              </p:cNvSpPr>
              <p:nvPr/>
            </p:nvSpPr>
            <p:spPr bwMode="auto">
              <a:xfrm>
                <a:off x="3338" y="3339"/>
                <a:ext cx="164" cy="64"/>
              </a:xfrm>
              <a:custGeom>
                <a:avLst/>
                <a:gdLst>
                  <a:gd name="T0" fmla="*/ 56 w 164"/>
                  <a:gd name="T1" fmla="*/ 0 h 64"/>
                  <a:gd name="T2" fmla="*/ 164 w 164"/>
                  <a:gd name="T3" fmla="*/ 28 h 64"/>
                  <a:gd name="T4" fmla="*/ 118 w 164"/>
                  <a:gd name="T5" fmla="*/ 64 h 64"/>
                  <a:gd name="T6" fmla="*/ 0 w 164"/>
                  <a:gd name="T7" fmla="*/ 32 h 64"/>
                  <a:gd name="T8" fmla="*/ 56 w 164"/>
                  <a:gd name="T9" fmla="*/ 0 h 64"/>
                  <a:gd name="T10" fmla="*/ 56 w 164"/>
                  <a:gd name="T11" fmla="*/ 0 h 64"/>
                  <a:gd name="T12" fmla="*/ 0 60000 65536"/>
                  <a:gd name="T13" fmla="*/ 0 60000 65536"/>
                  <a:gd name="T14" fmla="*/ 0 60000 65536"/>
                  <a:gd name="T15" fmla="*/ 0 60000 65536"/>
                  <a:gd name="T16" fmla="*/ 0 60000 65536"/>
                  <a:gd name="T17" fmla="*/ 0 60000 65536"/>
                  <a:gd name="T18" fmla="*/ 0 w 164"/>
                  <a:gd name="T19" fmla="*/ 0 h 64"/>
                  <a:gd name="T20" fmla="*/ 164 w 16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4" h="64">
                    <a:moveTo>
                      <a:pt x="56" y="0"/>
                    </a:moveTo>
                    <a:lnTo>
                      <a:pt x="164"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0" name="Freeform 65"/>
              <p:cNvSpPr>
                <a:spLocks noChangeAspect="1"/>
              </p:cNvSpPr>
              <p:nvPr/>
            </p:nvSpPr>
            <p:spPr bwMode="auto">
              <a:xfrm>
                <a:off x="3338" y="3367"/>
                <a:ext cx="164" cy="36"/>
              </a:xfrm>
              <a:custGeom>
                <a:avLst/>
                <a:gdLst>
                  <a:gd name="T0" fmla="*/ 118 w 164"/>
                  <a:gd name="T1" fmla="*/ 34 h 36"/>
                  <a:gd name="T2" fmla="*/ 6 w 164"/>
                  <a:gd name="T3" fmla="*/ 6 h 36"/>
                  <a:gd name="T4" fmla="*/ 0 w 164"/>
                  <a:gd name="T5" fmla="*/ 4 h 36"/>
                  <a:gd name="T6" fmla="*/ 118 w 164"/>
                  <a:gd name="T7" fmla="*/ 36 h 36"/>
                  <a:gd name="T8" fmla="*/ 164 w 164"/>
                  <a:gd name="T9" fmla="*/ 0 h 36"/>
                  <a:gd name="T10" fmla="*/ 160 w 164"/>
                  <a:gd name="T11" fmla="*/ 2 h 36"/>
                  <a:gd name="T12" fmla="*/ 118 w 164"/>
                  <a:gd name="T13" fmla="*/ 34 h 36"/>
                  <a:gd name="T14" fmla="*/ 118 w 164"/>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4"/>
                  <a:gd name="T25" fmla="*/ 0 h 36"/>
                  <a:gd name="T26" fmla="*/ 164 w 164"/>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4" h="36">
                    <a:moveTo>
                      <a:pt x="118" y="34"/>
                    </a:moveTo>
                    <a:lnTo>
                      <a:pt x="6" y="6"/>
                    </a:lnTo>
                    <a:lnTo>
                      <a:pt x="0" y="4"/>
                    </a:lnTo>
                    <a:lnTo>
                      <a:pt x="118" y="36"/>
                    </a:lnTo>
                    <a:lnTo>
                      <a:pt x="164" y="0"/>
                    </a:lnTo>
                    <a:lnTo>
                      <a:pt x="160" y="2"/>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1" name="Freeform 66"/>
              <p:cNvSpPr>
                <a:spLocks noChangeAspect="1"/>
              </p:cNvSpPr>
              <p:nvPr/>
            </p:nvSpPr>
            <p:spPr bwMode="auto">
              <a:xfrm>
                <a:off x="3442" y="3355"/>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2" name="Freeform 67"/>
              <p:cNvSpPr>
                <a:spLocks noChangeAspect="1"/>
              </p:cNvSpPr>
              <p:nvPr/>
            </p:nvSpPr>
            <p:spPr bwMode="auto">
              <a:xfrm>
                <a:off x="3370" y="3363"/>
                <a:ext cx="72" cy="28"/>
              </a:xfrm>
              <a:custGeom>
                <a:avLst/>
                <a:gdLst>
                  <a:gd name="T0" fmla="*/ 0 w 72"/>
                  <a:gd name="T1" fmla="*/ 0 h 28"/>
                  <a:gd name="T2" fmla="*/ 72 w 72"/>
                  <a:gd name="T3" fmla="*/ 18 h 28"/>
                  <a:gd name="T4" fmla="*/ 72 w 72"/>
                  <a:gd name="T5" fmla="*/ 28 h 28"/>
                  <a:gd name="T6" fmla="*/ 0 w 72"/>
                  <a:gd name="T7" fmla="*/ 8 h 28"/>
                  <a:gd name="T8" fmla="*/ 0 w 72"/>
                  <a:gd name="T9" fmla="*/ 0 h 28"/>
                  <a:gd name="T10" fmla="*/ 0 w 72"/>
                  <a:gd name="T11" fmla="*/ 0 h 28"/>
                  <a:gd name="T12" fmla="*/ 0 60000 65536"/>
                  <a:gd name="T13" fmla="*/ 0 60000 65536"/>
                  <a:gd name="T14" fmla="*/ 0 60000 65536"/>
                  <a:gd name="T15" fmla="*/ 0 60000 65536"/>
                  <a:gd name="T16" fmla="*/ 0 60000 65536"/>
                  <a:gd name="T17" fmla="*/ 0 60000 65536"/>
                  <a:gd name="T18" fmla="*/ 0 w 72"/>
                  <a:gd name="T19" fmla="*/ 0 h 28"/>
                  <a:gd name="T20" fmla="*/ 72 w 72"/>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72" h="28">
                    <a:moveTo>
                      <a:pt x="0" y="0"/>
                    </a:moveTo>
                    <a:lnTo>
                      <a:pt x="72" y="18"/>
                    </a:lnTo>
                    <a:lnTo>
                      <a:pt x="72" y="28"/>
                    </a:lnTo>
                    <a:lnTo>
                      <a:pt x="0" y="8"/>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3" name="Freeform 68"/>
              <p:cNvSpPr>
                <a:spLocks noChangeAspect="1"/>
              </p:cNvSpPr>
              <p:nvPr/>
            </p:nvSpPr>
            <p:spPr bwMode="auto">
              <a:xfrm>
                <a:off x="3370" y="3357"/>
                <a:ext cx="82" cy="26"/>
              </a:xfrm>
              <a:custGeom>
                <a:avLst/>
                <a:gdLst>
                  <a:gd name="T0" fmla="*/ 0 w 82"/>
                  <a:gd name="T1" fmla="*/ 6 h 26"/>
                  <a:gd name="T2" fmla="*/ 72 w 82"/>
                  <a:gd name="T3" fmla="*/ 26 h 26"/>
                  <a:gd name="T4" fmla="*/ 82 w 82"/>
                  <a:gd name="T5" fmla="*/ 18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18"/>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4" name="Freeform 69"/>
              <p:cNvSpPr>
                <a:spLocks noChangeAspect="1"/>
              </p:cNvSpPr>
              <p:nvPr/>
            </p:nvSpPr>
            <p:spPr bwMode="auto">
              <a:xfrm>
                <a:off x="3352" y="338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5" name="Freeform 70"/>
              <p:cNvSpPr>
                <a:spLocks noChangeAspect="1"/>
              </p:cNvSpPr>
              <p:nvPr/>
            </p:nvSpPr>
            <p:spPr bwMode="auto">
              <a:xfrm>
                <a:off x="3352" y="3385"/>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6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10" y="6"/>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6" name="Freeform 71"/>
              <p:cNvSpPr>
                <a:spLocks noChangeAspect="1"/>
              </p:cNvSpPr>
              <p:nvPr/>
            </p:nvSpPr>
            <p:spPr bwMode="auto">
              <a:xfrm>
                <a:off x="3432" y="3401"/>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7" name="Freeform 72"/>
              <p:cNvSpPr>
                <a:spLocks noChangeAspect="1"/>
              </p:cNvSpPr>
              <p:nvPr/>
            </p:nvSpPr>
            <p:spPr bwMode="auto">
              <a:xfrm>
                <a:off x="3432" y="3401"/>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8" name="Freeform 73"/>
              <p:cNvSpPr>
                <a:spLocks noChangeAspect="1"/>
              </p:cNvSpPr>
              <p:nvPr/>
            </p:nvSpPr>
            <p:spPr bwMode="auto">
              <a:xfrm>
                <a:off x="3432" y="3407"/>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89" name="Freeform 74"/>
              <p:cNvSpPr>
                <a:spLocks noChangeAspect="1"/>
              </p:cNvSpPr>
              <p:nvPr/>
            </p:nvSpPr>
            <p:spPr bwMode="auto">
              <a:xfrm>
                <a:off x="3432" y="3407"/>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0" name="Freeform 75"/>
              <p:cNvSpPr>
                <a:spLocks noChangeAspect="1"/>
              </p:cNvSpPr>
              <p:nvPr/>
            </p:nvSpPr>
            <p:spPr bwMode="auto">
              <a:xfrm>
                <a:off x="3432" y="3415"/>
                <a:ext cx="10" cy="6"/>
              </a:xfrm>
              <a:custGeom>
                <a:avLst/>
                <a:gdLst>
                  <a:gd name="T0" fmla="*/ 0 w 10"/>
                  <a:gd name="T1" fmla="*/ 0 h 6"/>
                  <a:gd name="T2" fmla="*/ 10 w 10"/>
                  <a:gd name="T3" fmla="*/ 2 h 6"/>
                  <a:gd name="T4" fmla="*/ 10 w 10"/>
                  <a:gd name="T5" fmla="*/ 6 h 6"/>
                  <a:gd name="T6" fmla="*/ 0 w 10"/>
                  <a:gd name="T7" fmla="*/ 4 h 6"/>
                  <a:gd name="T8" fmla="*/ 0 w 10"/>
                  <a:gd name="T9" fmla="*/ 0 h 6"/>
                  <a:gd name="T10" fmla="*/ 0 w 10"/>
                  <a:gd name="T11" fmla="*/ 0 h 6"/>
                  <a:gd name="T12" fmla="*/ 0 60000 65536"/>
                  <a:gd name="T13" fmla="*/ 0 60000 65536"/>
                  <a:gd name="T14" fmla="*/ 0 60000 65536"/>
                  <a:gd name="T15" fmla="*/ 0 60000 65536"/>
                  <a:gd name="T16" fmla="*/ 0 60000 65536"/>
                  <a:gd name="T17" fmla="*/ 0 60000 65536"/>
                  <a:gd name="T18" fmla="*/ 0 w 10"/>
                  <a:gd name="T19" fmla="*/ 0 h 6"/>
                  <a:gd name="T20" fmla="*/ 10 w 10"/>
                  <a:gd name="T21" fmla="*/ 6 h 6"/>
                </a:gdLst>
                <a:ahLst/>
                <a:cxnLst>
                  <a:cxn ang="T12">
                    <a:pos x="T0" y="T1"/>
                  </a:cxn>
                  <a:cxn ang="T13">
                    <a:pos x="T2" y="T3"/>
                  </a:cxn>
                  <a:cxn ang="T14">
                    <a:pos x="T4" y="T5"/>
                  </a:cxn>
                  <a:cxn ang="T15">
                    <a:pos x="T6" y="T7"/>
                  </a:cxn>
                  <a:cxn ang="T16">
                    <a:pos x="T8" y="T9"/>
                  </a:cxn>
                  <a:cxn ang="T17">
                    <a:pos x="T10" y="T11"/>
                  </a:cxn>
                </a:cxnLst>
                <a:rect l="T18" t="T19" r="T20" b="T21"/>
                <a:pathLst>
                  <a:path w="10" h="6">
                    <a:moveTo>
                      <a:pt x="0" y="0"/>
                    </a:moveTo>
                    <a:lnTo>
                      <a:pt x="10" y="2"/>
                    </a:lnTo>
                    <a:lnTo>
                      <a:pt x="10" y="6"/>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1" name="Freeform 76"/>
              <p:cNvSpPr>
                <a:spLocks noChangeAspect="1"/>
              </p:cNvSpPr>
              <p:nvPr/>
            </p:nvSpPr>
            <p:spPr bwMode="auto">
              <a:xfrm>
                <a:off x="3432" y="3415"/>
                <a:ext cx="10" cy="6"/>
              </a:xfrm>
              <a:custGeom>
                <a:avLst/>
                <a:gdLst>
                  <a:gd name="T0" fmla="*/ 0 w 10"/>
                  <a:gd name="T1" fmla="*/ 2 h 6"/>
                  <a:gd name="T2" fmla="*/ 0 w 10"/>
                  <a:gd name="T3" fmla="*/ 0 h 6"/>
                  <a:gd name="T4" fmla="*/ 0 w 10"/>
                  <a:gd name="T5" fmla="*/ 0 h 6"/>
                  <a:gd name="T6" fmla="*/ 0 w 10"/>
                  <a:gd name="T7" fmla="*/ 4 h 6"/>
                  <a:gd name="T8" fmla="*/ 10 w 10"/>
                  <a:gd name="T9" fmla="*/ 6 h 6"/>
                  <a:gd name="T10" fmla="*/ 10 w 10"/>
                  <a:gd name="T11" fmla="*/ 6 h 6"/>
                  <a:gd name="T12" fmla="*/ 0 w 10"/>
                  <a:gd name="T13" fmla="*/ 2 h 6"/>
                  <a:gd name="T14" fmla="*/ 0 w 10"/>
                  <a:gd name="T15" fmla="*/ 2 h 6"/>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6"/>
                  <a:gd name="T26" fmla="*/ 10 w 10"/>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6">
                    <a:moveTo>
                      <a:pt x="0" y="2"/>
                    </a:moveTo>
                    <a:lnTo>
                      <a:pt x="0" y="0"/>
                    </a:lnTo>
                    <a:lnTo>
                      <a:pt x="0" y="4"/>
                    </a:lnTo>
                    <a:lnTo>
                      <a:pt x="10" y="6"/>
                    </a:lnTo>
                    <a:lnTo>
                      <a:pt x="0" y="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2" name="Freeform 77"/>
              <p:cNvSpPr>
                <a:spLocks noChangeAspect="1"/>
              </p:cNvSpPr>
              <p:nvPr/>
            </p:nvSpPr>
            <p:spPr bwMode="auto">
              <a:xfrm>
                <a:off x="3402" y="3417"/>
                <a:ext cx="46" cy="43"/>
              </a:xfrm>
              <a:custGeom>
                <a:avLst/>
                <a:gdLst>
                  <a:gd name="T0" fmla="*/ 46 w 46"/>
                  <a:gd name="T1" fmla="*/ 0 h 43"/>
                  <a:gd name="T2" fmla="*/ 46 w 46"/>
                  <a:gd name="T3" fmla="*/ 4 h 43"/>
                  <a:gd name="T4" fmla="*/ 0 w 46"/>
                  <a:gd name="T5" fmla="*/ 43 h 43"/>
                  <a:gd name="T6" fmla="*/ 0 w 46"/>
                  <a:gd name="T7" fmla="*/ 39 h 43"/>
                  <a:gd name="T8" fmla="*/ 46 w 46"/>
                  <a:gd name="T9" fmla="*/ 0 h 43"/>
                  <a:gd name="T10" fmla="*/ 46 w 46"/>
                  <a:gd name="T11" fmla="*/ 0 h 43"/>
                  <a:gd name="T12" fmla="*/ 0 60000 65536"/>
                  <a:gd name="T13" fmla="*/ 0 60000 65536"/>
                  <a:gd name="T14" fmla="*/ 0 60000 65536"/>
                  <a:gd name="T15" fmla="*/ 0 60000 65536"/>
                  <a:gd name="T16" fmla="*/ 0 60000 65536"/>
                  <a:gd name="T17" fmla="*/ 0 60000 65536"/>
                  <a:gd name="T18" fmla="*/ 0 w 46"/>
                  <a:gd name="T19" fmla="*/ 0 h 43"/>
                  <a:gd name="T20" fmla="*/ 46 w 46"/>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6" h="43">
                    <a:moveTo>
                      <a:pt x="46" y="0"/>
                    </a:moveTo>
                    <a:lnTo>
                      <a:pt x="46" y="4"/>
                    </a:lnTo>
                    <a:lnTo>
                      <a:pt x="0" y="43"/>
                    </a:lnTo>
                    <a:lnTo>
                      <a:pt x="0" y="39"/>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3" name="Freeform 78"/>
              <p:cNvSpPr>
                <a:spLocks noChangeAspect="1"/>
              </p:cNvSpPr>
              <p:nvPr/>
            </p:nvSpPr>
            <p:spPr bwMode="auto">
              <a:xfrm>
                <a:off x="3298" y="3421"/>
                <a:ext cx="104" cy="39"/>
              </a:xfrm>
              <a:custGeom>
                <a:avLst/>
                <a:gdLst>
                  <a:gd name="T0" fmla="*/ 104 w 104"/>
                  <a:gd name="T1" fmla="*/ 35 h 39"/>
                  <a:gd name="T2" fmla="*/ 0 w 104"/>
                  <a:gd name="T3" fmla="*/ 0 h 39"/>
                  <a:gd name="T4" fmla="*/ 0 w 104"/>
                  <a:gd name="T5" fmla="*/ 2 h 39"/>
                  <a:gd name="T6" fmla="*/ 104 w 104"/>
                  <a:gd name="T7" fmla="*/ 39 h 39"/>
                  <a:gd name="T8" fmla="*/ 104 w 104"/>
                  <a:gd name="T9" fmla="*/ 35 h 39"/>
                  <a:gd name="T10" fmla="*/ 104 w 104"/>
                  <a:gd name="T11" fmla="*/ 35 h 39"/>
                  <a:gd name="T12" fmla="*/ 0 60000 65536"/>
                  <a:gd name="T13" fmla="*/ 0 60000 65536"/>
                  <a:gd name="T14" fmla="*/ 0 60000 65536"/>
                  <a:gd name="T15" fmla="*/ 0 60000 65536"/>
                  <a:gd name="T16" fmla="*/ 0 60000 65536"/>
                  <a:gd name="T17" fmla="*/ 0 60000 65536"/>
                  <a:gd name="T18" fmla="*/ 0 w 104"/>
                  <a:gd name="T19" fmla="*/ 0 h 39"/>
                  <a:gd name="T20" fmla="*/ 104 w 10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04" h="39">
                    <a:moveTo>
                      <a:pt x="104" y="35"/>
                    </a:moveTo>
                    <a:lnTo>
                      <a:pt x="0" y="0"/>
                    </a:lnTo>
                    <a:lnTo>
                      <a:pt x="0" y="2"/>
                    </a:lnTo>
                    <a:lnTo>
                      <a:pt x="104" y="39"/>
                    </a:lnTo>
                    <a:lnTo>
                      <a:pt x="104" y="35"/>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4" name="Freeform 79"/>
              <p:cNvSpPr>
                <a:spLocks noChangeAspect="1"/>
              </p:cNvSpPr>
              <p:nvPr/>
            </p:nvSpPr>
            <p:spPr bwMode="auto">
              <a:xfrm>
                <a:off x="3298" y="3389"/>
                <a:ext cx="150" cy="67"/>
              </a:xfrm>
              <a:custGeom>
                <a:avLst/>
                <a:gdLst>
                  <a:gd name="T0" fmla="*/ 50 w 150"/>
                  <a:gd name="T1" fmla="*/ 0 h 67"/>
                  <a:gd name="T2" fmla="*/ 150 w 150"/>
                  <a:gd name="T3" fmla="*/ 28 h 67"/>
                  <a:gd name="T4" fmla="*/ 104 w 150"/>
                  <a:gd name="T5" fmla="*/ 67 h 67"/>
                  <a:gd name="T6" fmla="*/ 0 w 150"/>
                  <a:gd name="T7" fmla="*/ 32 h 67"/>
                  <a:gd name="T8" fmla="*/ 50 w 150"/>
                  <a:gd name="T9" fmla="*/ 0 h 67"/>
                  <a:gd name="T10" fmla="*/ 50 w 150"/>
                  <a:gd name="T11" fmla="*/ 0 h 67"/>
                  <a:gd name="T12" fmla="*/ 0 60000 65536"/>
                  <a:gd name="T13" fmla="*/ 0 60000 65536"/>
                  <a:gd name="T14" fmla="*/ 0 60000 65536"/>
                  <a:gd name="T15" fmla="*/ 0 60000 65536"/>
                  <a:gd name="T16" fmla="*/ 0 60000 65536"/>
                  <a:gd name="T17" fmla="*/ 0 60000 65536"/>
                  <a:gd name="T18" fmla="*/ 0 w 150"/>
                  <a:gd name="T19" fmla="*/ 0 h 67"/>
                  <a:gd name="T20" fmla="*/ 150 w 15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50" h="67">
                    <a:moveTo>
                      <a:pt x="50" y="0"/>
                    </a:moveTo>
                    <a:lnTo>
                      <a:pt x="150" y="28"/>
                    </a:lnTo>
                    <a:lnTo>
                      <a:pt x="104" y="67"/>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5" name="Freeform 80"/>
              <p:cNvSpPr>
                <a:spLocks noChangeAspect="1"/>
              </p:cNvSpPr>
              <p:nvPr/>
            </p:nvSpPr>
            <p:spPr bwMode="auto">
              <a:xfrm>
                <a:off x="3408" y="3263"/>
                <a:ext cx="86" cy="98"/>
              </a:xfrm>
              <a:custGeom>
                <a:avLst/>
                <a:gdLst>
                  <a:gd name="T0" fmla="*/ 248 w 43"/>
                  <a:gd name="T1" fmla="*/ 392 h 49"/>
                  <a:gd name="T2" fmla="*/ 328 w 43"/>
                  <a:gd name="T3" fmla="*/ 320 h 49"/>
                  <a:gd name="T4" fmla="*/ 328 w 43"/>
                  <a:gd name="T5" fmla="*/ 144 h 49"/>
                  <a:gd name="T6" fmla="*/ 312 w 43"/>
                  <a:gd name="T7" fmla="*/ 0 h 49"/>
                  <a:gd name="T8" fmla="*/ 120 w 43"/>
                  <a:gd name="T9" fmla="*/ 8 h 49"/>
                  <a:gd name="T10" fmla="*/ 0 w 43"/>
                  <a:gd name="T11" fmla="*/ 32 h 49"/>
                  <a:gd name="T12" fmla="*/ 120 w 43"/>
                  <a:gd name="T13" fmla="*/ 384 h 49"/>
                  <a:gd name="T14" fmla="*/ 248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1" y="49"/>
                    </a:moveTo>
                    <a:cubicBezTo>
                      <a:pt x="41" y="40"/>
                      <a:pt x="41" y="40"/>
                      <a:pt x="41" y="40"/>
                    </a:cubicBezTo>
                    <a:cubicBezTo>
                      <a:pt x="43" y="31"/>
                      <a:pt x="43" y="25"/>
                      <a:pt x="41" y="18"/>
                    </a:cubicBezTo>
                    <a:cubicBezTo>
                      <a:pt x="39" y="10"/>
                      <a:pt x="39" y="0"/>
                      <a:pt x="39" y="0"/>
                    </a:cubicBezTo>
                    <a:cubicBezTo>
                      <a:pt x="15" y="1"/>
                      <a:pt x="15" y="1"/>
                      <a:pt x="15" y="1"/>
                    </a:cubicBezTo>
                    <a:cubicBezTo>
                      <a:pt x="0" y="4"/>
                      <a:pt x="0" y="4"/>
                      <a:pt x="0" y="4"/>
                    </a:cubicBezTo>
                    <a:cubicBezTo>
                      <a:pt x="15" y="48"/>
                      <a:pt x="15" y="48"/>
                      <a:pt x="15" y="48"/>
                    </a:cubicBezTo>
                    <a:lnTo>
                      <a:pt x="31"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6" name="Freeform 81"/>
              <p:cNvSpPr>
                <a:spLocks noChangeAspect="1"/>
              </p:cNvSpPr>
              <p:nvPr/>
            </p:nvSpPr>
            <p:spPr bwMode="auto">
              <a:xfrm>
                <a:off x="3408" y="3257"/>
                <a:ext cx="78" cy="22"/>
              </a:xfrm>
              <a:custGeom>
                <a:avLst/>
                <a:gdLst>
                  <a:gd name="T0" fmla="*/ 58 w 78"/>
                  <a:gd name="T1" fmla="*/ 20 h 22"/>
                  <a:gd name="T2" fmla="*/ 78 w 78"/>
                  <a:gd name="T3" fmla="*/ 8 h 22"/>
                  <a:gd name="T4" fmla="*/ 34 w 78"/>
                  <a:gd name="T5" fmla="*/ 0 h 22"/>
                  <a:gd name="T6" fmla="*/ 0 w 78"/>
                  <a:gd name="T7" fmla="*/ 10 h 22"/>
                  <a:gd name="T8" fmla="*/ 54 w 78"/>
                  <a:gd name="T9" fmla="*/ 22 h 22"/>
                  <a:gd name="T10" fmla="*/ 58 w 78"/>
                  <a:gd name="T11" fmla="*/ 20 h 22"/>
                  <a:gd name="T12" fmla="*/ 58 w 78"/>
                  <a:gd name="T13" fmla="*/ 20 h 22"/>
                  <a:gd name="T14" fmla="*/ 0 60000 65536"/>
                  <a:gd name="T15" fmla="*/ 0 60000 65536"/>
                  <a:gd name="T16" fmla="*/ 0 60000 65536"/>
                  <a:gd name="T17" fmla="*/ 0 60000 65536"/>
                  <a:gd name="T18" fmla="*/ 0 60000 65536"/>
                  <a:gd name="T19" fmla="*/ 0 60000 65536"/>
                  <a:gd name="T20" fmla="*/ 0 60000 65536"/>
                  <a:gd name="T21" fmla="*/ 0 w 78"/>
                  <a:gd name="T22" fmla="*/ 0 h 22"/>
                  <a:gd name="T23" fmla="*/ 78 w 7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2">
                    <a:moveTo>
                      <a:pt x="58" y="20"/>
                    </a:moveTo>
                    <a:lnTo>
                      <a:pt x="78" y="8"/>
                    </a:lnTo>
                    <a:lnTo>
                      <a:pt x="34" y="0"/>
                    </a:lnTo>
                    <a:lnTo>
                      <a:pt x="0" y="10"/>
                    </a:lnTo>
                    <a:lnTo>
                      <a:pt x="54" y="22"/>
                    </a:lnTo>
                    <a:lnTo>
                      <a:pt x="58" y="20"/>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7" name="Freeform 82"/>
              <p:cNvSpPr>
                <a:spLocks noChangeAspect="1"/>
              </p:cNvSpPr>
              <p:nvPr/>
            </p:nvSpPr>
            <p:spPr bwMode="auto">
              <a:xfrm>
                <a:off x="3366" y="3267"/>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52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7"/>
                      <a:pt x="46" y="57"/>
                    </a:cubicBezTo>
                    <a:cubicBezTo>
                      <a:pt x="45" y="58"/>
                      <a:pt x="44" y="58"/>
                      <a:pt x="44" y="58"/>
                    </a:cubicBezTo>
                    <a:cubicBezTo>
                      <a:pt x="0" y="44"/>
                      <a:pt x="0" y="44"/>
                      <a:pt x="0" y="44"/>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8" name="Freeform 83"/>
              <p:cNvSpPr>
                <a:spLocks noChangeAspect="1"/>
              </p:cNvSpPr>
              <p:nvPr/>
            </p:nvSpPr>
            <p:spPr bwMode="auto">
              <a:xfrm>
                <a:off x="3364" y="3263"/>
                <a:ext cx="106" cy="110"/>
              </a:xfrm>
              <a:custGeom>
                <a:avLst/>
                <a:gdLst>
                  <a:gd name="T0" fmla="*/ 56 w 53"/>
                  <a:gd name="T1" fmla="*/ 0 h 55"/>
                  <a:gd name="T2" fmla="*/ 72 w 53"/>
                  <a:gd name="T3" fmla="*/ 0 h 55"/>
                  <a:gd name="T4" fmla="*/ 416 w 53"/>
                  <a:gd name="T5" fmla="*/ 56 h 55"/>
                  <a:gd name="T6" fmla="*/ 424 w 53"/>
                  <a:gd name="T7" fmla="*/ 56 h 55"/>
                  <a:gd name="T8" fmla="*/ 368 w 53"/>
                  <a:gd name="T9" fmla="*/ 88 h 55"/>
                  <a:gd name="T10" fmla="*/ 232 w 53"/>
                  <a:gd name="T11" fmla="*/ 352 h 55"/>
                  <a:gd name="T12" fmla="*/ 280 w 53"/>
                  <a:gd name="T13" fmla="*/ 440 h 55"/>
                  <a:gd name="T14" fmla="*/ 8 w 53"/>
                  <a:gd name="T15" fmla="*/ 368 h 55"/>
                  <a:gd name="T16" fmla="*/ 0 w 53"/>
                  <a:gd name="T17" fmla="*/ 32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7"/>
                      <a:pt x="52" y="7"/>
                    </a:cubicBezTo>
                    <a:cubicBezTo>
                      <a:pt x="53" y="7"/>
                      <a:pt x="53" y="7"/>
                      <a:pt x="53" y="7"/>
                    </a:cubicBezTo>
                    <a:cubicBezTo>
                      <a:pt x="46" y="11"/>
                      <a:pt x="46" y="11"/>
                      <a:pt x="46" y="11"/>
                    </a:cubicBezTo>
                    <a:cubicBezTo>
                      <a:pt x="46" y="11"/>
                      <a:pt x="29" y="42"/>
                      <a:pt x="29" y="44"/>
                    </a:cubicBezTo>
                    <a:cubicBezTo>
                      <a:pt x="29" y="44"/>
                      <a:pt x="32" y="51"/>
                      <a:pt x="35" y="55"/>
                    </a:cubicBezTo>
                    <a:cubicBezTo>
                      <a:pt x="1" y="46"/>
                      <a:pt x="1" y="46"/>
                      <a:pt x="1" y="46"/>
                    </a:cubicBezTo>
                    <a:cubicBezTo>
                      <a:pt x="0" y="4"/>
                      <a:pt x="0" y="4"/>
                      <a:pt x="0" y="4"/>
                    </a:cubicBezTo>
                    <a:cubicBezTo>
                      <a:pt x="0" y="4"/>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899" name="Freeform 84"/>
              <p:cNvSpPr>
                <a:spLocks noChangeAspect="1"/>
              </p:cNvSpPr>
              <p:nvPr/>
            </p:nvSpPr>
            <p:spPr bwMode="auto">
              <a:xfrm>
                <a:off x="3454" y="3277"/>
                <a:ext cx="16" cy="12"/>
              </a:xfrm>
              <a:custGeom>
                <a:avLst/>
                <a:gdLst>
                  <a:gd name="T0" fmla="*/ 56 w 8"/>
                  <a:gd name="T1" fmla="*/ 0 h 6"/>
                  <a:gd name="T2" fmla="*/ 64 w 8"/>
                  <a:gd name="T3" fmla="*/ 8 h 6"/>
                  <a:gd name="T4" fmla="*/ 8 w 8"/>
                  <a:gd name="T5" fmla="*/ 48 h 6"/>
                  <a:gd name="T6" fmla="*/ 0 w 8"/>
                  <a:gd name="T7" fmla="*/ 32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0"/>
                      <a:pt x="8" y="1"/>
                      <a:pt x="8" y="1"/>
                    </a:cubicBezTo>
                    <a:cubicBezTo>
                      <a:pt x="1" y="6"/>
                      <a:pt x="1" y="6"/>
                      <a:pt x="1" y="6"/>
                    </a:cubicBezTo>
                    <a:cubicBezTo>
                      <a:pt x="0" y="4"/>
                      <a:pt x="0" y="4"/>
                      <a:pt x="0" y="4"/>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0" name="Freeform 85"/>
              <p:cNvSpPr>
                <a:spLocks noChangeAspect="1"/>
              </p:cNvSpPr>
              <p:nvPr/>
            </p:nvSpPr>
            <p:spPr bwMode="auto">
              <a:xfrm>
                <a:off x="3362" y="3269"/>
                <a:ext cx="94" cy="116"/>
              </a:xfrm>
              <a:custGeom>
                <a:avLst/>
                <a:gdLst>
                  <a:gd name="T0" fmla="*/ 0 w 47"/>
                  <a:gd name="T1" fmla="*/ 16 h 58"/>
                  <a:gd name="T2" fmla="*/ 0 w 47"/>
                  <a:gd name="T3" fmla="*/ 336 h 58"/>
                  <a:gd name="T4" fmla="*/ 16 w 47"/>
                  <a:gd name="T5" fmla="*/ 360 h 58"/>
                  <a:gd name="T6" fmla="*/ 360 w 47"/>
                  <a:gd name="T7" fmla="*/ 456 h 58"/>
                  <a:gd name="T8" fmla="*/ 376 w 47"/>
                  <a:gd name="T9" fmla="*/ 440 h 58"/>
                  <a:gd name="T10" fmla="*/ 376 w 47"/>
                  <a:gd name="T11" fmla="*/ 80 h 58"/>
                  <a:gd name="T12" fmla="*/ 360 w 47"/>
                  <a:gd name="T13" fmla="*/ 64 h 58"/>
                  <a:gd name="T14" fmla="*/ 24 w 47"/>
                  <a:gd name="T15" fmla="*/ 0 h 58"/>
                  <a:gd name="T16" fmla="*/ 0 w 47"/>
                  <a:gd name="T17" fmla="*/ 1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8"/>
                  <a:gd name="T29" fmla="*/ 47 w 47"/>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8">
                    <a:moveTo>
                      <a:pt x="0" y="2"/>
                    </a:moveTo>
                    <a:cubicBezTo>
                      <a:pt x="0" y="4"/>
                      <a:pt x="0" y="35"/>
                      <a:pt x="0" y="42"/>
                    </a:cubicBezTo>
                    <a:cubicBezTo>
                      <a:pt x="0" y="44"/>
                      <a:pt x="2" y="45"/>
                      <a:pt x="2" y="45"/>
                    </a:cubicBezTo>
                    <a:cubicBezTo>
                      <a:pt x="45" y="57"/>
                      <a:pt x="45" y="57"/>
                      <a:pt x="45" y="57"/>
                    </a:cubicBezTo>
                    <a:cubicBezTo>
                      <a:pt x="45" y="57"/>
                      <a:pt x="47" y="58"/>
                      <a:pt x="47" y="55"/>
                    </a:cubicBezTo>
                    <a:cubicBezTo>
                      <a:pt x="47" y="53"/>
                      <a:pt x="47" y="10"/>
                      <a:pt x="47" y="10"/>
                    </a:cubicBezTo>
                    <a:cubicBezTo>
                      <a:pt x="47" y="10"/>
                      <a:pt x="47" y="8"/>
                      <a:pt x="45" y="8"/>
                    </a:cubicBezTo>
                    <a:cubicBezTo>
                      <a:pt x="43" y="8"/>
                      <a:pt x="3" y="0"/>
                      <a:pt x="3" y="0"/>
                    </a:cubicBezTo>
                    <a:cubicBezTo>
                      <a:pt x="3"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1" name="Freeform 86"/>
              <p:cNvSpPr>
                <a:spLocks noChangeAspect="1"/>
              </p:cNvSpPr>
              <p:nvPr/>
            </p:nvSpPr>
            <p:spPr bwMode="auto">
              <a:xfrm>
                <a:off x="3372" y="3281"/>
                <a:ext cx="74" cy="88"/>
              </a:xfrm>
              <a:custGeom>
                <a:avLst/>
                <a:gdLst>
                  <a:gd name="T0" fmla="*/ 288 w 37"/>
                  <a:gd name="T1" fmla="*/ 48 h 44"/>
                  <a:gd name="T2" fmla="*/ 8 w 37"/>
                  <a:gd name="T3" fmla="*/ 0 h 44"/>
                  <a:gd name="T4" fmla="*/ 0 w 37"/>
                  <a:gd name="T5" fmla="*/ 0 h 44"/>
                  <a:gd name="T6" fmla="*/ 0 w 37"/>
                  <a:gd name="T7" fmla="*/ 264 h 44"/>
                  <a:gd name="T8" fmla="*/ 8 w 37"/>
                  <a:gd name="T9" fmla="*/ 280 h 44"/>
                  <a:gd name="T10" fmla="*/ 280 w 37"/>
                  <a:gd name="T11" fmla="*/ 352 h 44"/>
                  <a:gd name="T12" fmla="*/ 296 w 37"/>
                  <a:gd name="T13" fmla="*/ 336 h 44"/>
                  <a:gd name="T14" fmla="*/ 296 w 37"/>
                  <a:gd name="T15" fmla="*/ 56 h 44"/>
                  <a:gd name="T16" fmla="*/ 288 w 37"/>
                  <a:gd name="T17" fmla="*/ 4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4"/>
                  <a:gd name="T29" fmla="*/ 37 w 3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4">
                    <a:moveTo>
                      <a:pt x="36" y="6"/>
                    </a:moveTo>
                    <a:cubicBezTo>
                      <a:pt x="16" y="2"/>
                      <a:pt x="3" y="0"/>
                      <a:pt x="1" y="0"/>
                    </a:cubicBezTo>
                    <a:cubicBezTo>
                      <a:pt x="0" y="0"/>
                      <a:pt x="0" y="0"/>
                      <a:pt x="0" y="0"/>
                    </a:cubicBezTo>
                    <a:cubicBezTo>
                      <a:pt x="0" y="0"/>
                      <a:pt x="0" y="31"/>
                      <a:pt x="0" y="33"/>
                    </a:cubicBezTo>
                    <a:cubicBezTo>
                      <a:pt x="0" y="35"/>
                      <a:pt x="0" y="35"/>
                      <a:pt x="1" y="35"/>
                    </a:cubicBezTo>
                    <a:cubicBezTo>
                      <a:pt x="2" y="35"/>
                      <a:pt x="29" y="42"/>
                      <a:pt x="35" y="44"/>
                    </a:cubicBezTo>
                    <a:cubicBezTo>
                      <a:pt x="37" y="44"/>
                      <a:pt x="37" y="42"/>
                      <a:pt x="37" y="42"/>
                    </a:cubicBezTo>
                    <a:cubicBezTo>
                      <a:pt x="37" y="42"/>
                      <a:pt x="37" y="8"/>
                      <a:pt x="37" y="7"/>
                    </a:cubicBezTo>
                    <a:cubicBezTo>
                      <a:pt x="37" y="6"/>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2" name="Freeform 87"/>
              <p:cNvSpPr>
                <a:spLocks noChangeAspect="1"/>
              </p:cNvSpPr>
              <p:nvPr/>
            </p:nvSpPr>
            <p:spPr bwMode="auto">
              <a:xfrm>
                <a:off x="3374" y="3283"/>
                <a:ext cx="68" cy="82"/>
              </a:xfrm>
              <a:custGeom>
                <a:avLst/>
                <a:gdLst>
                  <a:gd name="T0" fmla="*/ 272 w 34"/>
                  <a:gd name="T1" fmla="*/ 40 h 41"/>
                  <a:gd name="T2" fmla="*/ 8 w 34"/>
                  <a:gd name="T3" fmla="*/ 0 h 41"/>
                  <a:gd name="T4" fmla="*/ 0 w 34"/>
                  <a:gd name="T5" fmla="*/ 8 h 41"/>
                  <a:gd name="T6" fmla="*/ 0 w 34"/>
                  <a:gd name="T7" fmla="*/ 248 h 41"/>
                  <a:gd name="T8" fmla="*/ 8 w 34"/>
                  <a:gd name="T9" fmla="*/ 264 h 41"/>
                  <a:gd name="T10" fmla="*/ 264 w 34"/>
                  <a:gd name="T11" fmla="*/ 328 h 41"/>
                  <a:gd name="T12" fmla="*/ 272 w 34"/>
                  <a:gd name="T13" fmla="*/ 320 h 41"/>
                  <a:gd name="T14" fmla="*/ 272 w 34"/>
                  <a:gd name="T15" fmla="*/ 56 h 41"/>
                  <a:gd name="T16" fmla="*/ 272 w 34"/>
                  <a:gd name="T17" fmla="*/ 4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1"/>
                  <a:gd name="T29" fmla="*/ 34 w 34"/>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1">
                    <a:moveTo>
                      <a:pt x="34" y="5"/>
                    </a:moveTo>
                    <a:cubicBezTo>
                      <a:pt x="15" y="2"/>
                      <a:pt x="3" y="0"/>
                      <a:pt x="1" y="0"/>
                    </a:cubicBezTo>
                    <a:cubicBezTo>
                      <a:pt x="0" y="0"/>
                      <a:pt x="0" y="1"/>
                      <a:pt x="0" y="1"/>
                    </a:cubicBezTo>
                    <a:cubicBezTo>
                      <a:pt x="0" y="1"/>
                      <a:pt x="0" y="29"/>
                      <a:pt x="0" y="31"/>
                    </a:cubicBezTo>
                    <a:cubicBezTo>
                      <a:pt x="0" y="33"/>
                      <a:pt x="1" y="33"/>
                      <a:pt x="1" y="33"/>
                    </a:cubicBezTo>
                    <a:cubicBezTo>
                      <a:pt x="2" y="33"/>
                      <a:pt x="27" y="40"/>
                      <a:pt x="33" y="41"/>
                    </a:cubicBezTo>
                    <a:cubicBezTo>
                      <a:pt x="34" y="41"/>
                      <a:pt x="34" y="40"/>
                      <a:pt x="34" y="40"/>
                    </a:cubicBezTo>
                    <a:cubicBezTo>
                      <a:pt x="34" y="40"/>
                      <a:pt x="34" y="8"/>
                      <a:pt x="34" y="7"/>
                    </a:cubicBezTo>
                    <a:cubicBezTo>
                      <a:pt x="34" y="6"/>
                      <a:pt x="34" y="6"/>
                      <a:pt x="34" y="5"/>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3" name="Freeform 88"/>
              <p:cNvSpPr>
                <a:spLocks noChangeAspect="1" noEditPoints="1"/>
              </p:cNvSpPr>
              <p:nvPr/>
            </p:nvSpPr>
            <p:spPr bwMode="auto">
              <a:xfrm>
                <a:off x="3374" y="3281"/>
                <a:ext cx="70" cy="86"/>
              </a:xfrm>
              <a:custGeom>
                <a:avLst/>
                <a:gdLst>
                  <a:gd name="T0" fmla="*/ 0 w 35"/>
                  <a:gd name="T1" fmla="*/ 8 h 43"/>
                  <a:gd name="T2" fmla="*/ 0 w 35"/>
                  <a:gd name="T3" fmla="*/ 16 h 43"/>
                  <a:gd name="T4" fmla="*/ 0 w 35"/>
                  <a:gd name="T5" fmla="*/ 256 h 43"/>
                  <a:gd name="T6" fmla="*/ 8 w 35"/>
                  <a:gd name="T7" fmla="*/ 272 h 43"/>
                  <a:gd name="T8" fmla="*/ 264 w 35"/>
                  <a:gd name="T9" fmla="*/ 336 h 43"/>
                  <a:gd name="T10" fmla="*/ 280 w 35"/>
                  <a:gd name="T11" fmla="*/ 328 h 43"/>
                  <a:gd name="T12" fmla="*/ 280 w 35"/>
                  <a:gd name="T13" fmla="*/ 64 h 43"/>
                  <a:gd name="T14" fmla="*/ 272 w 35"/>
                  <a:gd name="T15" fmla="*/ 48 h 43"/>
                  <a:gd name="T16" fmla="*/ 272 w 35"/>
                  <a:gd name="T17" fmla="*/ 48 h 43"/>
                  <a:gd name="T18" fmla="*/ 16 w 35"/>
                  <a:gd name="T19" fmla="*/ 8 h 43"/>
                  <a:gd name="T20" fmla="*/ 0 w 35"/>
                  <a:gd name="T21" fmla="*/ 8 h 43"/>
                  <a:gd name="T22" fmla="*/ 8 w 35"/>
                  <a:gd name="T23" fmla="*/ 8 h 43"/>
                  <a:gd name="T24" fmla="*/ 8 w 35"/>
                  <a:gd name="T25" fmla="*/ 8 h 43"/>
                  <a:gd name="T26" fmla="*/ 272 w 35"/>
                  <a:gd name="T27" fmla="*/ 56 h 43"/>
                  <a:gd name="T28" fmla="*/ 272 w 35"/>
                  <a:gd name="T29" fmla="*/ 64 h 43"/>
                  <a:gd name="T30" fmla="*/ 272 w 35"/>
                  <a:gd name="T31" fmla="*/ 328 h 43"/>
                  <a:gd name="T32" fmla="*/ 264 w 35"/>
                  <a:gd name="T33" fmla="*/ 336 h 43"/>
                  <a:gd name="T34" fmla="*/ 16 w 35"/>
                  <a:gd name="T35" fmla="*/ 272 h 43"/>
                  <a:gd name="T36" fmla="*/ 8 w 35"/>
                  <a:gd name="T37" fmla="*/ 256 h 43"/>
                  <a:gd name="T38" fmla="*/ 8 w 35"/>
                  <a:gd name="T39" fmla="*/ 16 h 43"/>
                  <a:gd name="T40" fmla="*/ 8 w 35"/>
                  <a:gd name="T41" fmla="*/ 8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43"/>
                  <a:gd name="T65" fmla="*/ 35 w 35"/>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43">
                    <a:moveTo>
                      <a:pt x="0" y="1"/>
                    </a:moveTo>
                    <a:cubicBezTo>
                      <a:pt x="0" y="2"/>
                      <a:pt x="0" y="2"/>
                      <a:pt x="0" y="2"/>
                    </a:cubicBezTo>
                    <a:cubicBezTo>
                      <a:pt x="0" y="32"/>
                      <a:pt x="0" y="32"/>
                      <a:pt x="0" y="32"/>
                    </a:cubicBezTo>
                    <a:cubicBezTo>
                      <a:pt x="0" y="34"/>
                      <a:pt x="0" y="34"/>
                      <a:pt x="1" y="34"/>
                    </a:cubicBezTo>
                    <a:cubicBezTo>
                      <a:pt x="1" y="34"/>
                      <a:pt x="27" y="41"/>
                      <a:pt x="33" y="42"/>
                    </a:cubicBezTo>
                    <a:cubicBezTo>
                      <a:pt x="34" y="43"/>
                      <a:pt x="35" y="41"/>
                      <a:pt x="35" y="41"/>
                    </a:cubicBezTo>
                    <a:cubicBezTo>
                      <a:pt x="35" y="8"/>
                      <a:pt x="35" y="8"/>
                      <a:pt x="35" y="8"/>
                    </a:cubicBezTo>
                    <a:cubicBezTo>
                      <a:pt x="35" y="7"/>
                      <a:pt x="35" y="6"/>
                      <a:pt x="34" y="6"/>
                    </a:cubicBezTo>
                    <a:cubicBezTo>
                      <a:pt x="34" y="6"/>
                      <a:pt x="34" y="6"/>
                      <a:pt x="34" y="6"/>
                    </a:cubicBezTo>
                    <a:cubicBezTo>
                      <a:pt x="2" y="1"/>
                      <a:pt x="2" y="1"/>
                      <a:pt x="2" y="1"/>
                    </a:cubicBezTo>
                    <a:cubicBezTo>
                      <a:pt x="1" y="0"/>
                      <a:pt x="1" y="1"/>
                      <a:pt x="0" y="1"/>
                    </a:cubicBezTo>
                    <a:close/>
                    <a:moveTo>
                      <a:pt x="1" y="1"/>
                    </a:moveTo>
                    <a:cubicBezTo>
                      <a:pt x="1" y="1"/>
                      <a:pt x="1" y="1"/>
                      <a:pt x="1" y="1"/>
                    </a:cubicBezTo>
                    <a:cubicBezTo>
                      <a:pt x="34" y="7"/>
                      <a:pt x="34" y="7"/>
                      <a:pt x="34" y="7"/>
                    </a:cubicBezTo>
                    <a:cubicBezTo>
                      <a:pt x="34" y="7"/>
                      <a:pt x="34" y="7"/>
                      <a:pt x="34" y="8"/>
                    </a:cubicBezTo>
                    <a:cubicBezTo>
                      <a:pt x="34" y="41"/>
                      <a:pt x="34" y="41"/>
                      <a:pt x="34" y="41"/>
                    </a:cubicBezTo>
                    <a:cubicBezTo>
                      <a:pt x="34" y="41"/>
                      <a:pt x="34" y="42"/>
                      <a:pt x="33" y="42"/>
                    </a:cubicBezTo>
                    <a:cubicBezTo>
                      <a:pt x="27" y="40"/>
                      <a:pt x="2" y="34"/>
                      <a:pt x="2" y="34"/>
                    </a:cubicBezTo>
                    <a:cubicBezTo>
                      <a:pt x="1" y="33"/>
                      <a:pt x="1" y="33"/>
                      <a:pt x="1" y="32"/>
                    </a:cubicBezTo>
                    <a:cubicBezTo>
                      <a:pt x="1" y="2"/>
                      <a:pt x="1" y="2"/>
                      <a:pt x="1" y="2"/>
                    </a:cubicBezTo>
                    <a:lnTo>
                      <a:pt x="1" y="1"/>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4" name="Freeform 89"/>
              <p:cNvSpPr>
                <a:spLocks noChangeAspect="1"/>
              </p:cNvSpPr>
              <p:nvPr/>
            </p:nvSpPr>
            <p:spPr bwMode="auto">
              <a:xfrm>
                <a:off x="3434" y="3632"/>
                <a:ext cx="202" cy="98"/>
              </a:xfrm>
              <a:custGeom>
                <a:avLst/>
                <a:gdLst>
                  <a:gd name="T0" fmla="*/ 0 w 202"/>
                  <a:gd name="T1" fmla="*/ 0 h 98"/>
                  <a:gd name="T2" fmla="*/ 202 w 202"/>
                  <a:gd name="T3" fmla="*/ 54 h 98"/>
                  <a:gd name="T4" fmla="*/ 202 w 202"/>
                  <a:gd name="T5" fmla="*/ 98 h 98"/>
                  <a:gd name="T6" fmla="*/ 0 w 202"/>
                  <a:gd name="T7" fmla="*/ 40 h 98"/>
                  <a:gd name="T8" fmla="*/ 0 w 202"/>
                  <a:gd name="T9" fmla="*/ 0 h 98"/>
                  <a:gd name="T10" fmla="*/ 0 w 202"/>
                  <a:gd name="T11" fmla="*/ 0 h 98"/>
                  <a:gd name="T12" fmla="*/ 0 60000 65536"/>
                  <a:gd name="T13" fmla="*/ 0 60000 65536"/>
                  <a:gd name="T14" fmla="*/ 0 60000 65536"/>
                  <a:gd name="T15" fmla="*/ 0 60000 65536"/>
                  <a:gd name="T16" fmla="*/ 0 60000 65536"/>
                  <a:gd name="T17" fmla="*/ 0 60000 65536"/>
                  <a:gd name="T18" fmla="*/ 0 w 202"/>
                  <a:gd name="T19" fmla="*/ 0 h 98"/>
                  <a:gd name="T20" fmla="*/ 202 w 20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202" h="98">
                    <a:moveTo>
                      <a:pt x="0" y="0"/>
                    </a:moveTo>
                    <a:lnTo>
                      <a:pt x="202" y="54"/>
                    </a:lnTo>
                    <a:lnTo>
                      <a:pt x="202" y="98"/>
                    </a:lnTo>
                    <a:lnTo>
                      <a:pt x="0" y="4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5" name="Freeform 90"/>
              <p:cNvSpPr>
                <a:spLocks noChangeAspect="1"/>
              </p:cNvSpPr>
              <p:nvPr/>
            </p:nvSpPr>
            <p:spPr bwMode="auto">
              <a:xfrm>
                <a:off x="3636" y="3622"/>
                <a:ext cx="78" cy="108"/>
              </a:xfrm>
              <a:custGeom>
                <a:avLst/>
                <a:gdLst>
                  <a:gd name="T0" fmla="*/ 78 w 78"/>
                  <a:gd name="T1" fmla="*/ 0 h 108"/>
                  <a:gd name="T2" fmla="*/ 0 w 78"/>
                  <a:gd name="T3" fmla="*/ 64 h 108"/>
                  <a:gd name="T4" fmla="*/ 0 w 78"/>
                  <a:gd name="T5" fmla="*/ 108 h 108"/>
                  <a:gd name="T6" fmla="*/ 78 w 78"/>
                  <a:gd name="T7" fmla="*/ 40 h 108"/>
                  <a:gd name="T8" fmla="*/ 78 w 78"/>
                  <a:gd name="T9" fmla="*/ 0 h 108"/>
                  <a:gd name="T10" fmla="*/ 78 w 78"/>
                  <a:gd name="T11" fmla="*/ 0 h 108"/>
                  <a:gd name="T12" fmla="*/ 0 60000 65536"/>
                  <a:gd name="T13" fmla="*/ 0 60000 65536"/>
                  <a:gd name="T14" fmla="*/ 0 60000 65536"/>
                  <a:gd name="T15" fmla="*/ 0 60000 65536"/>
                  <a:gd name="T16" fmla="*/ 0 60000 65536"/>
                  <a:gd name="T17" fmla="*/ 0 60000 65536"/>
                  <a:gd name="T18" fmla="*/ 0 w 78"/>
                  <a:gd name="T19" fmla="*/ 0 h 108"/>
                  <a:gd name="T20" fmla="*/ 78 w 7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78" h="108">
                    <a:moveTo>
                      <a:pt x="78" y="0"/>
                    </a:moveTo>
                    <a:lnTo>
                      <a:pt x="0" y="64"/>
                    </a:lnTo>
                    <a:lnTo>
                      <a:pt x="0" y="108"/>
                    </a:lnTo>
                    <a:lnTo>
                      <a:pt x="78" y="40"/>
                    </a:lnTo>
                    <a:lnTo>
                      <a:pt x="78"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6" name="Freeform 91"/>
              <p:cNvSpPr>
                <a:spLocks noChangeAspect="1"/>
              </p:cNvSpPr>
              <p:nvPr/>
            </p:nvSpPr>
            <p:spPr bwMode="auto">
              <a:xfrm>
                <a:off x="3632" y="3684"/>
                <a:ext cx="6" cy="46"/>
              </a:xfrm>
              <a:custGeom>
                <a:avLst/>
                <a:gdLst>
                  <a:gd name="T0" fmla="*/ 6 w 6"/>
                  <a:gd name="T1" fmla="*/ 36 h 46"/>
                  <a:gd name="T2" fmla="*/ 2 w 6"/>
                  <a:gd name="T3" fmla="*/ 46 h 46"/>
                  <a:gd name="T4" fmla="*/ 0 w 6"/>
                  <a:gd name="T5" fmla="*/ 38 h 46"/>
                  <a:gd name="T6" fmla="*/ 0 w 6"/>
                  <a:gd name="T7" fmla="*/ 0 h 46"/>
                  <a:gd name="T8" fmla="*/ 6 w 6"/>
                  <a:gd name="T9" fmla="*/ 0 h 46"/>
                  <a:gd name="T10" fmla="*/ 6 w 6"/>
                  <a:gd name="T11" fmla="*/ 36 h 46"/>
                  <a:gd name="T12" fmla="*/ 6 w 6"/>
                  <a:gd name="T13" fmla="*/ 36 h 46"/>
                  <a:gd name="T14" fmla="*/ 0 60000 65536"/>
                  <a:gd name="T15" fmla="*/ 0 60000 65536"/>
                  <a:gd name="T16" fmla="*/ 0 60000 65536"/>
                  <a:gd name="T17" fmla="*/ 0 60000 65536"/>
                  <a:gd name="T18" fmla="*/ 0 60000 65536"/>
                  <a:gd name="T19" fmla="*/ 0 60000 65536"/>
                  <a:gd name="T20" fmla="*/ 0 60000 65536"/>
                  <a:gd name="T21" fmla="*/ 0 w 6"/>
                  <a:gd name="T22" fmla="*/ 0 h 46"/>
                  <a:gd name="T23" fmla="*/ 6 w 6"/>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6">
                    <a:moveTo>
                      <a:pt x="6" y="36"/>
                    </a:moveTo>
                    <a:lnTo>
                      <a:pt x="2" y="46"/>
                    </a:lnTo>
                    <a:lnTo>
                      <a:pt x="0" y="38"/>
                    </a:lnTo>
                    <a:lnTo>
                      <a:pt x="0" y="0"/>
                    </a:lnTo>
                    <a:lnTo>
                      <a:pt x="6" y="0"/>
                    </a:lnTo>
                    <a:lnTo>
                      <a:pt x="6" y="3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7" name="Freeform 92"/>
              <p:cNvSpPr>
                <a:spLocks noChangeAspect="1"/>
              </p:cNvSpPr>
              <p:nvPr/>
            </p:nvSpPr>
            <p:spPr bwMode="auto">
              <a:xfrm>
                <a:off x="3434" y="3576"/>
                <a:ext cx="280" cy="110"/>
              </a:xfrm>
              <a:custGeom>
                <a:avLst/>
                <a:gdLst>
                  <a:gd name="T0" fmla="*/ 94 w 280"/>
                  <a:gd name="T1" fmla="*/ 0 h 110"/>
                  <a:gd name="T2" fmla="*/ 280 w 280"/>
                  <a:gd name="T3" fmla="*/ 46 h 110"/>
                  <a:gd name="T4" fmla="*/ 202 w 280"/>
                  <a:gd name="T5" fmla="*/ 110 h 110"/>
                  <a:gd name="T6" fmla="*/ 0 w 280"/>
                  <a:gd name="T7" fmla="*/ 56 h 110"/>
                  <a:gd name="T8" fmla="*/ 94 w 280"/>
                  <a:gd name="T9" fmla="*/ 0 h 110"/>
                  <a:gd name="T10" fmla="*/ 94 w 280"/>
                  <a:gd name="T11" fmla="*/ 0 h 110"/>
                  <a:gd name="T12" fmla="*/ 0 60000 65536"/>
                  <a:gd name="T13" fmla="*/ 0 60000 65536"/>
                  <a:gd name="T14" fmla="*/ 0 60000 65536"/>
                  <a:gd name="T15" fmla="*/ 0 60000 65536"/>
                  <a:gd name="T16" fmla="*/ 0 60000 65536"/>
                  <a:gd name="T17" fmla="*/ 0 60000 65536"/>
                  <a:gd name="T18" fmla="*/ 0 w 280"/>
                  <a:gd name="T19" fmla="*/ 0 h 110"/>
                  <a:gd name="T20" fmla="*/ 280 w 280"/>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280" h="110">
                    <a:moveTo>
                      <a:pt x="94" y="0"/>
                    </a:moveTo>
                    <a:lnTo>
                      <a:pt x="280" y="46"/>
                    </a:lnTo>
                    <a:lnTo>
                      <a:pt x="202" y="110"/>
                    </a:lnTo>
                    <a:lnTo>
                      <a:pt x="0" y="56"/>
                    </a:lnTo>
                    <a:lnTo>
                      <a:pt x="94"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8" name="Freeform 93"/>
              <p:cNvSpPr>
                <a:spLocks noChangeAspect="1"/>
              </p:cNvSpPr>
              <p:nvPr/>
            </p:nvSpPr>
            <p:spPr bwMode="auto">
              <a:xfrm>
                <a:off x="3434" y="3622"/>
                <a:ext cx="280" cy="64"/>
              </a:xfrm>
              <a:custGeom>
                <a:avLst/>
                <a:gdLst>
                  <a:gd name="T0" fmla="*/ 200 w 280"/>
                  <a:gd name="T1" fmla="*/ 60 h 64"/>
                  <a:gd name="T2" fmla="*/ 8 w 280"/>
                  <a:gd name="T3" fmla="*/ 10 h 64"/>
                  <a:gd name="T4" fmla="*/ 0 w 280"/>
                  <a:gd name="T5" fmla="*/ 10 h 64"/>
                  <a:gd name="T6" fmla="*/ 202 w 280"/>
                  <a:gd name="T7" fmla="*/ 64 h 64"/>
                  <a:gd name="T8" fmla="*/ 280 w 280"/>
                  <a:gd name="T9" fmla="*/ 0 h 64"/>
                  <a:gd name="T10" fmla="*/ 274 w 280"/>
                  <a:gd name="T11" fmla="*/ 2 h 64"/>
                  <a:gd name="T12" fmla="*/ 200 w 280"/>
                  <a:gd name="T13" fmla="*/ 60 h 64"/>
                  <a:gd name="T14" fmla="*/ 200 w 280"/>
                  <a:gd name="T15" fmla="*/ 60 h 64"/>
                  <a:gd name="T16" fmla="*/ 0 60000 65536"/>
                  <a:gd name="T17" fmla="*/ 0 60000 65536"/>
                  <a:gd name="T18" fmla="*/ 0 60000 65536"/>
                  <a:gd name="T19" fmla="*/ 0 60000 65536"/>
                  <a:gd name="T20" fmla="*/ 0 60000 65536"/>
                  <a:gd name="T21" fmla="*/ 0 60000 65536"/>
                  <a:gd name="T22" fmla="*/ 0 60000 65536"/>
                  <a:gd name="T23" fmla="*/ 0 60000 65536"/>
                  <a:gd name="T24" fmla="*/ 0 w 280"/>
                  <a:gd name="T25" fmla="*/ 0 h 64"/>
                  <a:gd name="T26" fmla="*/ 280 w 280"/>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0" h="64">
                    <a:moveTo>
                      <a:pt x="200" y="60"/>
                    </a:moveTo>
                    <a:lnTo>
                      <a:pt x="8" y="10"/>
                    </a:lnTo>
                    <a:lnTo>
                      <a:pt x="0" y="10"/>
                    </a:lnTo>
                    <a:lnTo>
                      <a:pt x="202" y="64"/>
                    </a:lnTo>
                    <a:lnTo>
                      <a:pt x="280" y="0"/>
                    </a:lnTo>
                    <a:lnTo>
                      <a:pt x="274" y="2"/>
                    </a:lnTo>
                    <a:lnTo>
                      <a:pt x="200" y="60"/>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09" name="Freeform 94"/>
              <p:cNvSpPr>
                <a:spLocks noChangeAspect="1"/>
              </p:cNvSpPr>
              <p:nvPr/>
            </p:nvSpPr>
            <p:spPr bwMode="auto">
              <a:xfrm>
                <a:off x="3610" y="3604"/>
                <a:ext cx="48" cy="60"/>
              </a:xfrm>
              <a:custGeom>
                <a:avLst/>
                <a:gdLst>
                  <a:gd name="T0" fmla="*/ 42 w 48"/>
                  <a:gd name="T1" fmla="*/ 8 h 60"/>
                  <a:gd name="T2" fmla="*/ 0 w 48"/>
                  <a:gd name="T3" fmla="*/ 44 h 60"/>
                  <a:gd name="T4" fmla="*/ 0 w 48"/>
                  <a:gd name="T5" fmla="*/ 60 h 60"/>
                  <a:gd name="T6" fmla="*/ 48 w 48"/>
                  <a:gd name="T7" fmla="*/ 20 h 60"/>
                  <a:gd name="T8" fmla="*/ 42 w 48"/>
                  <a:gd name="T9" fmla="*/ 0 h 60"/>
                  <a:gd name="T10" fmla="*/ 42 w 48"/>
                  <a:gd name="T11" fmla="*/ 8 h 60"/>
                  <a:gd name="T12" fmla="*/ 0 60000 65536"/>
                  <a:gd name="T13" fmla="*/ 0 60000 65536"/>
                  <a:gd name="T14" fmla="*/ 0 60000 65536"/>
                  <a:gd name="T15" fmla="*/ 0 60000 65536"/>
                  <a:gd name="T16" fmla="*/ 0 60000 65536"/>
                  <a:gd name="T17" fmla="*/ 0 60000 65536"/>
                  <a:gd name="T18" fmla="*/ 0 w 48"/>
                  <a:gd name="T19" fmla="*/ 0 h 60"/>
                  <a:gd name="T20" fmla="*/ 48 w 4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48" h="60">
                    <a:moveTo>
                      <a:pt x="42" y="8"/>
                    </a:moveTo>
                    <a:lnTo>
                      <a:pt x="0" y="44"/>
                    </a:lnTo>
                    <a:lnTo>
                      <a:pt x="0" y="60"/>
                    </a:lnTo>
                    <a:lnTo>
                      <a:pt x="48" y="20"/>
                    </a:lnTo>
                    <a:lnTo>
                      <a:pt x="42" y="0"/>
                    </a:lnTo>
                    <a:lnTo>
                      <a:pt x="42" y="8"/>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0" name="Freeform 95"/>
              <p:cNvSpPr>
                <a:spLocks noChangeAspect="1"/>
              </p:cNvSpPr>
              <p:nvPr/>
            </p:nvSpPr>
            <p:spPr bwMode="auto">
              <a:xfrm>
                <a:off x="3488" y="3616"/>
                <a:ext cx="122" cy="48"/>
              </a:xfrm>
              <a:custGeom>
                <a:avLst/>
                <a:gdLst>
                  <a:gd name="T0" fmla="*/ 0 w 122"/>
                  <a:gd name="T1" fmla="*/ 0 h 48"/>
                  <a:gd name="T2" fmla="*/ 122 w 122"/>
                  <a:gd name="T3" fmla="*/ 32 h 48"/>
                  <a:gd name="T4" fmla="*/ 122 w 122"/>
                  <a:gd name="T5" fmla="*/ 48 h 48"/>
                  <a:gd name="T6" fmla="*/ 0 w 122"/>
                  <a:gd name="T7" fmla="*/ 16 h 48"/>
                  <a:gd name="T8" fmla="*/ 0 w 122"/>
                  <a:gd name="T9" fmla="*/ 0 h 48"/>
                  <a:gd name="T10" fmla="*/ 0 w 122"/>
                  <a:gd name="T11" fmla="*/ 0 h 48"/>
                  <a:gd name="T12" fmla="*/ 0 60000 65536"/>
                  <a:gd name="T13" fmla="*/ 0 60000 65536"/>
                  <a:gd name="T14" fmla="*/ 0 60000 65536"/>
                  <a:gd name="T15" fmla="*/ 0 60000 65536"/>
                  <a:gd name="T16" fmla="*/ 0 60000 65536"/>
                  <a:gd name="T17" fmla="*/ 0 60000 65536"/>
                  <a:gd name="T18" fmla="*/ 0 w 122"/>
                  <a:gd name="T19" fmla="*/ 0 h 48"/>
                  <a:gd name="T20" fmla="*/ 122 w 122"/>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22" h="48">
                    <a:moveTo>
                      <a:pt x="0" y="0"/>
                    </a:moveTo>
                    <a:lnTo>
                      <a:pt x="122" y="32"/>
                    </a:lnTo>
                    <a:lnTo>
                      <a:pt x="122" y="48"/>
                    </a:lnTo>
                    <a:lnTo>
                      <a:pt x="0" y="16"/>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1" name="Freeform 96"/>
              <p:cNvSpPr>
                <a:spLocks noChangeAspect="1"/>
              </p:cNvSpPr>
              <p:nvPr/>
            </p:nvSpPr>
            <p:spPr bwMode="auto">
              <a:xfrm>
                <a:off x="3488" y="3604"/>
                <a:ext cx="140" cy="46"/>
              </a:xfrm>
              <a:custGeom>
                <a:avLst/>
                <a:gdLst>
                  <a:gd name="T0" fmla="*/ 0 w 140"/>
                  <a:gd name="T1" fmla="*/ 12 h 46"/>
                  <a:gd name="T2" fmla="*/ 122 w 140"/>
                  <a:gd name="T3" fmla="*/ 46 h 46"/>
                  <a:gd name="T4" fmla="*/ 140 w 140"/>
                  <a:gd name="T5" fmla="*/ 32 h 46"/>
                  <a:gd name="T6" fmla="*/ 22 w 140"/>
                  <a:gd name="T7" fmla="*/ 0 h 46"/>
                  <a:gd name="T8" fmla="*/ 0 w 140"/>
                  <a:gd name="T9" fmla="*/ 12 h 46"/>
                  <a:gd name="T10" fmla="*/ 0 w 140"/>
                  <a:gd name="T11" fmla="*/ 12 h 46"/>
                  <a:gd name="T12" fmla="*/ 0 60000 65536"/>
                  <a:gd name="T13" fmla="*/ 0 60000 65536"/>
                  <a:gd name="T14" fmla="*/ 0 60000 65536"/>
                  <a:gd name="T15" fmla="*/ 0 60000 65536"/>
                  <a:gd name="T16" fmla="*/ 0 60000 65536"/>
                  <a:gd name="T17" fmla="*/ 0 60000 65536"/>
                  <a:gd name="T18" fmla="*/ 0 w 140"/>
                  <a:gd name="T19" fmla="*/ 0 h 46"/>
                  <a:gd name="T20" fmla="*/ 140 w 140"/>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40" h="46">
                    <a:moveTo>
                      <a:pt x="0" y="12"/>
                    </a:moveTo>
                    <a:lnTo>
                      <a:pt x="122" y="46"/>
                    </a:lnTo>
                    <a:lnTo>
                      <a:pt x="140" y="32"/>
                    </a:lnTo>
                    <a:lnTo>
                      <a:pt x="22" y="0"/>
                    </a:lnTo>
                    <a:lnTo>
                      <a:pt x="0" y="12"/>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2" name="Freeform 97"/>
              <p:cNvSpPr>
                <a:spLocks noChangeAspect="1"/>
              </p:cNvSpPr>
              <p:nvPr/>
            </p:nvSpPr>
            <p:spPr bwMode="auto">
              <a:xfrm>
                <a:off x="3456" y="3652"/>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3" name="Freeform 98"/>
              <p:cNvSpPr>
                <a:spLocks noChangeAspect="1"/>
              </p:cNvSpPr>
              <p:nvPr/>
            </p:nvSpPr>
            <p:spPr bwMode="auto">
              <a:xfrm>
                <a:off x="3454" y="3652"/>
                <a:ext cx="20" cy="14"/>
              </a:xfrm>
              <a:custGeom>
                <a:avLst/>
                <a:gdLst>
                  <a:gd name="T0" fmla="*/ 2 w 20"/>
                  <a:gd name="T1" fmla="*/ 8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8 h 14"/>
                  <a:gd name="T14" fmla="*/ 2 w 20"/>
                  <a:gd name="T15" fmla="*/ 8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8"/>
                    </a:moveTo>
                    <a:lnTo>
                      <a:pt x="2" y="0"/>
                    </a:lnTo>
                    <a:lnTo>
                      <a:pt x="0" y="0"/>
                    </a:lnTo>
                    <a:lnTo>
                      <a:pt x="0" y="8"/>
                    </a:lnTo>
                    <a:lnTo>
                      <a:pt x="20" y="14"/>
                    </a:lnTo>
                    <a:lnTo>
                      <a:pt x="2" y="8"/>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4" name="Freeform 99"/>
              <p:cNvSpPr>
                <a:spLocks noChangeAspect="1"/>
              </p:cNvSpPr>
              <p:nvPr/>
            </p:nvSpPr>
            <p:spPr bwMode="auto">
              <a:xfrm>
                <a:off x="3594" y="3682"/>
                <a:ext cx="18" cy="14"/>
              </a:xfrm>
              <a:custGeom>
                <a:avLst/>
                <a:gdLst>
                  <a:gd name="T0" fmla="*/ 0 w 18"/>
                  <a:gd name="T1" fmla="*/ 0 h 14"/>
                  <a:gd name="T2" fmla="*/ 18 w 18"/>
                  <a:gd name="T3" fmla="*/ 6 h 14"/>
                  <a:gd name="T4" fmla="*/ 18 w 18"/>
                  <a:gd name="T5" fmla="*/ 14 h 14"/>
                  <a:gd name="T6" fmla="*/ 0 w 18"/>
                  <a:gd name="T7" fmla="*/ 6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5" name="Freeform 100"/>
              <p:cNvSpPr>
                <a:spLocks noChangeAspect="1"/>
              </p:cNvSpPr>
              <p:nvPr/>
            </p:nvSpPr>
            <p:spPr bwMode="auto">
              <a:xfrm>
                <a:off x="3592" y="3682"/>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6" name="Freeform 101"/>
              <p:cNvSpPr>
                <a:spLocks noChangeAspect="1"/>
              </p:cNvSpPr>
              <p:nvPr/>
            </p:nvSpPr>
            <p:spPr bwMode="auto">
              <a:xfrm>
                <a:off x="3594" y="3694"/>
                <a:ext cx="18" cy="12"/>
              </a:xfrm>
              <a:custGeom>
                <a:avLst/>
                <a:gdLst>
                  <a:gd name="T0" fmla="*/ 0 w 18"/>
                  <a:gd name="T1" fmla="*/ 0 h 12"/>
                  <a:gd name="T2" fmla="*/ 18 w 18"/>
                  <a:gd name="T3" fmla="*/ 6 h 12"/>
                  <a:gd name="T4" fmla="*/ 18 w 18"/>
                  <a:gd name="T5" fmla="*/ 12 h 12"/>
                  <a:gd name="T6" fmla="*/ 0 w 18"/>
                  <a:gd name="T7" fmla="*/ 6 h 12"/>
                  <a:gd name="T8" fmla="*/ 0 w 18"/>
                  <a:gd name="T9" fmla="*/ 0 h 12"/>
                  <a:gd name="T10" fmla="*/ 0 w 18"/>
                  <a:gd name="T11" fmla="*/ 0 h 12"/>
                  <a:gd name="T12" fmla="*/ 0 60000 65536"/>
                  <a:gd name="T13" fmla="*/ 0 60000 65536"/>
                  <a:gd name="T14" fmla="*/ 0 60000 65536"/>
                  <a:gd name="T15" fmla="*/ 0 60000 65536"/>
                  <a:gd name="T16" fmla="*/ 0 60000 65536"/>
                  <a:gd name="T17" fmla="*/ 0 60000 65536"/>
                  <a:gd name="T18" fmla="*/ 0 w 18"/>
                  <a:gd name="T19" fmla="*/ 0 h 12"/>
                  <a:gd name="T20" fmla="*/ 18 w 1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8" h="12">
                    <a:moveTo>
                      <a:pt x="0" y="0"/>
                    </a:moveTo>
                    <a:lnTo>
                      <a:pt x="18" y="6"/>
                    </a:lnTo>
                    <a:lnTo>
                      <a:pt x="18" y="12"/>
                    </a:lnTo>
                    <a:lnTo>
                      <a:pt x="0" y="6"/>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7" name="Freeform 102"/>
              <p:cNvSpPr>
                <a:spLocks noChangeAspect="1"/>
              </p:cNvSpPr>
              <p:nvPr/>
            </p:nvSpPr>
            <p:spPr bwMode="auto">
              <a:xfrm>
                <a:off x="3592" y="3694"/>
                <a:ext cx="20" cy="12"/>
              </a:xfrm>
              <a:custGeom>
                <a:avLst/>
                <a:gdLst>
                  <a:gd name="T0" fmla="*/ 2 w 20"/>
                  <a:gd name="T1" fmla="*/ 6 h 12"/>
                  <a:gd name="T2" fmla="*/ 2 w 20"/>
                  <a:gd name="T3" fmla="*/ 0 h 12"/>
                  <a:gd name="T4" fmla="*/ 0 w 20"/>
                  <a:gd name="T5" fmla="*/ 0 h 12"/>
                  <a:gd name="T6" fmla="*/ 0 w 20"/>
                  <a:gd name="T7" fmla="*/ 6 h 12"/>
                  <a:gd name="T8" fmla="*/ 20 w 20"/>
                  <a:gd name="T9" fmla="*/ 12 h 12"/>
                  <a:gd name="T10" fmla="*/ 20 w 20"/>
                  <a:gd name="T11" fmla="*/ 12 h 12"/>
                  <a:gd name="T12" fmla="*/ 2 w 20"/>
                  <a:gd name="T13" fmla="*/ 6 h 12"/>
                  <a:gd name="T14" fmla="*/ 2 w 20"/>
                  <a:gd name="T15" fmla="*/ 6 h 12"/>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2"/>
                  <a:gd name="T26" fmla="*/ 20 w 2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2">
                    <a:moveTo>
                      <a:pt x="2" y="6"/>
                    </a:moveTo>
                    <a:lnTo>
                      <a:pt x="2" y="0"/>
                    </a:lnTo>
                    <a:lnTo>
                      <a:pt x="0" y="0"/>
                    </a:lnTo>
                    <a:lnTo>
                      <a:pt x="0" y="6"/>
                    </a:lnTo>
                    <a:lnTo>
                      <a:pt x="20" y="12"/>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8" name="Freeform 103"/>
              <p:cNvSpPr>
                <a:spLocks noChangeAspect="1"/>
              </p:cNvSpPr>
              <p:nvPr/>
            </p:nvSpPr>
            <p:spPr bwMode="auto">
              <a:xfrm>
                <a:off x="3594" y="3704"/>
                <a:ext cx="18" cy="14"/>
              </a:xfrm>
              <a:custGeom>
                <a:avLst/>
                <a:gdLst>
                  <a:gd name="T0" fmla="*/ 0 w 18"/>
                  <a:gd name="T1" fmla="*/ 0 h 14"/>
                  <a:gd name="T2" fmla="*/ 18 w 18"/>
                  <a:gd name="T3" fmla="*/ 6 h 14"/>
                  <a:gd name="T4" fmla="*/ 18 w 18"/>
                  <a:gd name="T5" fmla="*/ 14 h 14"/>
                  <a:gd name="T6" fmla="*/ 0 w 18"/>
                  <a:gd name="T7" fmla="*/ 8 h 14"/>
                  <a:gd name="T8" fmla="*/ 0 w 18"/>
                  <a:gd name="T9" fmla="*/ 0 h 14"/>
                  <a:gd name="T10" fmla="*/ 0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0"/>
                    </a:moveTo>
                    <a:lnTo>
                      <a:pt x="18" y="6"/>
                    </a:lnTo>
                    <a:lnTo>
                      <a:pt x="18" y="14"/>
                    </a:lnTo>
                    <a:lnTo>
                      <a:pt x="0" y="8"/>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19" name="Freeform 104"/>
              <p:cNvSpPr>
                <a:spLocks noChangeAspect="1"/>
              </p:cNvSpPr>
              <p:nvPr/>
            </p:nvSpPr>
            <p:spPr bwMode="auto">
              <a:xfrm>
                <a:off x="3592" y="3704"/>
                <a:ext cx="20" cy="14"/>
              </a:xfrm>
              <a:custGeom>
                <a:avLst/>
                <a:gdLst>
                  <a:gd name="T0" fmla="*/ 2 w 20"/>
                  <a:gd name="T1" fmla="*/ 6 h 14"/>
                  <a:gd name="T2" fmla="*/ 2 w 20"/>
                  <a:gd name="T3" fmla="*/ 0 h 14"/>
                  <a:gd name="T4" fmla="*/ 0 w 20"/>
                  <a:gd name="T5" fmla="*/ 0 h 14"/>
                  <a:gd name="T6" fmla="*/ 0 w 20"/>
                  <a:gd name="T7" fmla="*/ 8 h 14"/>
                  <a:gd name="T8" fmla="*/ 20 w 20"/>
                  <a:gd name="T9" fmla="*/ 14 h 14"/>
                  <a:gd name="T10" fmla="*/ 20 w 20"/>
                  <a:gd name="T11" fmla="*/ 14 h 14"/>
                  <a:gd name="T12" fmla="*/ 2 w 20"/>
                  <a:gd name="T13" fmla="*/ 6 h 14"/>
                  <a:gd name="T14" fmla="*/ 2 w 20"/>
                  <a:gd name="T15" fmla="*/ 6 h 1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4"/>
                  <a:gd name="T26" fmla="*/ 20 w 2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4">
                    <a:moveTo>
                      <a:pt x="2" y="6"/>
                    </a:moveTo>
                    <a:lnTo>
                      <a:pt x="2" y="0"/>
                    </a:lnTo>
                    <a:lnTo>
                      <a:pt x="0" y="0"/>
                    </a:lnTo>
                    <a:lnTo>
                      <a:pt x="0" y="8"/>
                    </a:lnTo>
                    <a:lnTo>
                      <a:pt x="20" y="14"/>
                    </a:lnTo>
                    <a:lnTo>
                      <a:pt x="2" y="6"/>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0" name="Freeform 105"/>
              <p:cNvSpPr>
                <a:spLocks noChangeAspect="1"/>
              </p:cNvSpPr>
              <p:nvPr/>
            </p:nvSpPr>
            <p:spPr bwMode="auto">
              <a:xfrm>
                <a:off x="3544" y="3710"/>
                <a:ext cx="78" cy="70"/>
              </a:xfrm>
              <a:custGeom>
                <a:avLst/>
                <a:gdLst>
                  <a:gd name="T0" fmla="*/ 76 w 78"/>
                  <a:gd name="T1" fmla="*/ 0 h 70"/>
                  <a:gd name="T2" fmla="*/ 78 w 78"/>
                  <a:gd name="T3" fmla="*/ 6 h 70"/>
                  <a:gd name="T4" fmla="*/ 0 w 78"/>
                  <a:gd name="T5" fmla="*/ 70 h 70"/>
                  <a:gd name="T6" fmla="*/ 0 w 78"/>
                  <a:gd name="T7" fmla="*/ 64 h 70"/>
                  <a:gd name="T8" fmla="*/ 76 w 78"/>
                  <a:gd name="T9" fmla="*/ 0 h 70"/>
                  <a:gd name="T10" fmla="*/ 76 w 78"/>
                  <a:gd name="T11" fmla="*/ 0 h 70"/>
                  <a:gd name="T12" fmla="*/ 0 60000 65536"/>
                  <a:gd name="T13" fmla="*/ 0 60000 65536"/>
                  <a:gd name="T14" fmla="*/ 0 60000 65536"/>
                  <a:gd name="T15" fmla="*/ 0 60000 65536"/>
                  <a:gd name="T16" fmla="*/ 0 60000 65536"/>
                  <a:gd name="T17" fmla="*/ 0 60000 65536"/>
                  <a:gd name="T18" fmla="*/ 0 w 78"/>
                  <a:gd name="T19" fmla="*/ 0 h 70"/>
                  <a:gd name="T20" fmla="*/ 78 w 78"/>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8" h="70">
                    <a:moveTo>
                      <a:pt x="76" y="0"/>
                    </a:moveTo>
                    <a:lnTo>
                      <a:pt x="78" y="6"/>
                    </a:lnTo>
                    <a:lnTo>
                      <a:pt x="0" y="70"/>
                    </a:lnTo>
                    <a:lnTo>
                      <a:pt x="0" y="64"/>
                    </a:lnTo>
                    <a:lnTo>
                      <a:pt x="7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1" name="Freeform 106"/>
              <p:cNvSpPr>
                <a:spLocks noChangeAspect="1"/>
              </p:cNvSpPr>
              <p:nvPr/>
            </p:nvSpPr>
            <p:spPr bwMode="auto">
              <a:xfrm>
                <a:off x="3364" y="3716"/>
                <a:ext cx="180" cy="64"/>
              </a:xfrm>
              <a:custGeom>
                <a:avLst/>
                <a:gdLst>
                  <a:gd name="T0" fmla="*/ 180 w 180"/>
                  <a:gd name="T1" fmla="*/ 58 h 64"/>
                  <a:gd name="T2" fmla="*/ 0 w 180"/>
                  <a:gd name="T3" fmla="*/ 0 h 64"/>
                  <a:gd name="T4" fmla="*/ 0 w 180"/>
                  <a:gd name="T5" fmla="*/ 4 h 64"/>
                  <a:gd name="T6" fmla="*/ 180 w 180"/>
                  <a:gd name="T7" fmla="*/ 64 h 64"/>
                  <a:gd name="T8" fmla="*/ 180 w 180"/>
                  <a:gd name="T9" fmla="*/ 58 h 64"/>
                  <a:gd name="T10" fmla="*/ 180 w 180"/>
                  <a:gd name="T11" fmla="*/ 58 h 64"/>
                  <a:gd name="T12" fmla="*/ 0 60000 65536"/>
                  <a:gd name="T13" fmla="*/ 0 60000 65536"/>
                  <a:gd name="T14" fmla="*/ 0 60000 65536"/>
                  <a:gd name="T15" fmla="*/ 0 60000 65536"/>
                  <a:gd name="T16" fmla="*/ 0 60000 65536"/>
                  <a:gd name="T17" fmla="*/ 0 60000 65536"/>
                  <a:gd name="T18" fmla="*/ 0 w 180"/>
                  <a:gd name="T19" fmla="*/ 0 h 64"/>
                  <a:gd name="T20" fmla="*/ 180 w 180"/>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80" h="64">
                    <a:moveTo>
                      <a:pt x="180" y="58"/>
                    </a:moveTo>
                    <a:lnTo>
                      <a:pt x="0" y="0"/>
                    </a:lnTo>
                    <a:lnTo>
                      <a:pt x="0" y="4"/>
                    </a:lnTo>
                    <a:lnTo>
                      <a:pt x="180" y="64"/>
                    </a:lnTo>
                    <a:lnTo>
                      <a:pt x="180" y="58"/>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2" name="Freeform 107"/>
              <p:cNvSpPr>
                <a:spLocks noChangeAspect="1"/>
              </p:cNvSpPr>
              <p:nvPr/>
            </p:nvSpPr>
            <p:spPr bwMode="auto">
              <a:xfrm>
                <a:off x="3364" y="3662"/>
                <a:ext cx="256" cy="114"/>
              </a:xfrm>
              <a:custGeom>
                <a:avLst/>
                <a:gdLst>
                  <a:gd name="T0" fmla="*/ 84 w 256"/>
                  <a:gd name="T1" fmla="*/ 0 h 114"/>
                  <a:gd name="T2" fmla="*/ 256 w 256"/>
                  <a:gd name="T3" fmla="*/ 48 h 114"/>
                  <a:gd name="T4" fmla="*/ 180 w 256"/>
                  <a:gd name="T5" fmla="*/ 114 h 114"/>
                  <a:gd name="T6" fmla="*/ 0 w 256"/>
                  <a:gd name="T7" fmla="*/ 54 h 114"/>
                  <a:gd name="T8" fmla="*/ 84 w 256"/>
                  <a:gd name="T9" fmla="*/ 0 h 114"/>
                  <a:gd name="T10" fmla="*/ 84 w 256"/>
                  <a:gd name="T11" fmla="*/ 0 h 114"/>
                  <a:gd name="T12" fmla="*/ 0 60000 65536"/>
                  <a:gd name="T13" fmla="*/ 0 60000 65536"/>
                  <a:gd name="T14" fmla="*/ 0 60000 65536"/>
                  <a:gd name="T15" fmla="*/ 0 60000 65536"/>
                  <a:gd name="T16" fmla="*/ 0 60000 65536"/>
                  <a:gd name="T17" fmla="*/ 0 60000 65536"/>
                  <a:gd name="T18" fmla="*/ 0 w 256"/>
                  <a:gd name="T19" fmla="*/ 0 h 114"/>
                  <a:gd name="T20" fmla="*/ 256 w 256"/>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256" h="114">
                    <a:moveTo>
                      <a:pt x="84" y="0"/>
                    </a:moveTo>
                    <a:lnTo>
                      <a:pt x="256" y="48"/>
                    </a:lnTo>
                    <a:lnTo>
                      <a:pt x="180" y="114"/>
                    </a:lnTo>
                    <a:lnTo>
                      <a:pt x="0" y="54"/>
                    </a:lnTo>
                    <a:lnTo>
                      <a:pt x="84"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3" name="Freeform 108"/>
              <p:cNvSpPr>
                <a:spLocks noChangeAspect="1"/>
              </p:cNvSpPr>
              <p:nvPr/>
            </p:nvSpPr>
            <p:spPr bwMode="auto">
              <a:xfrm>
                <a:off x="3554" y="3446"/>
                <a:ext cx="146" cy="168"/>
              </a:xfrm>
              <a:custGeom>
                <a:avLst/>
                <a:gdLst>
                  <a:gd name="T0" fmla="*/ 416 w 73"/>
                  <a:gd name="T1" fmla="*/ 672 h 84"/>
                  <a:gd name="T2" fmla="*/ 560 w 73"/>
                  <a:gd name="T3" fmla="*/ 544 h 84"/>
                  <a:gd name="T4" fmla="*/ 560 w 73"/>
                  <a:gd name="T5" fmla="*/ 240 h 84"/>
                  <a:gd name="T6" fmla="*/ 528 w 73"/>
                  <a:gd name="T7" fmla="*/ 0 h 84"/>
                  <a:gd name="T8" fmla="*/ 200 w 73"/>
                  <a:gd name="T9" fmla="*/ 8 h 84"/>
                  <a:gd name="T10" fmla="*/ 0 w 73"/>
                  <a:gd name="T11" fmla="*/ 40 h 84"/>
                  <a:gd name="T12" fmla="*/ 200 w 73"/>
                  <a:gd name="T13" fmla="*/ 656 h 84"/>
                  <a:gd name="T14" fmla="*/ 416 w 73"/>
                  <a:gd name="T15" fmla="*/ 672 h 84"/>
                  <a:gd name="T16" fmla="*/ 0 60000 65536"/>
                  <a:gd name="T17" fmla="*/ 0 60000 65536"/>
                  <a:gd name="T18" fmla="*/ 0 60000 65536"/>
                  <a:gd name="T19" fmla="*/ 0 60000 65536"/>
                  <a:gd name="T20" fmla="*/ 0 60000 65536"/>
                  <a:gd name="T21" fmla="*/ 0 60000 65536"/>
                  <a:gd name="T22" fmla="*/ 0 60000 65536"/>
                  <a:gd name="T23" fmla="*/ 0 60000 65536"/>
                  <a:gd name="T24" fmla="*/ 0 w 73"/>
                  <a:gd name="T25" fmla="*/ 0 h 84"/>
                  <a:gd name="T26" fmla="*/ 73 w 73"/>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3" h="84">
                    <a:moveTo>
                      <a:pt x="52" y="84"/>
                    </a:moveTo>
                    <a:cubicBezTo>
                      <a:pt x="70" y="68"/>
                      <a:pt x="70" y="68"/>
                      <a:pt x="70" y="68"/>
                    </a:cubicBezTo>
                    <a:cubicBezTo>
                      <a:pt x="73" y="52"/>
                      <a:pt x="73" y="42"/>
                      <a:pt x="70" y="30"/>
                    </a:cubicBezTo>
                    <a:cubicBezTo>
                      <a:pt x="67" y="16"/>
                      <a:pt x="66" y="0"/>
                      <a:pt x="66" y="0"/>
                    </a:cubicBezTo>
                    <a:cubicBezTo>
                      <a:pt x="25" y="1"/>
                      <a:pt x="25" y="1"/>
                      <a:pt x="25" y="1"/>
                    </a:cubicBezTo>
                    <a:cubicBezTo>
                      <a:pt x="0" y="5"/>
                      <a:pt x="0" y="5"/>
                      <a:pt x="0" y="5"/>
                    </a:cubicBezTo>
                    <a:cubicBezTo>
                      <a:pt x="25" y="82"/>
                      <a:pt x="25" y="82"/>
                      <a:pt x="25" y="82"/>
                    </a:cubicBezTo>
                    <a:lnTo>
                      <a:pt x="52" y="84"/>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4" name="Freeform 109"/>
              <p:cNvSpPr>
                <a:spLocks noChangeAspect="1"/>
              </p:cNvSpPr>
              <p:nvPr/>
            </p:nvSpPr>
            <p:spPr bwMode="auto">
              <a:xfrm>
                <a:off x="3552" y="3433"/>
                <a:ext cx="134" cy="37"/>
              </a:xfrm>
              <a:custGeom>
                <a:avLst/>
                <a:gdLst>
                  <a:gd name="T0" fmla="*/ 102 w 134"/>
                  <a:gd name="T1" fmla="*/ 33 h 37"/>
                  <a:gd name="T2" fmla="*/ 134 w 134"/>
                  <a:gd name="T3" fmla="*/ 13 h 37"/>
                  <a:gd name="T4" fmla="*/ 58 w 134"/>
                  <a:gd name="T5" fmla="*/ 0 h 37"/>
                  <a:gd name="T6" fmla="*/ 0 w 134"/>
                  <a:gd name="T7" fmla="*/ 19 h 37"/>
                  <a:gd name="T8" fmla="*/ 92 w 134"/>
                  <a:gd name="T9" fmla="*/ 37 h 37"/>
                  <a:gd name="T10" fmla="*/ 102 w 134"/>
                  <a:gd name="T11" fmla="*/ 33 h 37"/>
                  <a:gd name="T12" fmla="*/ 102 w 134"/>
                  <a:gd name="T13" fmla="*/ 33 h 37"/>
                  <a:gd name="T14" fmla="*/ 0 60000 65536"/>
                  <a:gd name="T15" fmla="*/ 0 60000 65536"/>
                  <a:gd name="T16" fmla="*/ 0 60000 65536"/>
                  <a:gd name="T17" fmla="*/ 0 60000 65536"/>
                  <a:gd name="T18" fmla="*/ 0 60000 65536"/>
                  <a:gd name="T19" fmla="*/ 0 60000 65536"/>
                  <a:gd name="T20" fmla="*/ 0 60000 65536"/>
                  <a:gd name="T21" fmla="*/ 0 w 134"/>
                  <a:gd name="T22" fmla="*/ 0 h 37"/>
                  <a:gd name="T23" fmla="*/ 134 w 13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37">
                    <a:moveTo>
                      <a:pt x="102" y="33"/>
                    </a:moveTo>
                    <a:lnTo>
                      <a:pt x="134" y="13"/>
                    </a:lnTo>
                    <a:lnTo>
                      <a:pt x="58" y="0"/>
                    </a:lnTo>
                    <a:lnTo>
                      <a:pt x="0" y="19"/>
                    </a:lnTo>
                    <a:lnTo>
                      <a:pt x="92" y="37"/>
                    </a:lnTo>
                    <a:lnTo>
                      <a:pt x="102" y="33"/>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5" name="Freeform 110"/>
              <p:cNvSpPr>
                <a:spLocks noChangeAspect="1"/>
              </p:cNvSpPr>
              <p:nvPr/>
            </p:nvSpPr>
            <p:spPr bwMode="auto">
              <a:xfrm>
                <a:off x="3480" y="3452"/>
                <a:ext cx="180" cy="200"/>
              </a:xfrm>
              <a:custGeom>
                <a:avLst/>
                <a:gdLst>
                  <a:gd name="T0" fmla="*/ 16 w 90"/>
                  <a:gd name="T1" fmla="*/ 40 h 100"/>
                  <a:gd name="T2" fmla="*/ 72 w 90"/>
                  <a:gd name="T3" fmla="*/ 0 h 100"/>
                  <a:gd name="T4" fmla="*/ 712 w 90"/>
                  <a:gd name="T5" fmla="*/ 64 h 100"/>
                  <a:gd name="T6" fmla="*/ 720 w 90"/>
                  <a:gd name="T7" fmla="*/ 80 h 100"/>
                  <a:gd name="T8" fmla="*/ 720 w 90"/>
                  <a:gd name="T9" fmla="*/ 712 h 100"/>
                  <a:gd name="T10" fmla="*/ 712 w 90"/>
                  <a:gd name="T11" fmla="*/ 728 h 100"/>
                  <a:gd name="T12" fmla="*/ 640 w 90"/>
                  <a:gd name="T13" fmla="*/ 784 h 100"/>
                  <a:gd name="T14" fmla="*/ 608 w 90"/>
                  <a:gd name="T15" fmla="*/ 792 h 100"/>
                  <a:gd name="T16" fmla="*/ 0 w 90"/>
                  <a:gd name="T17" fmla="*/ 592 h 100"/>
                  <a:gd name="T18" fmla="*/ 16 w 90"/>
                  <a:gd name="T19" fmla="*/ 40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00"/>
                  <a:gd name="T32" fmla="*/ 90 w 9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00">
                    <a:moveTo>
                      <a:pt x="2" y="5"/>
                    </a:moveTo>
                    <a:cubicBezTo>
                      <a:pt x="9" y="0"/>
                      <a:pt x="9" y="0"/>
                      <a:pt x="9" y="0"/>
                    </a:cubicBezTo>
                    <a:cubicBezTo>
                      <a:pt x="89" y="8"/>
                      <a:pt x="89" y="8"/>
                      <a:pt x="89" y="8"/>
                    </a:cubicBezTo>
                    <a:cubicBezTo>
                      <a:pt x="89" y="8"/>
                      <a:pt x="90" y="9"/>
                      <a:pt x="90" y="10"/>
                    </a:cubicBezTo>
                    <a:cubicBezTo>
                      <a:pt x="90" y="10"/>
                      <a:pt x="90" y="77"/>
                      <a:pt x="90" y="89"/>
                    </a:cubicBezTo>
                    <a:cubicBezTo>
                      <a:pt x="90" y="91"/>
                      <a:pt x="89" y="91"/>
                      <a:pt x="89" y="91"/>
                    </a:cubicBezTo>
                    <a:cubicBezTo>
                      <a:pt x="89" y="91"/>
                      <a:pt x="82" y="97"/>
                      <a:pt x="80" y="98"/>
                    </a:cubicBezTo>
                    <a:cubicBezTo>
                      <a:pt x="78" y="100"/>
                      <a:pt x="76" y="99"/>
                      <a:pt x="76" y="99"/>
                    </a:cubicBezTo>
                    <a:cubicBezTo>
                      <a:pt x="0" y="74"/>
                      <a:pt x="0" y="74"/>
                      <a:pt x="0" y="74"/>
                    </a:cubicBezTo>
                    <a:lnTo>
                      <a:pt x="2" y="5"/>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6" name="Freeform 111"/>
              <p:cNvSpPr>
                <a:spLocks noChangeAspect="1"/>
              </p:cNvSpPr>
              <p:nvPr/>
            </p:nvSpPr>
            <p:spPr bwMode="auto">
              <a:xfrm>
                <a:off x="3476" y="3444"/>
                <a:ext cx="182" cy="190"/>
              </a:xfrm>
              <a:custGeom>
                <a:avLst/>
                <a:gdLst>
                  <a:gd name="T0" fmla="*/ 96 w 91"/>
                  <a:gd name="T1" fmla="*/ 8 h 95"/>
                  <a:gd name="T2" fmla="*/ 128 w 91"/>
                  <a:gd name="T3" fmla="*/ 0 h 95"/>
                  <a:gd name="T4" fmla="*/ 712 w 91"/>
                  <a:gd name="T5" fmla="*/ 88 h 95"/>
                  <a:gd name="T6" fmla="*/ 728 w 91"/>
                  <a:gd name="T7" fmla="*/ 96 h 95"/>
                  <a:gd name="T8" fmla="*/ 632 w 91"/>
                  <a:gd name="T9" fmla="*/ 160 h 95"/>
                  <a:gd name="T10" fmla="*/ 400 w 91"/>
                  <a:gd name="T11" fmla="*/ 600 h 95"/>
                  <a:gd name="T12" fmla="*/ 488 w 91"/>
                  <a:gd name="T13" fmla="*/ 760 h 95"/>
                  <a:gd name="T14" fmla="*/ 16 w 91"/>
                  <a:gd name="T15" fmla="*/ 624 h 95"/>
                  <a:gd name="T16" fmla="*/ 0 w 91"/>
                  <a:gd name="T17" fmla="*/ 48 h 95"/>
                  <a:gd name="T18" fmla="*/ 96 w 91"/>
                  <a:gd name="T19" fmla="*/ 8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95"/>
                  <a:gd name="T32" fmla="*/ 91 w 91"/>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95">
                    <a:moveTo>
                      <a:pt x="12" y="1"/>
                    </a:moveTo>
                    <a:cubicBezTo>
                      <a:pt x="14" y="0"/>
                      <a:pt x="16" y="0"/>
                      <a:pt x="16" y="0"/>
                    </a:cubicBezTo>
                    <a:cubicBezTo>
                      <a:pt x="89" y="11"/>
                      <a:pt x="89" y="11"/>
                      <a:pt x="89" y="11"/>
                    </a:cubicBezTo>
                    <a:cubicBezTo>
                      <a:pt x="91" y="12"/>
                      <a:pt x="91" y="12"/>
                      <a:pt x="91" y="12"/>
                    </a:cubicBezTo>
                    <a:cubicBezTo>
                      <a:pt x="79" y="20"/>
                      <a:pt x="79" y="20"/>
                      <a:pt x="79" y="20"/>
                    </a:cubicBezTo>
                    <a:cubicBezTo>
                      <a:pt x="79" y="20"/>
                      <a:pt x="50" y="72"/>
                      <a:pt x="50" y="75"/>
                    </a:cubicBezTo>
                    <a:cubicBezTo>
                      <a:pt x="50" y="76"/>
                      <a:pt x="56" y="87"/>
                      <a:pt x="61" y="95"/>
                    </a:cubicBezTo>
                    <a:cubicBezTo>
                      <a:pt x="2" y="78"/>
                      <a:pt x="2" y="78"/>
                      <a:pt x="2" y="78"/>
                    </a:cubicBezTo>
                    <a:cubicBezTo>
                      <a:pt x="0" y="6"/>
                      <a:pt x="0" y="6"/>
                      <a:pt x="0" y="6"/>
                    </a:cubicBezTo>
                    <a:cubicBezTo>
                      <a:pt x="0" y="6"/>
                      <a:pt x="10" y="2"/>
                      <a:pt x="12" y="1"/>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7" name="Freeform 112"/>
              <p:cNvSpPr>
                <a:spLocks noChangeAspect="1"/>
              </p:cNvSpPr>
              <p:nvPr/>
            </p:nvSpPr>
            <p:spPr bwMode="auto">
              <a:xfrm>
                <a:off x="3632" y="3468"/>
                <a:ext cx="28" cy="20"/>
              </a:xfrm>
              <a:custGeom>
                <a:avLst/>
                <a:gdLst>
                  <a:gd name="T0" fmla="*/ 96 w 14"/>
                  <a:gd name="T1" fmla="*/ 0 h 10"/>
                  <a:gd name="T2" fmla="*/ 112 w 14"/>
                  <a:gd name="T3" fmla="*/ 16 h 10"/>
                  <a:gd name="T4" fmla="*/ 16 w 14"/>
                  <a:gd name="T5" fmla="*/ 80 h 10"/>
                  <a:gd name="T6" fmla="*/ 0 w 14"/>
                  <a:gd name="T7" fmla="*/ 56 h 10"/>
                  <a:gd name="T8" fmla="*/ 96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12" y="0"/>
                    </a:moveTo>
                    <a:cubicBezTo>
                      <a:pt x="14" y="0"/>
                      <a:pt x="14" y="2"/>
                      <a:pt x="14" y="2"/>
                    </a:cubicBezTo>
                    <a:cubicBezTo>
                      <a:pt x="2" y="10"/>
                      <a:pt x="2" y="10"/>
                      <a:pt x="2" y="10"/>
                    </a:cubicBezTo>
                    <a:cubicBezTo>
                      <a:pt x="0" y="7"/>
                      <a:pt x="0" y="7"/>
                      <a:pt x="0" y="7"/>
                    </a:cubicBezTo>
                    <a:cubicBezTo>
                      <a:pt x="12" y="0"/>
                      <a:pt x="12" y="0"/>
                      <a:pt x="12" y="0"/>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8" name="Freeform 113"/>
              <p:cNvSpPr>
                <a:spLocks noChangeAspect="1"/>
              </p:cNvSpPr>
              <p:nvPr/>
            </p:nvSpPr>
            <p:spPr bwMode="auto">
              <a:xfrm>
                <a:off x="3474" y="3454"/>
                <a:ext cx="162" cy="200"/>
              </a:xfrm>
              <a:custGeom>
                <a:avLst/>
                <a:gdLst>
                  <a:gd name="T0" fmla="*/ 0 w 81"/>
                  <a:gd name="T1" fmla="*/ 32 h 100"/>
                  <a:gd name="T2" fmla="*/ 0 w 81"/>
                  <a:gd name="T3" fmla="*/ 584 h 100"/>
                  <a:gd name="T4" fmla="*/ 32 w 81"/>
                  <a:gd name="T5" fmla="*/ 616 h 100"/>
                  <a:gd name="T6" fmla="*/ 624 w 81"/>
                  <a:gd name="T7" fmla="*/ 784 h 100"/>
                  <a:gd name="T8" fmla="*/ 648 w 81"/>
                  <a:gd name="T9" fmla="*/ 768 h 100"/>
                  <a:gd name="T10" fmla="*/ 648 w 81"/>
                  <a:gd name="T11" fmla="*/ 136 h 100"/>
                  <a:gd name="T12" fmla="*/ 624 w 81"/>
                  <a:gd name="T13" fmla="*/ 112 h 100"/>
                  <a:gd name="T14" fmla="*/ 32 w 81"/>
                  <a:gd name="T15" fmla="*/ 8 h 100"/>
                  <a:gd name="T16" fmla="*/ 0 w 81"/>
                  <a:gd name="T17" fmla="*/ 32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100"/>
                  <a:gd name="T29" fmla="*/ 81 w 81"/>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100">
                    <a:moveTo>
                      <a:pt x="0" y="4"/>
                    </a:moveTo>
                    <a:cubicBezTo>
                      <a:pt x="0" y="8"/>
                      <a:pt x="0" y="61"/>
                      <a:pt x="0" y="73"/>
                    </a:cubicBezTo>
                    <a:cubicBezTo>
                      <a:pt x="0" y="75"/>
                      <a:pt x="4" y="77"/>
                      <a:pt x="4" y="77"/>
                    </a:cubicBezTo>
                    <a:cubicBezTo>
                      <a:pt x="78" y="98"/>
                      <a:pt x="78" y="98"/>
                      <a:pt x="78" y="98"/>
                    </a:cubicBezTo>
                    <a:cubicBezTo>
                      <a:pt x="78" y="98"/>
                      <a:pt x="81" y="100"/>
                      <a:pt x="81" y="96"/>
                    </a:cubicBezTo>
                    <a:cubicBezTo>
                      <a:pt x="81" y="92"/>
                      <a:pt x="81" y="17"/>
                      <a:pt x="81" y="17"/>
                    </a:cubicBezTo>
                    <a:cubicBezTo>
                      <a:pt x="81" y="17"/>
                      <a:pt x="81" y="14"/>
                      <a:pt x="78" y="14"/>
                    </a:cubicBezTo>
                    <a:cubicBezTo>
                      <a:pt x="74" y="13"/>
                      <a:pt x="4" y="1"/>
                      <a:pt x="4" y="1"/>
                    </a:cubicBezTo>
                    <a:cubicBezTo>
                      <a:pt x="4" y="1"/>
                      <a:pt x="0" y="0"/>
                      <a:pt x="0" y="4"/>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29" name="Freeform 114"/>
              <p:cNvSpPr>
                <a:spLocks noChangeAspect="1"/>
              </p:cNvSpPr>
              <p:nvPr/>
            </p:nvSpPr>
            <p:spPr bwMode="auto">
              <a:xfrm>
                <a:off x="3490" y="3474"/>
                <a:ext cx="128" cy="152"/>
              </a:xfrm>
              <a:custGeom>
                <a:avLst/>
                <a:gdLst>
                  <a:gd name="T0" fmla="*/ 496 w 64"/>
                  <a:gd name="T1" fmla="*/ 80 h 76"/>
                  <a:gd name="T2" fmla="*/ 24 w 64"/>
                  <a:gd name="T3" fmla="*/ 0 h 76"/>
                  <a:gd name="T4" fmla="*/ 0 w 64"/>
                  <a:gd name="T5" fmla="*/ 8 h 76"/>
                  <a:gd name="T6" fmla="*/ 0 w 64"/>
                  <a:gd name="T7" fmla="*/ 456 h 76"/>
                  <a:gd name="T8" fmla="*/ 24 w 64"/>
                  <a:gd name="T9" fmla="*/ 488 h 76"/>
                  <a:gd name="T10" fmla="*/ 488 w 64"/>
                  <a:gd name="T11" fmla="*/ 608 h 76"/>
                  <a:gd name="T12" fmla="*/ 512 w 64"/>
                  <a:gd name="T13" fmla="*/ 584 h 76"/>
                  <a:gd name="T14" fmla="*/ 512 w 64"/>
                  <a:gd name="T15" fmla="*/ 104 h 76"/>
                  <a:gd name="T16" fmla="*/ 496 w 64"/>
                  <a:gd name="T17" fmla="*/ 8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62" y="10"/>
                    </a:moveTo>
                    <a:cubicBezTo>
                      <a:pt x="28" y="4"/>
                      <a:pt x="5" y="0"/>
                      <a:pt x="3" y="0"/>
                    </a:cubicBezTo>
                    <a:cubicBezTo>
                      <a:pt x="0" y="0"/>
                      <a:pt x="0" y="1"/>
                      <a:pt x="0" y="1"/>
                    </a:cubicBezTo>
                    <a:cubicBezTo>
                      <a:pt x="0" y="1"/>
                      <a:pt x="0" y="54"/>
                      <a:pt x="0" y="57"/>
                    </a:cubicBezTo>
                    <a:cubicBezTo>
                      <a:pt x="0" y="60"/>
                      <a:pt x="1" y="61"/>
                      <a:pt x="3" y="61"/>
                    </a:cubicBezTo>
                    <a:cubicBezTo>
                      <a:pt x="3" y="61"/>
                      <a:pt x="50" y="73"/>
                      <a:pt x="61" y="76"/>
                    </a:cubicBezTo>
                    <a:cubicBezTo>
                      <a:pt x="63" y="76"/>
                      <a:pt x="64" y="73"/>
                      <a:pt x="64" y="73"/>
                    </a:cubicBezTo>
                    <a:cubicBezTo>
                      <a:pt x="64" y="73"/>
                      <a:pt x="64" y="15"/>
                      <a:pt x="64" y="13"/>
                    </a:cubicBezTo>
                    <a:cubicBezTo>
                      <a:pt x="64" y="11"/>
                      <a:pt x="63" y="10"/>
                      <a:pt x="62" y="10"/>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0" name="Freeform 115"/>
              <p:cNvSpPr>
                <a:spLocks noChangeAspect="1"/>
              </p:cNvSpPr>
              <p:nvPr/>
            </p:nvSpPr>
            <p:spPr bwMode="auto">
              <a:xfrm>
                <a:off x="3494" y="3478"/>
                <a:ext cx="118" cy="142"/>
              </a:xfrm>
              <a:custGeom>
                <a:avLst/>
                <a:gdLst>
                  <a:gd name="T0" fmla="*/ 464 w 59"/>
                  <a:gd name="T1" fmla="*/ 72 h 71"/>
                  <a:gd name="T2" fmla="*/ 24 w 59"/>
                  <a:gd name="T3" fmla="*/ 0 h 71"/>
                  <a:gd name="T4" fmla="*/ 0 w 59"/>
                  <a:gd name="T5" fmla="*/ 8 h 71"/>
                  <a:gd name="T6" fmla="*/ 0 w 59"/>
                  <a:gd name="T7" fmla="*/ 424 h 71"/>
                  <a:gd name="T8" fmla="*/ 16 w 59"/>
                  <a:gd name="T9" fmla="*/ 456 h 71"/>
                  <a:gd name="T10" fmla="*/ 448 w 59"/>
                  <a:gd name="T11" fmla="*/ 568 h 71"/>
                  <a:gd name="T12" fmla="*/ 472 w 59"/>
                  <a:gd name="T13" fmla="*/ 544 h 71"/>
                  <a:gd name="T14" fmla="*/ 472 w 59"/>
                  <a:gd name="T15" fmla="*/ 96 h 71"/>
                  <a:gd name="T16" fmla="*/ 464 w 59"/>
                  <a:gd name="T17" fmla="*/ 72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71"/>
                  <a:gd name="T29" fmla="*/ 59 w 59"/>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71">
                    <a:moveTo>
                      <a:pt x="58" y="9"/>
                    </a:moveTo>
                    <a:cubicBezTo>
                      <a:pt x="26" y="4"/>
                      <a:pt x="5" y="1"/>
                      <a:pt x="3" y="0"/>
                    </a:cubicBezTo>
                    <a:cubicBezTo>
                      <a:pt x="1" y="0"/>
                      <a:pt x="0" y="1"/>
                      <a:pt x="0" y="1"/>
                    </a:cubicBezTo>
                    <a:cubicBezTo>
                      <a:pt x="0" y="1"/>
                      <a:pt x="0" y="50"/>
                      <a:pt x="0" y="53"/>
                    </a:cubicBezTo>
                    <a:cubicBezTo>
                      <a:pt x="0" y="56"/>
                      <a:pt x="1" y="57"/>
                      <a:pt x="2" y="57"/>
                    </a:cubicBezTo>
                    <a:cubicBezTo>
                      <a:pt x="3" y="57"/>
                      <a:pt x="47" y="69"/>
                      <a:pt x="56" y="71"/>
                    </a:cubicBezTo>
                    <a:cubicBezTo>
                      <a:pt x="59" y="71"/>
                      <a:pt x="59" y="68"/>
                      <a:pt x="59" y="68"/>
                    </a:cubicBezTo>
                    <a:cubicBezTo>
                      <a:pt x="59" y="68"/>
                      <a:pt x="59" y="14"/>
                      <a:pt x="59" y="12"/>
                    </a:cubicBezTo>
                    <a:cubicBezTo>
                      <a:pt x="59" y="11"/>
                      <a:pt x="59" y="10"/>
                      <a:pt x="58" y="9"/>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1" name="Freeform 116"/>
              <p:cNvSpPr>
                <a:spLocks noChangeAspect="1" noEditPoints="1"/>
              </p:cNvSpPr>
              <p:nvPr/>
            </p:nvSpPr>
            <p:spPr bwMode="auto">
              <a:xfrm>
                <a:off x="3494" y="3476"/>
                <a:ext cx="120" cy="146"/>
              </a:xfrm>
              <a:custGeom>
                <a:avLst/>
                <a:gdLst>
                  <a:gd name="T0" fmla="*/ 8 w 60"/>
                  <a:gd name="T1" fmla="*/ 8 h 73"/>
                  <a:gd name="T2" fmla="*/ 0 w 60"/>
                  <a:gd name="T3" fmla="*/ 16 h 73"/>
                  <a:gd name="T4" fmla="*/ 0 w 60"/>
                  <a:gd name="T5" fmla="*/ 432 h 73"/>
                  <a:gd name="T6" fmla="*/ 16 w 60"/>
                  <a:gd name="T7" fmla="*/ 472 h 73"/>
                  <a:gd name="T8" fmla="*/ 448 w 60"/>
                  <a:gd name="T9" fmla="*/ 576 h 73"/>
                  <a:gd name="T10" fmla="*/ 480 w 60"/>
                  <a:gd name="T11" fmla="*/ 560 h 73"/>
                  <a:gd name="T12" fmla="*/ 480 w 60"/>
                  <a:gd name="T13" fmla="*/ 104 h 73"/>
                  <a:gd name="T14" fmla="*/ 464 w 60"/>
                  <a:gd name="T15" fmla="*/ 80 h 73"/>
                  <a:gd name="T16" fmla="*/ 464 w 60"/>
                  <a:gd name="T17" fmla="*/ 80 h 73"/>
                  <a:gd name="T18" fmla="*/ 24 w 60"/>
                  <a:gd name="T19" fmla="*/ 0 h 73"/>
                  <a:gd name="T20" fmla="*/ 8 w 60"/>
                  <a:gd name="T21" fmla="*/ 8 h 73"/>
                  <a:gd name="T22" fmla="*/ 8 w 60"/>
                  <a:gd name="T23" fmla="*/ 16 h 73"/>
                  <a:gd name="T24" fmla="*/ 16 w 60"/>
                  <a:gd name="T25" fmla="*/ 16 h 73"/>
                  <a:gd name="T26" fmla="*/ 464 w 60"/>
                  <a:gd name="T27" fmla="*/ 88 h 73"/>
                  <a:gd name="T28" fmla="*/ 472 w 60"/>
                  <a:gd name="T29" fmla="*/ 104 h 73"/>
                  <a:gd name="T30" fmla="*/ 472 w 60"/>
                  <a:gd name="T31" fmla="*/ 552 h 73"/>
                  <a:gd name="T32" fmla="*/ 448 w 60"/>
                  <a:gd name="T33" fmla="*/ 568 h 73"/>
                  <a:gd name="T34" fmla="*/ 24 w 60"/>
                  <a:gd name="T35" fmla="*/ 456 h 73"/>
                  <a:gd name="T36" fmla="*/ 8 w 60"/>
                  <a:gd name="T37" fmla="*/ 432 h 73"/>
                  <a:gd name="T38" fmla="*/ 8 w 60"/>
                  <a:gd name="T39" fmla="*/ 16 h 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0"/>
                  <a:gd name="T61" fmla="*/ 0 h 73"/>
                  <a:gd name="T62" fmla="*/ 60 w 60"/>
                  <a:gd name="T63" fmla="*/ 73 h 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0" h="73">
                    <a:moveTo>
                      <a:pt x="1" y="1"/>
                    </a:moveTo>
                    <a:cubicBezTo>
                      <a:pt x="0" y="1"/>
                      <a:pt x="0" y="2"/>
                      <a:pt x="0" y="2"/>
                    </a:cubicBezTo>
                    <a:cubicBezTo>
                      <a:pt x="0" y="54"/>
                      <a:pt x="0" y="54"/>
                      <a:pt x="0" y="54"/>
                    </a:cubicBezTo>
                    <a:cubicBezTo>
                      <a:pt x="0" y="58"/>
                      <a:pt x="0" y="58"/>
                      <a:pt x="2" y="59"/>
                    </a:cubicBezTo>
                    <a:cubicBezTo>
                      <a:pt x="3" y="59"/>
                      <a:pt x="46" y="70"/>
                      <a:pt x="56" y="72"/>
                    </a:cubicBezTo>
                    <a:cubicBezTo>
                      <a:pt x="59" y="73"/>
                      <a:pt x="60" y="71"/>
                      <a:pt x="60" y="70"/>
                    </a:cubicBezTo>
                    <a:cubicBezTo>
                      <a:pt x="60" y="13"/>
                      <a:pt x="60" y="13"/>
                      <a:pt x="60" y="13"/>
                    </a:cubicBezTo>
                    <a:cubicBezTo>
                      <a:pt x="60" y="12"/>
                      <a:pt x="60" y="10"/>
                      <a:pt x="58" y="10"/>
                    </a:cubicBezTo>
                    <a:cubicBezTo>
                      <a:pt x="58" y="10"/>
                      <a:pt x="58" y="10"/>
                      <a:pt x="58" y="10"/>
                    </a:cubicBezTo>
                    <a:cubicBezTo>
                      <a:pt x="3" y="0"/>
                      <a:pt x="3" y="0"/>
                      <a:pt x="3" y="0"/>
                    </a:cubicBezTo>
                    <a:cubicBezTo>
                      <a:pt x="2" y="0"/>
                      <a:pt x="1" y="0"/>
                      <a:pt x="1" y="1"/>
                    </a:cubicBezTo>
                    <a:close/>
                    <a:moveTo>
                      <a:pt x="1" y="2"/>
                    </a:moveTo>
                    <a:cubicBezTo>
                      <a:pt x="2" y="2"/>
                      <a:pt x="2" y="2"/>
                      <a:pt x="2" y="2"/>
                    </a:cubicBezTo>
                    <a:cubicBezTo>
                      <a:pt x="58" y="11"/>
                      <a:pt x="58" y="11"/>
                      <a:pt x="58" y="11"/>
                    </a:cubicBezTo>
                    <a:cubicBezTo>
                      <a:pt x="58" y="11"/>
                      <a:pt x="59" y="11"/>
                      <a:pt x="59" y="13"/>
                    </a:cubicBezTo>
                    <a:cubicBezTo>
                      <a:pt x="59" y="69"/>
                      <a:pt x="59" y="69"/>
                      <a:pt x="59" y="69"/>
                    </a:cubicBezTo>
                    <a:cubicBezTo>
                      <a:pt x="59" y="70"/>
                      <a:pt x="58" y="71"/>
                      <a:pt x="56" y="71"/>
                    </a:cubicBezTo>
                    <a:cubicBezTo>
                      <a:pt x="46" y="69"/>
                      <a:pt x="3" y="57"/>
                      <a:pt x="3" y="57"/>
                    </a:cubicBezTo>
                    <a:cubicBezTo>
                      <a:pt x="1" y="57"/>
                      <a:pt x="1" y="57"/>
                      <a:pt x="1" y="54"/>
                    </a:cubicBezTo>
                    <a:cubicBezTo>
                      <a:pt x="1" y="2"/>
                      <a:pt x="1" y="2"/>
                      <a:pt x="1" y="2"/>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2" name="Freeform 117"/>
              <p:cNvSpPr>
                <a:spLocks noChangeAspect="1"/>
              </p:cNvSpPr>
              <p:nvPr/>
            </p:nvSpPr>
            <p:spPr bwMode="auto">
              <a:xfrm>
                <a:off x="3132" y="3642"/>
                <a:ext cx="118" cy="58"/>
              </a:xfrm>
              <a:custGeom>
                <a:avLst/>
                <a:gdLst>
                  <a:gd name="T0" fmla="*/ 0 w 118"/>
                  <a:gd name="T1" fmla="*/ 0 h 58"/>
                  <a:gd name="T2" fmla="*/ 118 w 118"/>
                  <a:gd name="T3" fmla="*/ 32 h 58"/>
                  <a:gd name="T4" fmla="*/ 118 w 118"/>
                  <a:gd name="T5" fmla="*/ 58 h 58"/>
                  <a:gd name="T6" fmla="*/ 2 w 118"/>
                  <a:gd name="T7" fmla="*/ 24 h 58"/>
                  <a:gd name="T8" fmla="*/ 0 w 118"/>
                  <a:gd name="T9" fmla="*/ 0 h 58"/>
                  <a:gd name="T10" fmla="*/ 0 w 118"/>
                  <a:gd name="T11" fmla="*/ 0 h 58"/>
                  <a:gd name="T12" fmla="*/ 0 60000 65536"/>
                  <a:gd name="T13" fmla="*/ 0 60000 65536"/>
                  <a:gd name="T14" fmla="*/ 0 60000 65536"/>
                  <a:gd name="T15" fmla="*/ 0 60000 65536"/>
                  <a:gd name="T16" fmla="*/ 0 60000 65536"/>
                  <a:gd name="T17" fmla="*/ 0 60000 65536"/>
                  <a:gd name="T18" fmla="*/ 0 w 118"/>
                  <a:gd name="T19" fmla="*/ 0 h 58"/>
                  <a:gd name="T20" fmla="*/ 118 w 118"/>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18" h="58">
                    <a:moveTo>
                      <a:pt x="0" y="0"/>
                    </a:moveTo>
                    <a:lnTo>
                      <a:pt x="118" y="32"/>
                    </a:lnTo>
                    <a:lnTo>
                      <a:pt x="118" y="58"/>
                    </a:lnTo>
                    <a:lnTo>
                      <a:pt x="2" y="24"/>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3" name="Freeform 118"/>
              <p:cNvSpPr>
                <a:spLocks noChangeAspect="1"/>
              </p:cNvSpPr>
              <p:nvPr/>
            </p:nvSpPr>
            <p:spPr bwMode="auto">
              <a:xfrm>
                <a:off x="3250" y="3638"/>
                <a:ext cx="44" cy="62"/>
              </a:xfrm>
              <a:custGeom>
                <a:avLst/>
                <a:gdLst>
                  <a:gd name="T0" fmla="*/ 44 w 44"/>
                  <a:gd name="T1" fmla="*/ 0 h 62"/>
                  <a:gd name="T2" fmla="*/ 0 w 44"/>
                  <a:gd name="T3" fmla="*/ 36 h 62"/>
                  <a:gd name="T4" fmla="*/ 0 w 44"/>
                  <a:gd name="T5" fmla="*/ 62 h 62"/>
                  <a:gd name="T6" fmla="*/ 44 w 44"/>
                  <a:gd name="T7" fmla="*/ 22 h 62"/>
                  <a:gd name="T8" fmla="*/ 44 w 44"/>
                  <a:gd name="T9" fmla="*/ 0 h 62"/>
                  <a:gd name="T10" fmla="*/ 44 w 44"/>
                  <a:gd name="T11" fmla="*/ 0 h 62"/>
                  <a:gd name="T12" fmla="*/ 0 60000 65536"/>
                  <a:gd name="T13" fmla="*/ 0 60000 65536"/>
                  <a:gd name="T14" fmla="*/ 0 60000 65536"/>
                  <a:gd name="T15" fmla="*/ 0 60000 65536"/>
                  <a:gd name="T16" fmla="*/ 0 60000 65536"/>
                  <a:gd name="T17" fmla="*/ 0 60000 65536"/>
                  <a:gd name="T18" fmla="*/ 0 w 44"/>
                  <a:gd name="T19" fmla="*/ 0 h 62"/>
                  <a:gd name="T20" fmla="*/ 44 w 44"/>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4" h="62">
                    <a:moveTo>
                      <a:pt x="44" y="0"/>
                    </a:moveTo>
                    <a:lnTo>
                      <a:pt x="0" y="36"/>
                    </a:lnTo>
                    <a:lnTo>
                      <a:pt x="0" y="62"/>
                    </a:lnTo>
                    <a:lnTo>
                      <a:pt x="44" y="22"/>
                    </a:lnTo>
                    <a:lnTo>
                      <a:pt x="44"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4" name="Freeform 119"/>
              <p:cNvSpPr>
                <a:spLocks noChangeAspect="1"/>
              </p:cNvSpPr>
              <p:nvPr/>
            </p:nvSpPr>
            <p:spPr bwMode="auto">
              <a:xfrm>
                <a:off x="3248" y="3672"/>
                <a:ext cx="2" cy="28"/>
              </a:xfrm>
              <a:custGeom>
                <a:avLst/>
                <a:gdLst>
                  <a:gd name="T0" fmla="*/ 2 w 2"/>
                  <a:gd name="T1" fmla="*/ 22 h 28"/>
                  <a:gd name="T2" fmla="*/ 2 w 2"/>
                  <a:gd name="T3" fmla="*/ 28 h 28"/>
                  <a:gd name="T4" fmla="*/ 0 w 2"/>
                  <a:gd name="T5" fmla="*/ 22 h 28"/>
                  <a:gd name="T6" fmla="*/ 0 w 2"/>
                  <a:gd name="T7" fmla="*/ 0 h 28"/>
                  <a:gd name="T8" fmla="*/ 2 w 2"/>
                  <a:gd name="T9" fmla="*/ 0 h 28"/>
                  <a:gd name="T10" fmla="*/ 2 w 2"/>
                  <a:gd name="T11" fmla="*/ 22 h 28"/>
                  <a:gd name="T12" fmla="*/ 2 w 2"/>
                  <a:gd name="T13" fmla="*/ 22 h 28"/>
                  <a:gd name="T14" fmla="*/ 0 60000 65536"/>
                  <a:gd name="T15" fmla="*/ 0 60000 65536"/>
                  <a:gd name="T16" fmla="*/ 0 60000 65536"/>
                  <a:gd name="T17" fmla="*/ 0 60000 65536"/>
                  <a:gd name="T18" fmla="*/ 0 60000 65536"/>
                  <a:gd name="T19" fmla="*/ 0 60000 65536"/>
                  <a:gd name="T20" fmla="*/ 0 60000 65536"/>
                  <a:gd name="T21" fmla="*/ 0 w 2"/>
                  <a:gd name="T22" fmla="*/ 0 h 28"/>
                  <a:gd name="T23" fmla="*/ 2 w 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8">
                    <a:moveTo>
                      <a:pt x="2" y="22"/>
                    </a:moveTo>
                    <a:lnTo>
                      <a:pt x="2" y="28"/>
                    </a:lnTo>
                    <a:lnTo>
                      <a:pt x="0" y="22"/>
                    </a:lnTo>
                    <a:lnTo>
                      <a:pt x="0" y="0"/>
                    </a:lnTo>
                    <a:lnTo>
                      <a:pt x="2" y="0"/>
                    </a:lnTo>
                    <a:lnTo>
                      <a:pt x="2" y="22"/>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5" name="Freeform 120"/>
              <p:cNvSpPr>
                <a:spLocks noChangeAspect="1"/>
              </p:cNvSpPr>
              <p:nvPr/>
            </p:nvSpPr>
            <p:spPr bwMode="auto">
              <a:xfrm>
                <a:off x="3132" y="3610"/>
                <a:ext cx="162" cy="64"/>
              </a:xfrm>
              <a:custGeom>
                <a:avLst/>
                <a:gdLst>
                  <a:gd name="T0" fmla="*/ 56 w 162"/>
                  <a:gd name="T1" fmla="*/ 0 h 64"/>
                  <a:gd name="T2" fmla="*/ 162 w 162"/>
                  <a:gd name="T3" fmla="*/ 28 h 64"/>
                  <a:gd name="T4" fmla="*/ 118 w 162"/>
                  <a:gd name="T5" fmla="*/ 64 h 64"/>
                  <a:gd name="T6" fmla="*/ 0 w 162"/>
                  <a:gd name="T7" fmla="*/ 32 h 64"/>
                  <a:gd name="T8" fmla="*/ 56 w 162"/>
                  <a:gd name="T9" fmla="*/ 0 h 64"/>
                  <a:gd name="T10" fmla="*/ 56 w 162"/>
                  <a:gd name="T11" fmla="*/ 0 h 64"/>
                  <a:gd name="T12" fmla="*/ 0 60000 65536"/>
                  <a:gd name="T13" fmla="*/ 0 60000 65536"/>
                  <a:gd name="T14" fmla="*/ 0 60000 65536"/>
                  <a:gd name="T15" fmla="*/ 0 60000 65536"/>
                  <a:gd name="T16" fmla="*/ 0 60000 65536"/>
                  <a:gd name="T17" fmla="*/ 0 60000 65536"/>
                  <a:gd name="T18" fmla="*/ 0 w 162"/>
                  <a:gd name="T19" fmla="*/ 0 h 64"/>
                  <a:gd name="T20" fmla="*/ 162 w 16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62" h="64">
                    <a:moveTo>
                      <a:pt x="56" y="0"/>
                    </a:moveTo>
                    <a:lnTo>
                      <a:pt x="162" y="28"/>
                    </a:lnTo>
                    <a:lnTo>
                      <a:pt x="118" y="64"/>
                    </a:lnTo>
                    <a:lnTo>
                      <a:pt x="0" y="32"/>
                    </a:lnTo>
                    <a:lnTo>
                      <a:pt x="56" y="0"/>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6" name="Freeform 121"/>
              <p:cNvSpPr>
                <a:spLocks noChangeAspect="1"/>
              </p:cNvSpPr>
              <p:nvPr/>
            </p:nvSpPr>
            <p:spPr bwMode="auto">
              <a:xfrm>
                <a:off x="3132" y="3638"/>
                <a:ext cx="162" cy="36"/>
              </a:xfrm>
              <a:custGeom>
                <a:avLst/>
                <a:gdLst>
                  <a:gd name="T0" fmla="*/ 118 w 162"/>
                  <a:gd name="T1" fmla="*/ 34 h 36"/>
                  <a:gd name="T2" fmla="*/ 6 w 162"/>
                  <a:gd name="T3" fmla="*/ 4 h 36"/>
                  <a:gd name="T4" fmla="*/ 0 w 162"/>
                  <a:gd name="T5" fmla="*/ 4 h 36"/>
                  <a:gd name="T6" fmla="*/ 118 w 162"/>
                  <a:gd name="T7" fmla="*/ 36 h 36"/>
                  <a:gd name="T8" fmla="*/ 162 w 162"/>
                  <a:gd name="T9" fmla="*/ 0 h 36"/>
                  <a:gd name="T10" fmla="*/ 160 w 162"/>
                  <a:gd name="T11" fmla="*/ 0 h 36"/>
                  <a:gd name="T12" fmla="*/ 118 w 162"/>
                  <a:gd name="T13" fmla="*/ 34 h 36"/>
                  <a:gd name="T14" fmla="*/ 118 w 162"/>
                  <a:gd name="T15" fmla="*/ 34 h 36"/>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36"/>
                  <a:gd name="T26" fmla="*/ 162 w 162"/>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36">
                    <a:moveTo>
                      <a:pt x="118" y="34"/>
                    </a:moveTo>
                    <a:lnTo>
                      <a:pt x="6" y="4"/>
                    </a:lnTo>
                    <a:lnTo>
                      <a:pt x="0" y="4"/>
                    </a:lnTo>
                    <a:lnTo>
                      <a:pt x="118" y="36"/>
                    </a:lnTo>
                    <a:lnTo>
                      <a:pt x="162" y="0"/>
                    </a:lnTo>
                    <a:lnTo>
                      <a:pt x="160" y="0"/>
                    </a:lnTo>
                    <a:lnTo>
                      <a:pt x="118" y="3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7" name="Freeform 122"/>
              <p:cNvSpPr>
                <a:spLocks noChangeAspect="1"/>
              </p:cNvSpPr>
              <p:nvPr/>
            </p:nvSpPr>
            <p:spPr bwMode="auto">
              <a:xfrm>
                <a:off x="3236" y="3626"/>
                <a:ext cx="26" cy="36"/>
              </a:xfrm>
              <a:custGeom>
                <a:avLst/>
                <a:gdLst>
                  <a:gd name="T0" fmla="*/ 24 w 26"/>
                  <a:gd name="T1" fmla="*/ 6 h 36"/>
                  <a:gd name="T2" fmla="*/ 0 w 26"/>
                  <a:gd name="T3" fmla="*/ 26 h 36"/>
                  <a:gd name="T4" fmla="*/ 0 w 26"/>
                  <a:gd name="T5" fmla="*/ 36 h 36"/>
                  <a:gd name="T6" fmla="*/ 26 w 26"/>
                  <a:gd name="T7" fmla="*/ 12 h 36"/>
                  <a:gd name="T8" fmla="*/ 24 w 26"/>
                  <a:gd name="T9" fmla="*/ 0 h 36"/>
                  <a:gd name="T10" fmla="*/ 24 w 26"/>
                  <a:gd name="T11" fmla="*/ 6 h 36"/>
                  <a:gd name="T12" fmla="*/ 0 60000 65536"/>
                  <a:gd name="T13" fmla="*/ 0 60000 65536"/>
                  <a:gd name="T14" fmla="*/ 0 60000 65536"/>
                  <a:gd name="T15" fmla="*/ 0 60000 65536"/>
                  <a:gd name="T16" fmla="*/ 0 60000 65536"/>
                  <a:gd name="T17" fmla="*/ 0 60000 65536"/>
                  <a:gd name="T18" fmla="*/ 0 w 26"/>
                  <a:gd name="T19" fmla="*/ 0 h 36"/>
                  <a:gd name="T20" fmla="*/ 26 w 26"/>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6" h="36">
                    <a:moveTo>
                      <a:pt x="24" y="6"/>
                    </a:moveTo>
                    <a:lnTo>
                      <a:pt x="0" y="26"/>
                    </a:lnTo>
                    <a:lnTo>
                      <a:pt x="0" y="36"/>
                    </a:lnTo>
                    <a:lnTo>
                      <a:pt x="26" y="12"/>
                    </a:lnTo>
                    <a:lnTo>
                      <a:pt x="24" y="0"/>
                    </a:lnTo>
                    <a:lnTo>
                      <a:pt x="24" y="6"/>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8" name="Freeform 123"/>
              <p:cNvSpPr>
                <a:spLocks noChangeAspect="1"/>
              </p:cNvSpPr>
              <p:nvPr/>
            </p:nvSpPr>
            <p:spPr bwMode="auto">
              <a:xfrm>
                <a:off x="3164" y="3632"/>
                <a:ext cx="72" cy="30"/>
              </a:xfrm>
              <a:custGeom>
                <a:avLst/>
                <a:gdLst>
                  <a:gd name="T0" fmla="*/ 0 w 72"/>
                  <a:gd name="T1" fmla="*/ 0 h 30"/>
                  <a:gd name="T2" fmla="*/ 72 w 72"/>
                  <a:gd name="T3" fmla="*/ 20 h 30"/>
                  <a:gd name="T4" fmla="*/ 72 w 72"/>
                  <a:gd name="T5" fmla="*/ 30 h 30"/>
                  <a:gd name="T6" fmla="*/ 0 w 72"/>
                  <a:gd name="T7" fmla="*/ 10 h 30"/>
                  <a:gd name="T8" fmla="*/ 0 w 72"/>
                  <a:gd name="T9" fmla="*/ 0 h 30"/>
                  <a:gd name="T10" fmla="*/ 0 w 72"/>
                  <a:gd name="T11" fmla="*/ 0 h 30"/>
                  <a:gd name="T12" fmla="*/ 0 60000 65536"/>
                  <a:gd name="T13" fmla="*/ 0 60000 65536"/>
                  <a:gd name="T14" fmla="*/ 0 60000 65536"/>
                  <a:gd name="T15" fmla="*/ 0 60000 65536"/>
                  <a:gd name="T16" fmla="*/ 0 60000 65536"/>
                  <a:gd name="T17" fmla="*/ 0 60000 65536"/>
                  <a:gd name="T18" fmla="*/ 0 w 72"/>
                  <a:gd name="T19" fmla="*/ 0 h 30"/>
                  <a:gd name="T20" fmla="*/ 72 w 7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72" h="30">
                    <a:moveTo>
                      <a:pt x="0" y="0"/>
                    </a:moveTo>
                    <a:lnTo>
                      <a:pt x="72" y="20"/>
                    </a:lnTo>
                    <a:lnTo>
                      <a:pt x="72" y="30"/>
                    </a:lnTo>
                    <a:lnTo>
                      <a:pt x="0" y="10"/>
                    </a:lnTo>
                    <a:lnTo>
                      <a:pt x="0"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39" name="Freeform 124"/>
              <p:cNvSpPr>
                <a:spLocks noChangeAspect="1"/>
              </p:cNvSpPr>
              <p:nvPr/>
            </p:nvSpPr>
            <p:spPr bwMode="auto">
              <a:xfrm>
                <a:off x="3164" y="3626"/>
                <a:ext cx="82" cy="26"/>
              </a:xfrm>
              <a:custGeom>
                <a:avLst/>
                <a:gdLst>
                  <a:gd name="T0" fmla="*/ 0 w 82"/>
                  <a:gd name="T1" fmla="*/ 6 h 26"/>
                  <a:gd name="T2" fmla="*/ 72 w 82"/>
                  <a:gd name="T3" fmla="*/ 26 h 26"/>
                  <a:gd name="T4" fmla="*/ 82 w 82"/>
                  <a:gd name="T5" fmla="*/ 20 h 26"/>
                  <a:gd name="T6" fmla="*/ 14 w 82"/>
                  <a:gd name="T7" fmla="*/ 0 h 26"/>
                  <a:gd name="T8" fmla="*/ 0 w 82"/>
                  <a:gd name="T9" fmla="*/ 6 h 26"/>
                  <a:gd name="T10" fmla="*/ 0 w 82"/>
                  <a:gd name="T11" fmla="*/ 6 h 26"/>
                  <a:gd name="T12" fmla="*/ 0 60000 65536"/>
                  <a:gd name="T13" fmla="*/ 0 60000 65536"/>
                  <a:gd name="T14" fmla="*/ 0 60000 65536"/>
                  <a:gd name="T15" fmla="*/ 0 60000 65536"/>
                  <a:gd name="T16" fmla="*/ 0 60000 65536"/>
                  <a:gd name="T17" fmla="*/ 0 60000 65536"/>
                  <a:gd name="T18" fmla="*/ 0 w 82"/>
                  <a:gd name="T19" fmla="*/ 0 h 26"/>
                  <a:gd name="T20" fmla="*/ 82 w 8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2" h="26">
                    <a:moveTo>
                      <a:pt x="0" y="6"/>
                    </a:moveTo>
                    <a:lnTo>
                      <a:pt x="72" y="26"/>
                    </a:lnTo>
                    <a:lnTo>
                      <a:pt x="82" y="20"/>
                    </a:lnTo>
                    <a:lnTo>
                      <a:pt x="14" y="0"/>
                    </a:lnTo>
                    <a:lnTo>
                      <a:pt x="0" y="6"/>
                    </a:ln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0" name="Freeform 125"/>
              <p:cNvSpPr>
                <a:spLocks noChangeAspect="1"/>
              </p:cNvSpPr>
              <p:nvPr/>
            </p:nvSpPr>
            <p:spPr bwMode="auto">
              <a:xfrm>
                <a:off x="3146" y="365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1" name="Freeform 126"/>
              <p:cNvSpPr>
                <a:spLocks noChangeAspect="1"/>
              </p:cNvSpPr>
              <p:nvPr/>
            </p:nvSpPr>
            <p:spPr bwMode="auto">
              <a:xfrm>
                <a:off x="3144" y="3654"/>
                <a:ext cx="12" cy="8"/>
              </a:xfrm>
              <a:custGeom>
                <a:avLst/>
                <a:gdLst>
                  <a:gd name="T0" fmla="*/ 2 w 12"/>
                  <a:gd name="T1" fmla="*/ 4 h 8"/>
                  <a:gd name="T2" fmla="*/ 2 w 12"/>
                  <a:gd name="T3" fmla="*/ 0 h 8"/>
                  <a:gd name="T4" fmla="*/ 0 w 12"/>
                  <a:gd name="T5" fmla="*/ 0 h 8"/>
                  <a:gd name="T6" fmla="*/ 0 w 12"/>
                  <a:gd name="T7" fmla="*/ 4 h 8"/>
                  <a:gd name="T8" fmla="*/ 12 w 12"/>
                  <a:gd name="T9" fmla="*/ 8 h 8"/>
                  <a:gd name="T10" fmla="*/ 12 w 12"/>
                  <a:gd name="T11" fmla="*/ 8 h 8"/>
                  <a:gd name="T12" fmla="*/ 2 w 12"/>
                  <a:gd name="T13" fmla="*/ 4 h 8"/>
                  <a:gd name="T14" fmla="*/ 2 w 12"/>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8"/>
                  <a:gd name="T26" fmla="*/ 12 w 1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8">
                    <a:moveTo>
                      <a:pt x="2" y="4"/>
                    </a:moveTo>
                    <a:lnTo>
                      <a:pt x="2" y="0"/>
                    </a:lnTo>
                    <a:lnTo>
                      <a:pt x="0" y="0"/>
                    </a:lnTo>
                    <a:lnTo>
                      <a:pt x="0" y="4"/>
                    </a:lnTo>
                    <a:lnTo>
                      <a:pt x="12" y="8"/>
                    </a:lnTo>
                    <a:lnTo>
                      <a:pt x="2"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2" name="Freeform 127"/>
              <p:cNvSpPr>
                <a:spLocks noChangeAspect="1"/>
              </p:cNvSpPr>
              <p:nvPr/>
            </p:nvSpPr>
            <p:spPr bwMode="auto">
              <a:xfrm>
                <a:off x="3226" y="3672"/>
                <a:ext cx="10" cy="8"/>
              </a:xfrm>
              <a:custGeom>
                <a:avLst/>
                <a:gdLst>
                  <a:gd name="T0" fmla="*/ 0 w 10"/>
                  <a:gd name="T1" fmla="*/ 0 h 8"/>
                  <a:gd name="T2" fmla="*/ 10 w 10"/>
                  <a:gd name="T3" fmla="*/ 2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2"/>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3" name="Freeform 128"/>
              <p:cNvSpPr>
                <a:spLocks noChangeAspect="1"/>
              </p:cNvSpPr>
              <p:nvPr/>
            </p:nvSpPr>
            <p:spPr bwMode="auto">
              <a:xfrm>
                <a:off x="3226" y="3672"/>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4" name="Freeform 129"/>
              <p:cNvSpPr>
                <a:spLocks noChangeAspect="1"/>
              </p:cNvSpPr>
              <p:nvPr/>
            </p:nvSpPr>
            <p:spPr bwMode="auto">
              <a:xfrm>
                <a:off x="3226" y="3678"/>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5" name="Freeform 130"/>
              <p:cNvSpPr>
                <a:spLocks noChangeAspect="1"/>
              </p:cNvSpPr>
              <p:nvPr/>
            </p:nvSpPr>
            <p:spPr bwMode="auto">
              <a:xfrm>
                <a:off x="3226" y="3678"/>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6" name="Freeform 131"/>
              <p:cNvSpPr>
                <a:spLocks noChangeAspect="1"/>
              </p:cNvSpPr>
              <p:nvPr/>
            </p:nvSpPr>
            <p:spPr bwMode="auto">
              <a:xfrm>
                <a:off x="3226" y="3684"/>
                <a:ext cx="10" cy="8"/>
              </a:xfrm>
              <a:custGeom>
                <a:avLst/>
                <a:gdLst>
                  <a:gd name="T0" fmla="*/ 0 w 10"/>
                  <a:gd name="T1" fmla="*/ 0 h 8"/>
                  <a:gd name="T2" fmla="*/ 10 w 10"/>
                  <a:gd name="T3" fmla="*/ 4 h 8"/>
                  <a:gd name="T4" fmla="*/ 10 w 10"/>
                  <a:gd name="T5" fmla="*/ 8 h 8"/>
                  <a:gd name="T6" fmla="*/ 0 w 10"/>
                  <a:gd name="T7" fmla="*/ 4 h 8"/>
                  <a:gd name="T8" fmla="*/ 0 w 10"/>
                  <a:gd name="T9" fmla="*/ 0 h 8"/>
                  <a:gd name="T10" fmla="*/ 0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0" y="0"/>
                    </a:moveTo>
                    <a:lnTo>
                      <a:pt x="10" y="4"/>
                    </a:lnTo>
                    <a:lnTo>
                      <a:pt x="10" y="8"/>
                    </a:lnTo>
                    <a:lnTo>
                      <a:pt x="0" y="4"/>
                    </a:lnTo>
                    <a:lnTo>
                      <a:pt x="0" y="0"/>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7" name="Freeform 132"/>
              <p:cNvSpPr>
                <a:spLocks noChangeAspect="1"/>
              </p:cNvSpPr>
              <p:nvPr/>
            </p:nvSpPr>
            <p:spPr bwMode="auto">
              <a:xfrm>
                <a:off x="3226" y="3684"/>
                <a:ext cx="10" cy="8"/>
              </a:xfrm>
              <a:custGeom>
                <a:avLst/>
                <a:gdLst>
                  <a:gd name="T0" fmla="*/ 0 w 10"/>
                  <a:gd name="T1" fmla="*/ 4 h 8"/>
                  <a:gd name="T2" fmla="*/ 0 w 10"/>
                  <a:gd name="T3" fmla="*/ 0 h 8"/>
                  <a:gd name="T4" fmla="*/ 0 w 10"/>
                  <a:gd name="T5" fmla="*/ 0 h 8"/>
                  <a:gd name="T6" fmla="*/ 0 w 10"/>
                  <a:gd name="T7" fmla="*/ 4 h 8"/>
                  <a:gd name="T8" fmla="*/ 10 w 10"/>
                  <a:gd name="T9" fmla="*/ 8 h 8"/>
                  <a:gd name="T10" fmla="*/ 10 w 10"/>
                  <a:gd name="T11" fmla="*/ 8 h 8"/>
                  <a:gd name="T12" fmla="*/ 0 w 10"/>
                  <a:gd name="T13" fmla="*/ 4 h 8"/>
                  <a:gd name="T14" fmla="*/ 0 w 10"/>
                  <a:gd name="T15" fmla="*/ 4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0" y="4"/>
                    </a:moveTo>
                    <a:lnTo>
                      <a:pt x="0" y="0"/>
                    </a:lnTo>
                    <a:lnTo>
                      <a:pt x="0" y="4"/>
                    </a:lnTo>
                    <a:lnTo>
                      <a:pt x="10" y="8"/>
                    </a:lnTo>
                    <a:lnTo>
                      <a:pt x="0" y="4"/>
                    </a:ln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8" name="Freeform 133"/>
              <p:cNvSpPr>
                <a:spLocks noChangeAspect="1"/>
              </p:cNvSpPr>
              <p:nvPr/>
            </p:nvSpPr>
            <p:spPr bwMode="auto">
              <a:xfrm>
                <a:off x="3196" y="3688"/>
                <a:ext cx="46" cy="40"/>
              </a:xfrm>
              <a:custGeom>
                <a:avLst/>
                <a:gdLst>
                  <a:gd name="T0" fmla="*/ 46 w 46"/>
                  <a:gd name="T1" fmla="*/ 0 h 40"/>
                  <a:gd name="T2" fmla="*/ 46 w 46"/>
                  <a:gd name="T3" fmla="*/ 4 h 40"/>
                  <a:gd name="T4" fmla="*/ 0 w 46"/>
                  <a:gd name="T5" fmla="*/ 40 h 40"/>
                  <a:gd name="T6" fmla="*/ 0 w 46"/>
                  <a:gd name="T7" fmla="*/ 38 h 40"/>
                  <a:gd name="T8" fmla="*/ 46 w 46"/>
                  <a:gd name="T9" fmla="*/ 0 h 40"/>
                  <a:gd name="T10" fmla="*/ 46 w 46"/>
                  <a:gd name="T11" fmla="*/ 0 h 40"/>
                  <a:gd name="T12" fmla="*/ 0 60000 65536"/>
                  <a:gd name="T13" fmla="*/ 0 60000 65536"/>
                  <a:gd name="T14" fmla="*/ 0 60000 65536"/>
                  <a:gd name="T15" fmla="*/ 0 60000 65536"/>
                  <a:gd name="T16" fmla="*/ 0 60000 65536"/>
                  <a:gd name="T17" fmla="*/ 0 60000 65536"/>
                  <a:gd name="T18" fmla="*/ 0 w 46"/>
                  <a:gd name="T19" fmla="*/ 0 h 40"/>
                  <a:gd name="T20" fmla="*/ 46 w 46"/>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46" h="40">
                    <a:moveTo>
                      <a:pt x="46" y="0"/>
                    </a:moveTo>
                    <a:lnTo>
                      <a:pt x="46" y="4"/>
                    </a:lnTo>
                    <a:lnTo>
                      <a:pt x="0" y="40"/>
                    </a:lnTo>
                    <a:lnTo>
                      <a:pt x="0" y="38"/>
                    </a:lnTo>
                    <a:lnTo>
                      <a:pt x="46" y="0"/>
                    </a:lnTo>
                    <a:close/>
                  </a:path>
                </a:pathLst>
              </a:custGeom>
              <a:solidFill>
                <a:srgbClr val="697F9B"/>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49" name="Freeform 134"/>
              <p:cNvSpPr>
                <a:spLocks noChangeAspect="1"/>
              </p:cNvSpPr>
              <p:nvPr/>
            </p:nvSpPr>
            <p:spPr bwMode="auto">
              <a:xfrm>
                <a:off x="3092" y="3692"/>
                <a:ext cx="104" cy="36"/>
              </a:xfrm>
              <a:custGeom>
                <a:avLst/>
                <a:gdLst>
                  <a:gd name="T0" fmla="*/ 104 w 104"/>
                  <a:gd name="T1" fmla="*/ 34 h 36"/>
                  <a:gd name="T2" fmla="*/ 0 w 104"/>
                  <a:gd name="T3" fmla="*/ 0 h 36"/>
                  <a:gd name="T4" fmla="*/ 0 w 104"/>
                  <a:gd name="T5" fmla="*/ 2 h 36"/>
                  <a:gd name="T6" fmla="*/ 104 w 104"/>
                  <a:gd name="T7" fmla="*/ 36 h 36"/>
                  <a:gd name="T8" fmla="*/ 104 w 104"/>
                  <a:gd name="T9" fmla="*/ 34 h 36"/>
                  <a:gd name="T10" fmla="*/ 104 w 104"/>
                  <a:gd name="T11" fmla="*/ 34 h 36"/>
                  <a:gd name="T12" fmla="*/ 0 60000 65536"/>
                  <a:gd name="T13" fmla="*/ 0 60000 65536"/>
                  <a:gd name="T14" fmla="*/ 0 60000 65536"/>
                  <a:gd name="T15" fmla="*/ 0 60000 65536"/>
                  <a:gd name="T16" fmla="*/ 0 60000 65536"/>
                  <a:gd name="T17" fmla="*/ 0 60000 65536"/>
                  <a:gd name="T18" fmla="*/ 0 w 104"/>
                  <a:gd name="T19" fmla="*/ 0 h 36"/>
                  <a:gd name="T20" fmla="*/ 104 w 104"/>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4" h="36">
                    <a:moveTo>
                      <a:pt x="104" y="34"/>
                    </a:moveTo>
                    <a:lnTo>
                      <a:pt x="0" y="0"/>
                    </a:lnTo>
                    <a:lnTo>
                      <a:pt x="0" y="2"/>
                    </a:lnTo>
                    <a:lnTo>
                      <a:pt x="104" y="36"/>
                    </a:lnTo>
                    <a:lnTo>
                      <a:pt x="104" y="34"/>
                    </a:lnTo>
                    <a:close/>
                  </a:path>
                </a:pathLst>
              </a:custGeom>
              <a:solidFill>
                <a:srgbClr val="BDC9D6"/>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0" name="Freeform 135"/>
              <p:cNvSpPr>
                <a:spLocks noChangeAspect="1"/>
              </p:cNvSpPr>
              <p:nvPr/>
            </p:nvSpPr>
            <p:spPr bwMode="auto">
              <a:xfrm>
                <a:off x="3092" y="3660"/>
                <a:ext cx="150" cy="66"/>
              </a:xfrm>
              <a:custGeom>
                <a:avLst/>
                <a:gdLst>
                  <a:gd name="T0" fmla="*/ 50 w 150"/>
                  <a:gd name="T1" fmla="*/ 0 h 66"/>
                  <a:gd name="T2" fmla="*/ 150 w 150"/>
                  <a:gd name="T3" fmla="*/ 28 h 66"/>
                  <a:gd name="T4" fmla="*/ 104 w 150"/>
                  <a:gd name="T5" fmla="*/ 66 h 66"/>
                  <a:gd name="T6" fmla="*/ 0 w 150"/>
                  <a:gd name="T7" fmla="*/ 32 h 66"/>
                  <a:gd name="T8" fmla="*/ 50 w 150"/>
                  <a:gd name="T9" fmla="*/ 0 h 66"/>
                  <a:gd name="T10" fmla="*/ 50 w 150"/>
                  <a:gd name="T11" fmla="*/ 0 h 66"/>
                  <a:gd name="T12" fmla="*/ 0 60000 65536"/>
                  <a:gd name="T13" fmla="*/ 0 60000 65536"/>
                  <a:gd name="T14" fmla="*/ 0 60000 65536"/>
                  <a:gd name="T15" fmla="*/ 0 60000 65536"/>
                  <a:gd name="T16" fmla="*/ 0 60000 65536"/>
                  <a:gd name="T17" fmla="*/ 0 60000 65536"/>
                  <a:gd name="T18" fmla="*/ 0 w 150"/>
                  <a:gd name="T19" fmla="*/ 0 h 66"/>
                  <a:gd name="T20" fmla="*/ 150 w 150"/>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50" h="66">
                    <a:moveTo>
                      <a:pt x="50" y="0"/>
                    </a:moveTo>
                    <a:lnTo>
                      <a:pt x="150" y="28"/>
                    </a:lnTo>
                    <a:lnTo>
                      <a:pt x="104" y="66"/>
                    </a:lnTo>
                    <a:lnTo>
                      <a:pt x="0" y="32"/>
                    </a:lnTo>
                    <a:lnTo>
                      <a:pt x="50" y="0"/>
                    </a:ln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1" name="Freeform 136"/>
              <p:cNvSpPr>
                <a:spLocks noChangeAspect="1"/>
              </p:cNvSpPr>
              <p:nvPr/>
            </p:nvSpPr>
            <p:spPr bwMode="auto">
              <a:xfrm>
                <a:off x="3202" y="3534"/>
                <a:ext cx="86" cy="98"/>
              </a:xfrm>
              <a:custGeom>
                <a:avLst/>
                <a:gdLst>
                  <a:gd name="T0" fmla="*/ 240 w 43"/>
                  <a:gd name="T1" fmla="*/ 392 h 49"/>
                  <a:gd name="T2" fmla="*/ 328 w 43"/>
                  <a:gd name="T3" fmla="*/ 320 h 49"/>
                  <a:gd name="T4" fmla="*/ 328 w 43"/>
                  <a:gd name="T5" fmla="*/ 144 h 49"/>
                  <a:gd name="T6" fmla="*/ 312 w 43"/>
                  <a:gd name="T7" fmla="*/ 0 h 49"/>
                  <a:gd name="T8" fmla="*/ 120 w 43"/>
                  <a:gd name="T9" fmla="*/ 8 h 49"/>
                  <a:gd name="T10" fmla="*/ 0 w 43"/>
                  <a:gd name="T11" fmla="*/ 24 h 49"/>
                  <a:gd name="T12" fmla="*/ 120 w 43"/>
                  <a:gd name="T13" fmla="*/ 384 h 49"/>
                  <a:gd name="T14" fmla="*/ 240 w 43"/>
                  <a:gd name="T15" fmla="*/ 392 h 4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9"/>
                  <a:gd name="T26" fmla="*/ 43 w 43"/>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9">
                    <a:moveTo>
                      <a:pt x="30" y="49"/>
                    </a:moveTo>
                    <a:cubicBezTo>
                      <a:pt x="41" y="40"/>
                      <a:pt x="41" y="40"/>
                      <a:pt x="41" y="40"/>
                    </a:cubicBezTo>
                    <a:cubicBezTo>
                      <a:pt x="43" y="30"/>
                      <a:pt x="43" y="25"/>
                      <a:pt x="41" y="18"/>
                    </a:cubicBezTo>
                    <a:cubicBezTo>
                      <a:pt x="39" y="9"/>
                      <a:pt x="39" y="0"/>
                      <a:pt x="39" y="0"/>
                    </a:cubicBezTo>
                    <a:cubicBezTo>
                      <a:pt x="15" y="1"/>
                      <a:pt x="15" y="1"/>
                      <a:pt x="15" y="1"/>
                    </a:cubicBezTo>
                    <a:cubicBezTo>
                      <a:pt x="0" y="3"/>
                      <a:pt x="0" y="3"/>
                      <a:pt x="0" y="3"/>
                    </a:cubicBezTo>
                    <a:cubicBezTo>
                      <a:pt x="15" y="48"/>
                      <a:pt x="15" y="48"/>
                      <a:pt x="15" y="48"/>
                    </a:cubicBezTo>
                    <a:lnTo>
                      <a:pt x="30" y="49"/>
                    </a:lnTo>
                    <a:close/>
                  </a:path>
                </a:pathLst>
              </a:custGeom>
              <a:solidFill>
                <a:srgbClr val="004F77"/>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2" name="Freeform 137"/>
              <p:cNvSpPr>
                <a:spLocks noChangeAspect="1"/>
              </p:cNvSpPr>
              <p:nvPr/>
            </p:nvSpPr>
            <p:spPr bwMode="auto">
              <a:xfrm>
                <a:off x="3202" y="3528"/>
                <a:ext cx="78" cy="20"/>
              </a:xfrm>
              <a:custGeom>
                <a:avLst/>
                <a:gdLst>
                  <a:gd name="T0" fmla="*/ 58 w 78"/>
                  <a:gd name="T1" fmla="*/ 18 h 20"/>
                  <a:gd name="T2" fmla="*/ 78 w 78"/>
                  <a:gd name="T3" fmla="*/ 6 h 20"/>
                  <a:gd name="T4" fmla="*/ 34 w 78"/>
                  <a:gd name="T5" fmla="*/ 0 h 20"/>
                  <a:gd name="T6" fmla="*/ 0 w 78"/>
                  <a:gd name="T7" fmla="*/ 10 h 20"/>
                  <a:gd name="T8" fmla="*/ 52 w 78"/>
                  <a:gd name="T9" fmla="*/ 20 h 20"/>
                  <a:gd name="T10" fmla="*/ 58 w 78"/>
                  <a:gd name="T11" fmla="*/ 18 h 20"/>
                  <a:gd name="T12" fmla="*/ 58 w 78"/>
                  <a:gd name="T13" fmla="*/ 18 h 20"/>
                  <a:gd name="T14" fmla="*/ 0 60000 65536"/>
                  <a:gd name="T15" fmla="*/ 0 60000 65536"/>
                  <a:gd name="T16" fmla="*/ 0 60000 65536"/>
                  <a:gd name="T17" fmla="*/ 0 60000 65536"/>
                  <a:gd name="T18" fmla="*/ 0 60000 65536"/>
                  <a:gd name="T19" fmla="*/ 0 60000 65536"/>
                  <a:gd name="T20" fmla="*/ 0 60000 65536"/>
                  <a:gd name="T21" fmla="*/ 0 w 78"/>
                  <a:gd name="T22" fmla="*/ 0 h 20"/>
                  <a:gd name="T23" fmla="*/ 78 w 7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20">
                    <a:moveTo>
                      <a:pt x="58" y="18"/>
                    </a:moveTo>
                    <a:lnTo>
                      <a:pt x="78" y="6"/>
                    </a:lnTo>
                    <a:lnTo>
                      <a:pt x="34" y="0"/>
                    </a:lnTo>
                    <a:lnTo>
                      <a:pt x="0" y="10"/>
                    </a:lnTo>
                    <a:lnTo>
                      <a:pt x="52" y="20"/>
                    </a:lnTo>
                    <a:lnTo>
                      <a:pt x="58" y="18"/>
                    </a:lnTo>
                    <a:close/>
                  </a:path>
                </a:pathLst>
              </a:custGeom>
              <a:solidFill>
                <a:srgbClr val="305A7F"/>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3" name="Freeform 138"/>
              <p:cNvSpPr>
                <a:spLocks noChangeAspect="1"/>
              </p:cNvSpPr>
              <p:nvPr/>
            </p:nvSpPr>
            <p:spPr bwMode="auto">
              <a:xfrm>
                <a:off x="3160" y="3538"/>
                <a:ext cx="104" cy="116"/>
              </a:xfrm>
              <a:custGeom>
                <a:avLst/>
                <a:gdLst>
                  <a:gd name="T0" fmla="*/ 8 w 52"/>
                  <a:gd name="T1" fmla="*/ 24 h 58"/>
                  <a:gd name="T2" fmla="*/ 40 w 52"/>
                  <a:gd name="T3" fmla="*/ 0 h 58"/>
                  <a:gd name="T4" fmla="*/ 408 w 52"/>
                  <a:gd name="T5" fmla="*/ 40 h 58"/>
                  <a:gd name="T6" fmla="*/ 416 w 52"/>
                  <a:gd name="T7" fmla="*/ 48 h 58"/>
                  <a:gd name="T8" fmla="*/ 416 w 52"/>
                  <a:gd name="T9" fmla="*/ 416 h 58"/>
                  <a:gd name="T10" fmla="*/ 416 w 52"/>
                  <a:gd name="T11" fmla="*/ 424 h 58"/>
                  <a:gd name="T12" fmla="*/ 368 w 52"/>
                  <a:gd name="T13" fmla="*/ 456 h 58"/>
                  <a:gd name="T14" fmla="*/ 352 w 52"/>
                  <a:gd name="T15" fmla="*/ 464 h 58"/>
                  <a:gd name="T16" fmla="*/ 0 w 52"/>
                  <a:gd name="T17" fmla="*/ 344 h 58"/>
                  <a:gd name="T18" fmla="*/ 8 w 52"/>
                  <a:gd name="T19" fmla="*/ 24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8"/>
                  <a:gd name="T32" fmla="*/ 52 w 52"/>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8">
                    <a:moveTo>
                      <a:pt x="1" y="3"/>
                    </a:moveTo>
                    <a:cubicBezTo>
                      <a:pt x="5" y="0"/>
                      <a:pt x="5" y="0"/>
                      <a:pt x="5" y="0"/>
                    </a:cubicBezTo>
                    <a:cubicBezTo>
                      <a:pt x="51" y="5"/>
                      <a:pt x="51" y="5"/>
                      <a:pt x="51" y="5"/>
                    </a:cubicBezTo>
                    <a:cubicBezTo>
                      <a:pt x="51" y="5"/>
                      <a:pt x="52" y="5"/>
                      <a:pt x="52" y="6"/>
                    </a:cubicBezTo>
                    <a:cubicBezTo>
                      <a:pt x="52" y="6"/>
                      <a:pt x="52" y="45"/>
                      <a:pt x="52" y="52"/>
                    </a:cubicBezTo>
                    <a:cubicBezTo>
                      <a:pt x="52" y="53"/>
                      <a:pt x="52" y="53"/>
                      <a:pt x="52" y="53"/>
                    </a:cubicBezTo>
                    <a:cubicBezTo>
                      <a:pt x="52" y="53"/>
                      <a:pt x="48" y="56"/>
                      <a:pt x="46" y="57"/>
                    </a:cubicBezTo>
                    <a:cubicBezTo>
                      <a:pt x="45" y="58"/>
                      <a:pt x="44" y="58"/>
                      <a:pt x="44" y="58"/>
                    </a:cubicBezTo>
                    <a:cubicBezTo>
                      <a:pt x="0" y="43"/>
                      <a:pt x="0" y="43"/>
                      <a:pt x="0" y="43"/>
                    </a:cubicBezTo>
                    <a:lnTo>
                      <a:pt x="1" y="3"/>
                    </a:lnTo>
                    <a:close/>
                  </a:path>
                </a:pathLst>
              </a:custGeom>
              <a:solidFill>
                <a:srgbClr val="0B3C6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4" name="Freeform 139"/>
              <p:cNvSpPr>
                <a:spLocks noChangeAspect="1"/>
              </p:cNvSpPr>
              <p:nvPr/>
            </p:nvSpPr>
            <p:spPr bwMode="auto">
              <a:xfrm>
                <a:off x="3158" y="3534"/>
                <a:ext cx="106" cy="110"/>
              </a:xfrm>
              <a:custGeom>
                <a:avLst/>
                <a:gdLst>
                  <a:gd name="T0" fmla="*/ 56 w 53"/>
                  <a:gd name="T1" fmla="*/ 0 h 55"/>
                  <a:gd name="T2" fmla="*/ 72 w 53"/>
                  <a:gd name="T3" fmla="*/ 0 h 55"/>
                  <a:gd name="T4" fmla="*/ 416 w 53"/>
                  <a:gd name="T5" fmla="*/ 48 h 55"/>
                  <a:gd name="T6" fmla="*/ 424 w 53"/>
                  <a:gd name="T7" fmla="*/ 56 h 55"/>
                  <a:gd name="T8" fmla="*/ 368 w 53"/>
                  <a:gd name="T9" fmla="*/ 88 h 55"/>
                  <a:gd name="T10" fmla="*/ 232 w 53"/>
                  <a:gd name="T11" fmla="*/ 344 h 55"/>
                  <a:gd name="T12" fmla="*/ 280 w 53"/>
                  <a:gd name="T13" fmla="*/ 440 h 55"/>
                  <a:gd name="T14" fmla="*/ 8 w 53"/>
                  <a:gd name="T15" fmla="*/ 360 h 55"/>
                  <a:gd name="T16" fmla="*/ 0 w 53"/>
                  <a:gd name="T17" fmla="*/ 24 h 55"/>
                  <a:gd name="T18" fmla="*/ 56 w 53"/>
                  <a:gd name="T19" fmla="*/ 0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55"/>
                  <a:gd name="T32" fmla="*/ 53 w 53"/>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55">
                    <a:moveTo>
                      <a:pt x="7" y="0"/>
                    </a:moveTo>
                    <a:cubicBezTo>
                      <a:pt x="8" y="0"/>
                      <a:pt x="9" y="0"/>
                      <a:pt x="9" y="0"/>
                    </a:cubicBezTo>
                    <a:cubicBezTo>
                      <a:pt x="9" y="0"/>
                      <a:pt x="51" y="6"/>
                      <a:pt x="52" y="6"/>
                    </a:cubicBezTo>
                    <a:cubicBezTo>
                      <a:pt x="53" y="7"/>
                      <a:pt x="53" y="7"/>
                      <a:pt x="53" y="7"/>
                    </a:cubicBezTo>
                    <a:cubicBezTo>
                      <a:pt x="46" y="11"/>
                      <a:pt x="46" y="11"/>
                      <a:pt x="46" y="11"/>
                    </a:cubicBezTo>
                    <a:cubicBezTo>
                      <a:pt x="46" y="11"/>
                      <a:pt x="29" y="42"/>
                      <a:pt x="29" y="43"/>
                    </a:cubicBezTo>
                    <a:cubicBezTo>
                      <a:pt x="29" y="44"/>
                      <a:pt x="32" y="50"/>
                      <a:pt x="35" y="55"/>
                    </a:cubicBezTo>
                    <a:cubicBezTo>
                      <a:pt x="1" y="45"/>
                      <a:pt x="1" y="45"/>
                      <a:pt x="1" y="45"/>
                    </a:cubicBezTo>
                    <a:cubicBezTo>
                      <a:pt x="0" y="3"/>
                      <a:pt x="0" y="3"/>
                      <a:pt x="0" y="3"/>
                    </a:cubicBezTo>
                    <a:cubicBezTo>
                      <a:pt x="0" y="3"/>
                      <a:pt x="6" y="1"/>
                      <a:pt x="7" y="0"/>
                    </a:cubicBezTo>
                    <a:close/>
                  </a:path>
                </a:pathLst>
              </a:custGeom>
              <a:solidFill>
                <a:srgbClr val="456488"/>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5" name="Freeform 140"/>
              <p:cNvSpPr>
                <a:spLocks noChangeAspect="1"/>
              </p:cNvSpPr>
              <p:nvPr/>
            </p:nvSpPr>
            <p:spPr bwMode="auto">
              <a:xfrm>
                <a:off x="3248" y="3546"/>
                <a:ext cx="16" cy="12"/>
              </a:xfrm>
              <a:custGeom>
                <a:avLst/>
                <a:gdLst>
                  <a:gd name="T0" fmla="*/ 56 w 8"/>
                  <a:gd name="T1" fmla="*/ 0 h 6"/>
                  <a:gd name="T2" fmla="*/ 64 w 8"/>
                  <a:gd name="T3" fmla="*/ 16 h 6"/>
                  <a:gd name="T4" fmla="*/ 8 w 8"/>
                  <a:gd name="T5" fmla="*/ 48 h 6"/>
                  <a:gd name="T6" fmla="*/ 0 w 8"/>
                  <a:gd name="T7" fmla="*/ 40 h 6"/>
                  <a:gd name="T8" fmla="*/ 56 w 8"/>
                  <a:gd name="T9" fmla="*/ 0 h 6"/>
                  <a:gd name="T10" fmla="*/ 0 60000 65536"/>
                  <a:gd name="T11" fmla="*/ 0 60000 65536"/>
                  <a:gd name="T12" fmla="*/ 0 60000 65536"/>
                  <a:gd name="T13" fmla="*/ 0 60000 65536"/>
                  <a:gd name="T14" fmla="*/ 0 60000 65536"/>
                  <a:gd name="T15" fmla="*/ 0 w 8"/>
                  <a:gd name="T16" fmla="*/ 0 h 6"/>
                  <a:gd name="T17" fmla="*/ 8 w 8"/>
                  <a:gd name="T18" fmla="*/ 6 h 6"/>
                </a:gdLst>
                <a:ahLst/>
                <a:cxnLst>
                  <a:cxn ang="T10">
                    <a:pos x="T0" y="T1"/>
                  </a:cxn>
                  <a:cxn ang="T11">
                    <a:pos x="T2" y="T3"/>
                  </a:cxn>
                  <a:cxn ang="T12">
                    <a:pos x="T4" y="T5"/>
                  </a:cxn>
                  <a:cxn ang="T13">
                    <a:pos x="T6" y="T7"/>
                  </a:cxn>
                  <a:cxn ang="T14">
                    <a:pos x="T8" y="T9"/>
                  </a:cxn>
                </a:cxnLst>
                <a:rect l="T15" t="T16" r="T17" b="T18"/>
                <a:pathLst>
                  <a:path w="8" h="6">
                    <a:moveTo>
                      <a:pt x="7" y="0"/>
                    </a:moveTo>
                    <a:cubicBezTo>
                      <a:pt x="8" y="1"/>
                      <a:pt x="8" y="2"/>
                      <a:pt x="8" y="2"/>
                    </a:cubicBezTo>
                    <a:cubicBezTo>
                      <a:pt x="1" y="6"/>
                      <a:pt x="1" y="6"/>
                      <a:pt x="1" y="6"/>
                    </a:cubicBezTo>
                    <a:cubicBezTo>
                      <a:pt x="0" y="5"/>
                      <a:pt x="0" y="5"/>
                      <a:pt x="0" y="5"/>
                    </a:cubicBezTo>
                    <a:lnTo>
                      <a:pt x="7" y="0"/>
                    </a:ln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6" name="Freeform 141"/>
              <p:cNvSpPr>
                <a:spLocks noChangeAspect="1"/>
              </p:cNvSpPr>
              <p:nvPr/>
            </p:nvSpPr>
            <p:spPr bwMode="auto">
              <a:xfrm>
                <a:off x="3156" y="3540"/>
                <a:ext cx="94" cy="114"/>
              </a:xfrm>
              <a:custGeom>
                <a:avLst/>
                <a:gdLst>
                  <a:gd name="T0" fmla="*/ 0 w 47"/>
                  <a:gd name="T1" fmla="*/ 16 h 57"/>
                  <a:gd name="T2" fmla="*/ 0 w 47"/>
                  <a:gd name="T3" fmla="*/ 336 h 57"/>
                  <a:gd name="T4" fmla="*/ 16 w 47"/>
                  <a:gd name="T5" fmla="*/ 352 h 57"/>
                  <a:gd name="T6" fmla="*/ 360 w 47"/>
                  <a:gd name="T7" fmla="*/ 448 h 57"/>
                  <a:gd name="T8" fmla="*/ 376 w 47"/>
                  <a:gd name="T9" fmla="*/ 440 h 57"/>
                  <a:gd name="T10" fmla="*/ 376 w 47"/>
                  <a:gd name="T11" fmla="*/ 72 h 57"/>
                  <a:gd name="T12" fmla="*/ 360 w 47"/>
                  <a:gd name="T13" fmla="*/ 64 h 57"/>
                  <a:gd name="T14" fmla="*/ 16 w 47"/>
                  <a:gd name="T15" fmla="*/ 0 h 57"/>
                  <a:gd name="T16" fmla="*/ 0 w 47"/>
                  <a:gd name="T17" fmla="*/ 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7"/>
                  <a:gd name="T29" fmla="*/ 47 w 4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7">
                    <a:moveTo>
                      <a:pt x="0" y="2"/>
                    </a:moveTo>
                    <a:cubicBezTo>
                      <a:pt x="0" y="4"/>
                      <a:pt x="0" y="35"/>
                      <a:pt x="0" y="42"/>
                    </a:cubicBezTo>
                    <a:cubicBezTo>
                      <a:pt x="0" y="43"/>
                      <a:pt x="2" y="44"/>
                      <a:pt x="2" y="44"/>
                    </a:cubicBezTo>
                    <a:cubicBezTo>
                      <a:pt x="45" y="56"/>
                      <a:pt x="45" y="56"/>
                      <a:pt x="45" y="56"/>
                    </a:cubicBezTo>
                    <a:cubicBezTo>
                      <a:pt x="45" y="56"/>
                      <a:pt x="47" y="57"/>
                      <a:pt x="47" y="55"/>
                    </a:cubicBezTo>
                    <a:cubicBezTo>
                      <a:pt x="47" y="53"/>
                      <a:pt x="47" y="9"/>
                      <a:pt x="47" y="9"/>
                    </a:cubicBezTo>
                    <a:cubicBezTo>
                      <a:pt x="47" y="9"/>
                      <a:pt x="47" y="8"/>
                      <a:pt x="45" y="8"/>
                    </a:cubicBezTo>
                    <a:cubicBezTo>
                      <a:pt x="43" y="7"/>
                      <a:pt x="2" y="0"/>
                      <a:pt x="2" y="0"/>
                    </a:cubicBezTo>
                    <a:cubicBezTo>
                      <a:pt x="2" y="0"/>
                      <a:pt x="0" y="0"/>
                      <a:pt x="0" y="2"/>
                    </a:cubicBezTo>
                    <a:close/>
                  </a:path>
                </a:pathLst>
              </a:custGeom>
              <a:solidFill>
                <a:srgbClr val="5D7695"/>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7" name="Freeform 142"/>
              <p:cNvSpPr>
                <a:spLocks noChangeAspect="1"/>
              </p:cNvSpPr>
              <p:nvPr/>
            </p:nvSpPr>
            <p:spPr bwMode="auto">
              <a:xfrm>
                <a:off x="3166" y="3550"/>
                <a:ext cx="74" cy="90"/>
              </a:xfrm>
              <a:custGeom>
                <a:avLst/>
                <a:gdLst>
                  <a:gd name="T0" fmla="*/ 288 w 37"/>
                  <a:gd name="T1" fmla="*/ 48 h 45"/>
                  <a:gd name="T2" fmla="*/ 8 w 37"/>
                  <a:gd name="T3" fmla="*/ 0 h 45"/>
                  <a:gd name="T4" fmla="*/ 0 w 37"/>
                  <a:gd name="T5" fmla="*/ 8 h 45"/>
                  <a:gd name="T6" fmla="*/ 0 w 37"/>
                  <a:gd name="T7" fmla="*/ 272 h 45"/>
                  <a:gd name="T8" fmla="*/ 8 w 37"/>
                  <a:gd name="T9" fmla="*/ 288 h 45"/>
                  <a:gd name="T10" fmla="*/ 280 w 37"/>
                  <a:gd name="T11" fmla="*/ 352 h 45"/>
                  <a:gd name="T12" fmla="*/ 296 w 37"/>
                  <a:gd name="T13" fmla="*/ 344 h 45"/>
                  <a:gd name="T14" fmla="*/ 296 w 37"/>
                  <a:gd name="T15" fmla="*/ 64 h 45"/>
                  <a:gd name="T16" fmla="*/ 288 w 37"/>
                  <a:gd name="T17" fmla="*/ 48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45"/>
                  <a:gd name="T29" fmla="*/ 37 w 37"/>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45">
                    <a:moveTo>
                      <a:pt x="36" y="6"/>
                    </a:moveTo>
                    <a:cubicBezTo>
                      <a:pt x="16" y="3"/>
                      <a:pt x="3" y="1"/>
                      <a:pt x="1" y="0"/>
                    </a:cubicBezTo>
                    <a:cubicBezTo>
                      <a:pt x="0" y="0"/>
                      <a:pt x="0" y="1"/>
                      <a:pt x="0" y="1"/>
                    </a:cubicBezTo>
                    <a:cubicBezTo>
                      <a:pt x="0" y="1"/>
                      <a:pt x="0" y="32"/>
                      <a:pt x="0" y="34"/>
                    </a:cubicBezTo>
                    <a:cubicBezTo>
                      <a:pt x="0" y="36"/>
                      <a:pt x="0" y="36"/>
                      <a:pt x="1" y="36"/>
                    </a:cubicBezTo>
                    <a:cubicBezTo>
                      <a:pt x="2" y="36"/>
                      <a:pt x="29" y="43"/>
                      <a:pt x="35" y="44"/>
                    </a:cubicBezTo>
                    <a:cubicBezTo>
                      <a:pt x="36" y="45"/>
                      <a:pt x="37" y="43"/>
                      <a:pt x="37" y="43"/>
                    </a:cubicBezTo>
                    <a:cubicBezTo>
                      <a:pt x="37" y="43"/>
                      <a:pt x="37" y="9"/>
                      <a:pt x="37" y="8"/>
                    </a:cubicBezTo>
                    <a:cubicBezTo>
                      <a:pt x="37" y="7"/>
                      <a:pt x="36" y="6"/>
                      <a:pt x="36" y="6"/>
                    </a:cubicBezTo>
                    <a:close/>
                  </a:path>
                </a:pathLst>
              </a:custGeom>
              <a:solidFill>
                <a:srgbClr val="2B4F7C"/>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8" name="Freeform 143"/>
              <p:cNvSpPr>
                <a:spLocks noChangeAspect="1"/>
              </p:cNvSpPr>
              <p:nvPr/>
            </p:nvSpPr>
            <p:spPr bwMode="auto">
              <a:xfrm>
                <a:off x="3168" y="3552"/>
                <a:ext cx="68" cy="84"/>
              </a:xfrm>
              <a:custGeom>
                <a:avLst/>
                <a:gdLst>
                  <a:gd name="T0" fmla="*/ 264 w 34"/>
                  <a:gd name="T1" fmla="*/ 48 h 42"/>
                  <a:gd name="T2" fmla="*/ 8 w 34"/>
                  <a:gd name="T3" fmla="*/ 8 h 42"/>
                  <a:gd name="T4" fmla="*/ 0 w 34"/>
                  <a:gd name="T5" fmla="*/ 8 h 42"/>
                  <a:gd name="T6" fmla="*/ 0 w 34"/>
                  <a:gd name="T7" fmla="*/ 256 h 42"/>
                  <a:gd name="T8" fmla="*/ 8 w 34"/>
                  <a:gd name="T9" fmla="*/ 272 h 42"/>
                  <a:gd name="T10" fmla="*/ 264 w 34"/>
                  <a:gd name="T11" fmla="*/ 336 h 42"/>
                  <a:gd name="T12" fmla="*/ 272 w 34"/>
                  <a:gd name="T13" fmla="*/ 320 h 42"/>
                  <a:gd name="T14" fmla="*/ 272 w 34"/>
                  <a:gd name="T15" fmla="*/ 64 h 42"/>
                  <a:gd name="T16" fmla="*/ 264 w 34"/>
                  <a:gd name="T17" fmla="*/ 48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42"/>
                  <a:gd name="T29" fmla="*/ 34 w 3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42">
                    <a:moveTo>
                      <a:pt x="33" y="6"/>
                    </a:moveTo>
                    <a:cubicBezTo>
                      <a:pt x="15" y="3"/>
                      <a:pt x="3" y="1"/>
                      <a:pt x="1" y="1"/>
                    </a:cubicBezTo>
                    <a:cubicBezTo>
                      <a:pt x="0" y="0"/>
                      <a:pt x="0" y="1"/>
                      <a:pt x="0" y="1"/>
                    </a:cubicBezTo>
                    <a:cubicBezTo>
                      <a:pt x="0" y="1"/>
                      <a:pt x="0" y="30"/>
                      <a:pt x="0" y="32"/>
                    </a:cubicBezTo>
                    <a:cubicBezTo>
                      <a:pt x="0" y="33"/>
                      <a:pt x="0" y="33"/>
                      <a:pt x="1" y="34"/>
                    </a:cubicBezTo>
                    <a:cubicBezTo>
                      <a:pt x="2" y="34"/>
                      <a:pt x="27" y="40"/>
                      <a:pt x="33" y="42"/>
                    </a:cubicBezTo>
                    <a:cubicBezTo>
                      <a:pt x="34" y="42"/>
                      <a:pt x="34" y="40"/>
                      <a:pt x="34" y="40"/>
                    </a:cubicBezTo>
                    <a:cubicBezTo>
                      <a:pt x="34" y="40"/>
                      <a:pt x="34" y="9"/>
                      <a:pt x="34" y="8"/>
                    </a:cubicBezTo>
                    <a:cubicBezTo>
                      <a:pt x="34" y="7"/>
                      <a:pt x="34" y="6"/>
                      <a:pt x="33" y="6"/>
                    </a:cubicBezTo>
                    <a:close/>
                  </a:path>
                </a:pathLst>
              </a:custGeom>
              <a:solidFill>
                <a:srgbClr val="D3DBE4"/>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959" name="Freeform 144"/>
              <p:cNvSpPr>
                <a:spLocks noChangeAspect="1" noEditPoints="1"/>
              </p:cNvSpPr>
              <p:nvPr/>
            </p:nvSpPr>
            <p:spPr bwMode="auto">
              <a:xfrm>
                <a:off x="3168" y="3552"/>
                <a:ext cx="70" cy="84"/>
              </a:xfrm>
              <a:custGeom>
                <a:avLst/>
                <a:gdLst>
                  <a:gd name="T0" fmla="*/ 0 w 35"/>
                  <a:gd name="T1" fmla="*/ 8 h 42"/>
                  <a:gd name="T2" fmla="*/ 0 w 35"/>
                  <a:gd name="T3" fmla="*/ 8 h 42"/>
                  <a:gd name="T4" fmla="*/ 0 w 35"/>
                  <a:gd name="T5" fmla="*/ 256 h 42"/>
                  <a:gd name="T6" fmla="*/ 8 w 35"/>
                  <a:gd name="T7" fmla="*/ 272 h 42"/>
                  <a:gd name="T8" fmla="*/ 264 w 35"/>
                  <a:gd name="T9" fmla="*/ 336 h 42"/>
                  <a:gd name="T10" fmla="*/ 280 w 35"/>
                  <a:gd name="T11" fmla="*/ 320 h 42"/>
                  <a:gd name="T12" fmla="*/ 280 w 35"/>
                  <a:gd name="T13" fmla="*/ 64 h 42"/>
                  <a:gd name="T14" fmla="*/ 272 w 35"/>
                  <a:gd name="T15" fmla="*/ 48 h 42"/>
                  <a:gd name="T16" fmla="*/ 272 w 35"/>
                  <a:gd name="T17" fmla="*/ 48 h 42"/>
                  <a:gd name="T18" fmla="*/ 8 w 35"/>
                  <a:gd name="T19" fmla="*/ 0 h 42"/>
                  <a:gd name="T20" fmla="*/ 0 w 35"/>
                  <a:gd name="T21" fmla="*/ 8 h 42"/>
                  <a:gd name="T22" fmla="*/ 8 w 35"/>
                  <a:gd name="T23" fmla="*/ 8 h 42"/>
                  <a:gd name="T24" fmla="*/ 8 w 35"/>
                  <a:gd name="T25" fmla="*/ 8 h 42"/>
                  <a:gd name="T26" fmla="*/ 264 w 35"/>
                  <a:gd name="T27" fmla="*/ 48 h 42"/>
                  <a:gd name="T28" fmla="*/ 272 w 35"/>
                  <a:gd name="T29" fmla="*/ 64 h 42"/>
                  <a:gd name="T30" fmla="*/ 272 w 35"/>
                  <a:gd name="T31" fmla="*/ 320 h 42"/>
                  <a:gd name="T32" fmla="*/ 264 w 35"/>
                  <a:gd name="T33" fmla="*/ 328 h 42"/>
                  <a:gd name="T34" fmla="*/ 8 w 35"/>
                  <a:gd name="T35" fmla="*/ 264 h 42"/>
                  <a:gd name="T36" fmla="*/ 8 w 35"/>
                  <a:gd name="T37" fmla="*/ 256 h 42"/>
                  <a:gd name="T38" fmla="*/ 8 w 35"/>
                  <a:gd name="T39" fmla="*/ 8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5"/>
                  <a:gd name="T61" fmla="*/ 0 h 42"/>
                  <a:gd name="T62" fmla="*/ 35 w 35"/>
                  <a:gd name="T63" fmla="*/ 42 h 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5" h="42">
                    <a:moveTo>
                      <a:pt x="0" y="1"/>
                    </a:moveTo>
                    <a:cubicBezTo>
                      <a:pt x="0" y="1"/>
                      <a:pt x="0" y="1"/>
                      <a:pt x="0" y="1"/>
                    </a:cubicBezTo>
                    <a:cubicBezTo>
                      <a:pt x="0" y="32"/>
                      <a:pt x="0" y="32"/>
                      <a:pt x="0" y="32"/>
                    </a:cubicBezTo>
                    <a:cubicBezTo>
                      <a:pt x="0" y="33"/>
                      <a:pt x="0" y="34"/>
                      <a:pt x="1" y="34"/>
                    </a:cubicBezTo>
                    <a:cubicBezTo>
                      <a:pt x="1" y="34"/>
                      <a:pt x="27" y="41"/>
                      <a:pt x="33" y="42"/>
                    </a:cubicBezTo>
                    <a:cubicBezTo>
                      <a:pt x="34" y="42"/>
                      <a:pt x="35" y="41"/>
                      <a:pt x="35" y="40"/>
                    </a:cubicBezTo>
                    <a:cubicBezTo>
                      <a:pt x="35" y="8"/>
                      <a:pt x="35" y="8"/>
                      <a:pt x="35" y="8"/>
                    </a:cubicBezTo>
                    <a:cubicBezTo>
                      <a:pt x="35" y="7"/>
                      <a:pt x="35" y="6"/>
                      <a:pt x="34" y="6"/>
                    </a:cubicBezTo>
                    <a:cubicBezTo>
                      <a:pt x="34" y="6"/>
                      <a:pt x="34" y="6"/>
                      <a:pt x="34" y="6"/>
                    </a:cubicBezTo>
                    <a:cubicBezTo>
                      <a:pt x="1" y="0"/>
                      <a:pt x="1" y="0"/>
                      <a:pt x="1" y="0"/>
                    </a:cubicBezTo>
                    <a:cubicBezTo>
                      <a:pt x="1" y="0"/>
                      <a:pt x="1" y="0"/>
                      <a:pt x="0" y="1"/>
                    </a:cubicBezTo>
                    <a:close/>
                    <a:moveTo>
                      <a:pt x="1" y="1"/>
                    </a:moveTo>
                    <a:cubicBezTo>
                      <a:pt x="1" y="1"/>
                      <a:pt x="1" y="1"/>
                      <a:pt x="1" y="1"/>
                    </a:cubicBezTo>
                    <a:cubicBezTo>
                      <a:pt x="33" y="6"/>
                      <a:pt x="33" y="6"/>
                      <a:pt x="33" y="6"/>
                    </a:cubicBezTo>
                    <a:cubicBezTo>
                      <a:pt x="34" y="6"/>
                      <a:pt x="34" y="7"/>
                      <a:pt x="34" y="8"/>
                    </a:cubicBezTo>
                    <a:cubicBezTo>
                      <a:pt x="34" y="40"/>
                      <a:pt x="34" y="40"/>
                      <a:pt x="34" y="40"/>
                    </a:cubicBezTo>
                    <a:cubicBezTo>
                      <a:pt x="34" y="40"/>
                      <a:pt x="34" y="42"/>
                      <a:pt x="33" y="41"/>
                    </a:cubicBezTo>
                    <a:cubicBezTo>
                      <a:pt x="27" y="40"/>
                      <a:pt x="2" y="33"/>
                      <a:pt x="1" y="33"/>
                    </a:cubicBezTo>
                    <a:cubicBezTo>
                      <a:pt x="1" y="33"/>
                      <a:pt x="1" y="33"/>
                      <a:pt x="1" y="32"/>
                    </a:cubicBezTo>
                    <a:cubicBezTo>
                      <a:pt x="1" y="1"/>
                      <a:pt x="1" y="1"/>
                      <a:pt x="1" y="1"/>
                    </a:cubicBezTo>
                    <a:close/>
                  </a:path>
                </a:pathLst>
              </a:custGeom>
              <a:solidFill>
                <a:srgbClr val="8BA6BD"/>
              </a:solidFill>
              <a:ln w="9525">
                <a:noFill/>
                <a:round/>
                <a:headEnd/>
                <a:tailEnd/>
              </a:ln>
            </p:spPr>
            <p:txBody>
              <a:bodyPr/>
              <a:lstStyle/>
              <a:p>
                <a:pPr>
                  <a:defRPr/>
                </a:pPr>
                <a:endParaRPr lang="zh-CN" altLang="en-US" sz="1600" kern="0" dirty="0">
                  <a:solidFill>
                    <a:prstClr val="black"/>
                  </a:solidFill>
                  <a:latin typeface="微软雅黑" panose="020B0503020204020204" pitchFamily="34" charset="-122"/>
                  <a:ea typeface="微软雅黑" panose="020B0503020204020204" pitchFamily="34" charset="-122"/>
                  <a:cs typeface="Arial" pitchFamily="34" charset="0"/>
                </a:endParaRPr>
              </a:p>
            </p:txBody>
          </p:sp>
        </p:grpSp>
        <p:sp>
          <p:nvSpPr>
            <p:cNvPr id="823" name="文本框 1043"/>
            <p:cNvSpPr txBox="1"/>
            <p:nvPr/>
          </p:nvSpPr>
          <p:spPr>
            <a:xfrm>
              <a:off x="8431763" y="2837434"/>
              <a:ext cx="694927" cy="261550"/>
            </a:xfrm>
            <a:prstGeom prst="rect">
              <a:avLst/>
            </a:prstGeom>
            <a:noFill/>
          </p:spPr>
          <p:txBody>
            <a:bodyPr wrap="square" rtlCol="0">
              <a:spAutoFit/>
            </a:bodyPr>
            <a:lstStyle/>
            <a:p>
              <a:pPr>
                <a:defRPr/>
              </a:pPr>
              <a:r>
                <a:rPr lang="zh-CN" altLang="en-US" sz="1100" kern="0" dirty="0">
                  <a:solidFill>
                    <a:prstClr val="black"/>
                  </a:solidFill>
                  <a:latin typeface="微软雅黑" panose="020B0503020204020204" pitchFamily="34" charset="-122"/>
                  <a:ea typeface="微软雅黑" panose="020B0503020204020204" pitchFamily="34" charset="-122"/>
                </a:rPr>
                <a:t>精控业务</a:t>
              </a:r>
            </a:p>
          </p:txBody>
        </p:sp>
        <p:sp>
          <p:nvSpPr>
            <p:cNvPr id="824" name="Text Box 194"/>
            <p:cNvSpPr txBox="1">
              <a:spLocks noChangeArrowheads="1"/>
            </p:cNvSpPr>
            <p:nvPr/>
          </p:nvSpPr>
          <p:spPr bwMode="auto">
            <a:xfrm>
              <a:off x="7361649" y="2805836"/>
              <a:ext cx="287886" cy="676279"/>
            </a:xfrm>
            <a:prstGeom prst="rect">
              <a:avLst/>
            </a:prstGeom>
            <a:solidFill>
              <a:srgbClr val="F79646">
                <a:lumMod val="60000"/>
                <a:lumOff val="40000"/>
              </a:srgbClr>
            </a:solidFill>
            <a:ln w="9525">
              <a:solidFill>
                <a:sysClr val="windowText" lastClr="000000"/>
              </a:solidFill>
              <a:miter lim="800000"/>
              <a:headEnd/>
              <a:tailEnd/>
            </a:ln>
          </p:spPr>
          <p:txBody>
            <a:bodyPr vert="eaVert" wrap="square" lIns="0" tIns="45705" rIns="0" bIns="45705">
              <a:spAutoFit/>
            </a:bodyPr>
            <a:lstStyle/>
            <a:p>
              <a:pPr algn="ctr" defTabSz="816064" eaLnBrk="0" hangingPunct="0">
                <a:spcBef>
                  <a:spcPct val="50000"/>
                </a:spcBef>
                <a:defRPr/>
              </a:pPr>
              <a:r>
                <a:rPr lang="zh-CN" altLang="en-US" sz="1100" kern="0" dirty="0">
                  <a:solidFill>
                    <a:prstClr val="black"/>
                  </a:solidFill>
                  <a:latin typeface="微软雅黑" panose="020B0503020204020204" pitchFamily="34" charset="-122"/>
                  <a:ea typeface="微软雅黑" panose="020B0503020204020204" pitchFamily="34" charset="-122"/>
                </a:rPr>
                <a:t>协议转换器</a:t>
              </a:r>
              <a:endParaRPr lang="en-US" altLang="zh-CN" sz="1100" kern="0" dirty="0">
                <a:solidFill>
                  <a:prstClr val="black"/>
                </a:solidFill>
                <a:latin typeface="微软雅黑" panose="020B0503020204020204" pitchFamily="34" charset="-122"/>
                <a:ea typeface="微软雅黑" panose="020B0503020204020204" pitchFamily="34" charset="-122"/>
              </a:endParaRPr>
            </a:p>
          </p:txBody>
        </p:sp>
        <p:sp>
          <p:nvSpPr>
            <p:cNvPr id="825" name="矩形 824"/>
            <p:cNvSpPr/>
            <p:nvPr/>
          </p:nvSpPr>
          <p:spPr bwMode="auto">
            <a:xfrm>
              <a:off x="7797542" y="2876711"/>
              <a:ext cx="499902" cy="155246"/>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algn="ctr" defTabSz="816119" eaLnBrk="0" hangingPunct="0">
                <a:defRPr/>
              </a:pPr>
              <a:r>
                <a:rPr lang="en-US" altLang="zh-CN" sz="900" kern="0" dirty="0">
                  <a:solidFill>
                    <a:prstClr val="black"/>
                  </a:solidFill>
                  <a:latin typeface="微软雅黑" panose="020B0503020204020204" pitchFamily="34" charset="-122"/>
                  <a:ea typeface="微软雅黑" panose="020B0503020204020204" pitchFamily="34" charset="-122"/>
                </a:rPr>
                <a:t>2M</a:t>
              </a:r>
              <a:r>
                <a:rPr lang="zh-CN" altLang="en-US" sz="900" kern="0" dirty="0">
                  <a:solidFill>
                    <a:prstClr val="black"/>
                  </a:solidFill>
                  <a:latin typeface="微软雅黑" panose="020B0503020204020204" pitchFamily="34" charset="-122"/>
                  <a:ea typeface="微软雅黑" panose="020B0503020204020204" pitchFamily="34" charset="-122"/>
                </a:rPr>
                <a:t>端口</a:t>
              </a:r>
            </a:p>
          </p:txBody>
        </p:sp>
        <p:sp>
          <p:nvSpPr>
            <p:cNvPr id="826" name="矩形 825"/>
            <p:cNvSpPr/>
            <p:nvPr/>
          </p:nvSpPr>
          <p:spPr bwMode="auto">
            <a:xfrm>
              <a:off x="7787014" y="3050328"/>
              <a:ext cx="499902" cy="155246"/>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algn="ctr" defTabSz="816119" eaLnBrk="0" hangingPunct="0">
                <a:defRPr/>
              </a:pPr>
              <a:r>
                <a:rPr lang="en-US" altLang="zh-CN" sz="900" kern="0" dirty="0">
                  <a:solidFill>
                    <a:prstClr val="black"/>
                  </a:solidFill>
                  <a:latin typeface="微软雅黑" panose="020B0503020204020204" pitchFamily="34" charset="-122"/>
                  <a:ea typeface="微软雅黑" panose="020B0503020204020204" pitchFamily="34" charset="-122"/>
                </a:rPr>
                <a:t>2M</a:t>
              </a:r>
              <a:r>
                <a:rPr lang="zh-CN" altLang="en-US" sz="900" kern="0" dirty="0">
                  <a:solidFill>
                    <a:prstClr val="black"/>
                  </a:solidFill>
                  <a:latin typeface="微软雅黑" panose="020B0503020204020204" pitchFamily="34" charset="-122"/>
                  <a:ea typeface="微软雅黑" panose="020B0503020204020204" pitchFamily="34" charset="-122"/>
                </a:rPr>
                <a:t>端口</a:t>
              </a:r>
            </a:p>
          </p:txBody>
        </p:sp>
        <p:sp>
          <p:nvSpPr>
            <p:cNvPr id="827" name="矩形 826"/>
            <p:cNvSpPr/>
            <p:nvPr/>
          </p:nvSpPr>
          <p:spPr bwMode="auto">
            <a:xfrm>
              <a:off x="7787014" y="3223942"/>
              <a:ext cx="499902" cy="155246"/>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68544" tIns="34272" rIns="68544" bIns="34272" numCol="1" rtlCol="0" anchor="t" anchorCtr="0" compatLnSpc="1">
              <a:prstTxWarp prst="textNoShape">
                <a:avLst/>
              </a:prstTxWarp>
            </a:bodyPr>
            <a:lstStyle/>
            <a:p>
              <a:pPr algn="ctr" defTabSz="816119" eaLnBrk="0" hangingPunct="0">
                <a:defRPr/>
              </a:pPr>
              <a:r>
                <a:rPr lang="en-US" altLang="zh-CN" sz="1000" kern="0" dirty="0">
                  <a:solidFill>
                    <a:prstClr val="black"/>
                  </a:solidFill>
                  <a:latin typeface="微软雅黑" panose="020B0503020204020204" pitchFamily="34" charset="-122"/>
                  <a:ea typeface="微软雅黑" panose="020B0503020204020204" pitchFamily="34" charset="-122"/>
                </a:rPr>
                <a:t>….</a:t>
              </a:r>
              <a:endParaRPr lang="zh-CN" altLang="en-US" sz="1000" kern="0" dirty="0">
                <a:solidFill>
                  <a:prstClr val="black"/>
                </a:solidFill>
                <a:latin typeface="微软雅黑" panose="020B0503020204020204" pitchFamily="34" charset="-122"/>
                <a:ea typeface="微软雅黑" panose="020B0503020204020204" pitchFamily="34" charset="-122"/>
              </a:endParaRPr>
            </a:p>
          </p:txBody>
        </p:sp>
        <p:cxnSp>
          <p:nvCxnSpPr>
            <p:cNvPr id="828" name="直接连接符 827"/>
            <p:cNvCxnSpPr/>
            <p:nvPr/>
          </p:nvCxnSpPr>
          <p:spPr>
            <a:xfrm>
              <a:off x="7649541" y="2967813"/>
              <a:ext cx="139769" cy="0"/>
            </a:xfrm>
            <a:prstGeom prst="line">
              <a:avLst/>
            </a:prstGeom>
            <a:noFill/>
            <a:ln w="28575" cap="flat" cmpd="sng" algn="ctr">
              <a:solidFill>
                <a:srgbClr val="F79646">
                  <a:lumMod val="75000"/>
                </a:srgbClr>
              </a:solidFill>
              <a:prstDash val="solid"/>
            </a:ln>
            <a:effectLst/>
          </p:spPr>
        </p:cxnSp>
        <p:cxnSp>
          <p:nvCxnSpPr>
            <p:cNvPr id="829" name="直接连接符 828"/>
            <p:cNvCxnSpPr/>
            <p:nvPr/>
          </p:nvCxnSpPr>
          <p:spPr>
            <a:xfrm>
              <a:off x="7649541" y="3149958"/>
              <a:ext cx="139769" cy="0"/>
            </a:xfrm>
            <a:prstGeom prst="line">
              <a:avLst/>
            </a:prstGeom>
            <a:noFill/>
            <a:ln w="28575" cap="flat" cmpd="sng" algn="ctr">
              <a:solidFill>
                <a:srgbClr val="F79646">
                  <a:lumMod val="75000"/>
                </a:srgbClr>
              </a:solidFill>
              <a:prstDash val="solid"/>
            </a:ln>
            <a:effectLst/>
          </p:spPr>
        </p:cxnSp>
        <p:cxnSp>
          <p:nvCxnSpPr>
            <p:cNvPr id="830" name="直接连接符 829"/>
            <p:cNvCxnSpPr/>
            <p:nvPr/>
          </p:nvCxnSpPr>
          <p:spPr>
            <a:xfrm>
              <a:off x="7642394" y="3314698"/>
              <a:ext cx="139769" cy="0"/>
            </a:xfrm>
            <a:prstGeom prst="line">
              <a:avLst/>
            </a:prstGeom>
            <a:noFill/>
            <a:ln w="28575" cap="flat" cmpd="sng" algn="ctr">
              <a:solidFill>
                <a:srgbClr val="F79646">
                  <a:lumMod val="75000"/>
                </a:srgbClr>
              </a:solidFill>
              <a:prstDash val="solid"/>
            </a:ln>
            <a:effectLst/>
          </p:spPr>
        </p:cxnSp>
        <p:sp>
          <p:nvSpPr>
            <p:cNvPr id="831" name="矩形 830"/>
            <p:cNvSpPr/>
            <p:nvPr/>
          </p:nvSpPr>
          <p:spPr>
            <a:xfrm>
              <a:off x="6249817" y="2795602"/>
              <a:ext cx="490100" cy="613342"/>
            </a:xfrm>
            <a:prstGeom prst="rect">
              <a:avLst/>
            </a:prstGeom>
            <a:solidFill>
              <a:srgbClr val="4F81BD">
                <a:lumMod val="20000"/>
                <a:lumOff val="80000"/>
              </a:srgbClr>
            </a:solidFill>
            <a:ln w="25400" cap="flat" cmpd="sng" algn="ctr">
              <a:solidFill>
                <a:srgbClr val="4F81BD">
                  <a:shade val="50000"/>
                </a:srgbClr>
              </a:solid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32" name="矩形 831"/>
            <p:cNvSpPr/>
            <p:nvPr/>
          </p:nvSpPr>
          <p:spPr>
            <a:xfrm>
              <a:off x="6249522" y="2844675"/>
              <a:ext cx="418595" cy="195790"/>
            </a:xfrm>
            <a:prstGeom prst="rect">
              <a:avLst/>
            </a:prstGeom>
            <a:solidFill>
              <a:srgbClr val="4F81BD"/>
            </a:solidFill>
            <a:ln w="25400" cap="flat" cmpd="sng" algn="ctr">
              <a:solidFill>
                <a:srgbClr val="4F81BD">
                  <a:shade val="50000"/>
                </a:srgbClr>
              </a:solidFill>
              <a:prstDash val="solid"/>
            </a:ln>
            <a:effectLst/>
          </p:spPr>
          <p:txBody>
            <a:bodyPr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1</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33" name="矩形 832"/>
            <p:cNvSpPr/>
            <p:nvPr/>
          </p:nvSpPr>
          <p:spPr>
            <a:xfrm>
              <a:off x="6881008" y="2853231"/>
              <a:ext cx="418595" cy="195790"/>
            </a:xfrm>
            <a:prstGeom prst="rect">
              <a:avLst/>
            </a:prstGeom>
            <a:solidFill>
              <a:srgbClr val="4F81BD"/>
            </a:solidFill>
            <a:ln w="25400" cap="flat" cmpd="sng" algn="ctr">
              <a:solidFill>
                <a:srgbClr val="4F81BD">
                  <a:shade val="50000"/>
                </a:srgbClr>
              </a:solidFill>
              <a:prstDash val="solid"/>
            </a:ln>
            <a:effectLst/>
          </p:spPr>
          <p:txBody>
            <a:bodyPr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1</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834" name="文本框 489"/>
            <p:cNvSpPr txBox="1"/>
            <p:nvPr/>
          </p:nvSpPr>
          <p:spPr>
            <a:xfrm>
              <a:off x="6181898" y="3043363"/>
              <a:ext cx="554264" cy="277071"/>
            </a:xfrm>
            <a:prstGeom prst="rect">
              <a:avLst/>
            </a:prstGeom>
            <a:noFill/>
          </p:spPr>
          <p:txBody>
            <a:bodyPr wrap="square" rtlCol="0">
              <a:spAutoFit/>
            </a:bodyPr>
            <a:lstStyle/>
            <a:p>
              <a:pPr algn="ctr">
                <a:defRPr/>
              </a:pPr>
              <a:r>
                <a:rPr lang="zh-CN" altLang="en-US" sz="1200" kern="0" dirty="0">
                  <a:solidFill>
                    <a:prstClr val="black"/>
                  </a:solidFill>
                  <a:latin typeface="微软雅黑" panose="020B0503020204020204" pitchFamily="34" charset="-122"/>
                  <a:ea typeface="微软雅黑" panose="020B0503020204020204" pitchFamily="34" charset="-122"/>
                </a:rPr>
                <a:t>传输</a:t>
              </a:r>
            </a:p>
          </p:txBody>
        </p:sp>
        <p:sp>
          <p:nvSpPr>
            <p:cNvPr id="835" name="文本框 490"/>
            <p:cNvSpPr txBox="1"/>
            <p:nvPr/>
          </p:nvSpPr>
          <p:spPr>
            <a:xfrm>
              <a:off x="6737472" y="3051441"/>
              <a:ext cx="555973" cy="277071"/>
            </a:xfrm>
            <a:prstGeom prst="rect">
              <a:avLst/>
            </a:prstGeom>
            <a:noFill/>
          </p:spPr>
          <p:txBody>
            <a:bodyPr wrap="square" rtlCol="0">
              <a:spAutoFit/>
            </a:bodyPr>
            <a:lstStyle/>
            <a:p>
              <a:pPr algn="ctr">
                <a:defRPr/>
              </a:pPr>
              <a:r>
                <a:rPr lang="zh-CN" altLang="en-US" sz="1200" kern="0" dirty="0">
                  <a:solidFill>
                    <a:prstClr val="black"/>
                  </a:solidFill>
                  <a:latin typeface="微软雅黑" panose="020B0503020204020204" pitchFamily="34" charset="-122"/>
                  <a:ea typeface="微软雅黑" panose="020B0503020204020204" pitchFamily="34" charset="-122"/>
                </a:rPr>
                <a:t>传输</a:t>
              </a:r>
            </a:p>
          </p:txBody>
        </p:sp>
      </p:grpSp>
      <p:sp>
        <p:nvSpPr>
          <p:cNvPr id="960" name="矩形 959"/>
          <p:cNvSpPr/>
          <p:nvPr/>
        </p:nvSpPr>
        <p:spPr>
          <a:xfrm>
            <a:off x="2809472" y="3832591"/>
            <a:ext cx="1198103" cy="479037"/>
          </a:xfrm>
          <a:prstGeom prst="rect">
            <a:avLst/>
          </a:prstGeom>
        </p:spPr>
        <p:txBody>
          <a:bodyPr wrap="square" lIns="108850" tIns="54425" rIns="108850" bIns="54425">
            <a:spAutoFit/>
          </a:bodyPr>
          <a:lstStyle/>
          <a:p>
            <a:pPr algn="ctr"/>
            <a:r>
              <a:rPr lang="en-US" altLang="zh-CN" sz="1200" b="1" kern="100" dirty="0">
                <a:latin typeface="微软雅黑" panose="020B0503020204020204" pitchFamily="34" charset="-122"/>
                <a:ea typeface="微软雅黑" panose="020B0503020204020204" pitchFamily="34" charset="-122"/>
                <a:cs typeface="Arial" panose="020B0604020202020204" pitchFamily="34" charset="0"/>
              </a:rPr>
              <a:t>RRU</a:t>
            </a:r>
            <a:r>
              <a:rPr lang="zh-CN" altLang="en-US" sz="1200" b="1" kern="100" dirty="0">
                <a:latin typeface="微软雅黑" panose="020B0503020204020204" pitchFamily="34" charset="-122"/>
                <a:ea typeface="微软雅黑" panose="020B0503020204020204" pitchFamily="34" charset="-122"/>
                <a:cs typeface="Arial" panose="020B0604020202020204" pitchFamily="34" charset="0"/>
              </a:rPr>
              <a:t>内部分频点、时隙</a:t>
            </a:r>
            <a:endParaRPr lang="zh-CN" altLang="en-US" sz="1300" b="1" dirty="0">
              <a:latin typeface="微软雅黑" panose="020B0503020204020204" pitchFamily="34" charset="-122"/>
              <a:ea typeface="微软雅黑" panose="020B0503020204020204" pitchFamily="34" charset="-122"/>
            </a:endParaRPr>
          </a:p>
        </p:txBody>
      </p:sp>
      <p:sp>
        <p:nvSpPr>
          <p:cNvPr id="961" name="矩形 960"/>
          <p:cNvSpPr/>
          <p:nvPr/>
        </p:nvSpPr>
        <p:spPr>
          <a:xfrm>
            <a:off x="3909983" y="3832591"/>
            <a:ext cx="1265834" cy="479148"/>
          </a:xfrm>
          <a:prstGeom prst="rect">
            <a:avLst/>
          </a:prstGeom>
        </p:spPr>
        <p:txBody>
          <a:bodyPr wrap="square" lIns="108850" tIns="54425" rIns="108850" bIns="54425">
            <a:spAutoFit/>
          </a:bodyPr>
          <a:lstStyle/>
          <a:p>
            <a:pPr algn="ctr"/>
            <a:r>
              <a:rPr lang="en-US" altLang="zh-CN" sz="1200" b="1" kern="100" dirty="0">
                <a:latin typeface="微软雅黑" panose="020B0503020204020204" pitchFamily="34" charset="-122"/>
                <a:ea typeface="微软雅黑" panose="020B0503020204020204" pitchFamily="34" charset="-122"/>
                <a:cs typeface="Arial" panose="020B0604020202020204" pitchFamily="34" charset="0"/>
              </a:rPr>
              <a:t>BBU</a:t>
            </a:r>
            <a:r>
              <a:rPr lang="zh-CN" altLang="en-US" sz="1200" b="1" kern="100" dirty="0">
                <a:latin typeface="微软雅黑" panose="020B0503020204020204" pitchFamily="34" charset="-122"/>
                <a:ea typeface="微软雅黑" panose="020B0503020204020204" pitchFamily="34" charset="-122"/>
                <a:cs typeface="Arial" panose="020B0604020202020204" pitchFamily="34" charset="0"/>
              </a:rPr>
              <a:t>传输板独立</a:t>
            </a:r>
          </a:p>
        </p:txBody>
      </p:sp>
      <p:sp>
        <p:nvSpPr>
          <p:cNvPr id="962" name="文本框 482"/>
          <p:cNvSpPr txBox="1"/>
          <p:nvPr/>
        </p:nvSpPr>
        <p:spPr>
          <a:xfrm>
            <a:off x="2056462" y="2874306"/>
            <a:ext cx="824665" cy="263700"/>
          </a:xfrm>
          <a:prstGeom prst="rect">
            <a:avLst/>
          </a:prstGeom>
          <a:noFill/>
        </p:spPr>
        <p:txBody>
          <a:bodyPr wrap="square" lIns="108850" tIns="54425" rIns="108850" bIns="54425" rtlCol="0">
            <a:spAutoFit/>
          </a:bodyPr>
          <a:lstStyle/>
          <a:p>
            <a:r>
              <a:rPr lang="en-US" altLang="zh-CN" sz="1000" b="1" dirty="0">
                <a:solidFill>
                  <a:srgbClr val="0070C0"/>
                </a:solidFill>
                <a:latin typeface="微软雅黑" panose="020B0503020204020204" pitchFamily="34" charset="-122"/>
                <a:ea typeface="微软雅黑" panose="020B0503020204020204" pitchFamily="34" charset="-122"/>
              </a:rPr>
              <a:t>APN</a:t>
            </a:r>
            <a:endParaRPr lang="zh-CN" altLang="en-US" sz="10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0544" y="2316061"/>
            <a:ext cx="1347597" cy="388655"/>
          </a:xfrm>
          <a:prstGeom prst="rect">
            <a:avLst/>
          </a:prstGeom>
        </p:spPr>
      </p:pic>
      <p:pic>
        <p:nvPicPr>
          <p:cNvPr id="972" name="图片 9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63842" y="3239977"/>
            <a:ext cx="1347597" cy="388655"/>
          </a:xfrm>
          <a:prstGeom prst="rect">
            <a:avLst/>
          </a:prstGeom>
        </p:spPr>
      </p:pic>
      <p:sp>
        <p:nvSpPr>
          <p:cNvPr id="976" name="矩形 975"/>
          <p:cNvSpPr/>
          <p:nvPr/>
        </p:nvSpPr>
        <p:spPr>
          <a:xfrm>
            <a:off x="7146412" y="1997411"/>
            <a:ext cx="1065026" cy="325300"/>
          </a:xfrm>
          <a:prstGeom prst="rect">
            <a:avLst/>
          </a:prstGeom>
        </p:spPr>
        <p:txBody>
          <a:bodyPr wrap="square" lIns="108850" tIns="54425" rIns="108850" bIns="54425">
            <a:spAutoFit/>
          </a:bodyPr>
          <a:lstStyle/>
          <a:p>
            <a:r>
              <a:rPr lang="zh-CN" altLang="en-US" sz="1400" b="1" dirty="0">
                <a:latin typeface="微软雅黑" panose="020B0503020204020204" pitchFamily="34" charset="-122"/>
                <a:ea typeface="微软雅黑" panose="020B0503020204020204" pitchFamily="34" charset="-122"/>
              </a:rPr>
              <a:t>核心网</a:t>
            </a:r>
            <a:r>
              <a:rPr lang="en-US" altLang="zh-CN" sz="1400" b="1" dirty="0">
                <a:latin typeface="微软雅黑" panose="020B0503020204020204" pitchFamily="34" charset="-122"/>
                <a:ea typeface="微软雅黑" panose="020B0503020204020204" pitchFamily="34" charset="-122"/>
              </a:rPr>
              <a:t>1</a:t>
            </a:r>
            <a:endParaRPr lang="zh-CN" altLang="en-US" sz="1400" b="1" dirty="0">
              <a:latin typeface="微软雅黑" panose="020B0503020204020204" pitchFamily="34" charset="-122"/>
              <a:ea typeface="微软雅黑" panose="020B0503020204020204" pitchFamily="34" charset="-122"/>
            </a:endParaRPr>
          </a:p>
        </p:txBody>
      </p:sp>
      <p:sp>
        <p:nvSpPr>
          <p:cNvPr id="988" name="矩形 987"/>
          <p:cNvSpPr/>
          <p:nvPr/>
        </p:nvSpPr>
        <p:spPr>
          <a:xfrm>
            <a:off x="7177014" y="2924480"/>
            <a:ext cx="1065026" cy="325300"/>
          </a:xfrm>
          <a:prstGeom prst="rect">
            <a:avLst/>
          </a:prstGeom>
        </p:spPr>
        <p:txBody>
          <a:bodyPr wrap="square" lIns="108850" tIns="54425" rIns="108850" bIns="54425">
            <a:spAutoFit/>
          </a:bodyPr>
          <a:lstStyle/>
          <a:p>
            <a:r>
              <a:rPr lang="zh-CN" altLang="en-US" sz="1400" b="1" dirty="0">
                <a:latin typeface="微软雅黑" panose="020B0503020204020204" pitchFamily="34" charset="-122"/>
                <a:ea typeface="微软雅黑" panose="020B0503020204020204" pitchFamily="34" charset="-122"/>
              </a:rPr>
              <a:t>核心网</a:t>
            </a:r>
            <a:r>
              <a:rPr lang="en-US" altLang="zh-CN" sz="1400" b="1" dirty="0">
                <a:latin typeface="微软雅黑" panose="020B0503020204020204" pitchFamily="34" charset="-122"/>
                <a:ea typeface="微软雅黑" panose="020B0503020204020204" pitchFamily="34" charset="-122"/>
              </a:rPr>
              <a:t>2</a:t>
            </a:r>
            <a:endParaRPr lang="zh-CN" altLang="en-US" sz="1400" b="1" dirty="0">
              <a:latin typeface="微软雅黑" panose="020B0503020204020204" pitchFamily="34" charset="-122"/>
              <a:ea typeface="微软雅黑" panose="020B0503020204020204" pitchFamily="34" charset="-122"/>
            </a:endParaRPr>
          </a:p>
        </p:txBody>
      </p:sp>
      <p:sp>
        <p:nvSpPr>
          <p:cNvPr id="971" name="任意多边形 970"/>
          <p:cNvSpPr/>
          <p:nvPr/>
        </p:nvSpPr>
        <p:spPr>
          <a:xfrm>
            <a:off x="2091730" y="2899112"/>
            <a:ext cx="7264400" cy="505900"/>
          </a:xfrm>
          <a:custGeom>
            <a:avLst/>
            <a:gdLst>
              <a:gd name="connsiteX0" fmla="*/ 0 w 5448300"/>
              <a:gd name="connsiteY0" fmla="*/ 489106 h 758275"/>
              <a:gd name="connsiteX1" fmla="*/ 428625 w 5448300"/>
              <a:gd name="connsiteY1" fmla="*/ 165256 h 758275"/>
              <a:gd name="connsiteX2" fmla="*/ 1181100 w 5448300"/>
              <a:gd name="connsiteY2" fmla="*/ 41431 h 758275"/>
              <a:gd name="connsiteX3" fmla="*/ 2200275 w 5448300"/>
              <a:gd name="connsiteY3" fmla="*/ 31906 h 758275"/>
              <a:gd name="connsiteX4" fmla="*/ 3448050 w 5448300"/>
              <a:gd name="connsiteY4" fmla="*/ 50956 h 758275"/>
              <a:gd name="connsiteX5" fmla="*/ 3600450 w 5448300"/>
              <a:gd name="connsiteY5" fmla="*/ 651031 h 758275"/>
              <a:gd name="connsiteX6" fmla="*/ 4791075 w 5448300"/>
              <a:gd name="connsiteY6" fmla="*/ 736756 h 758275"/>
              <a:gd name="connsiteX7" fmla="*/ 5076825 w 5448300"/>
              <a:gd name="connsiteY7" fmla="*/ 403381 h 758275"/>
              <a:gd name="connsiteX8" fmla="*/ 5448300 w 5448300"/>
              <a:gd name="connsiteY8" fmla="*/ 412906 h 758275"/>
              <a:gd name="connsiteX0" fmla="*/ 0 w 5448300"/>
              <a:gd name="connsiteY0" fmla="*/ 476916 h 725387"/>
              <a:gd name="connsiteX1" fmla="*/ 428625 w 5448300"/>
              <a:gd name="connsiteY1" fmla="*/ 153066 h 725387"/>
              <a:gd name="connsiteX2" fmla="*/ 1181100 w 5448300"/>
              <a:gd name="connsiteY2" fmla="*/ 29241 h 725387"/>
              <a:gd name="connsiteX3" fmla="*/ 2200275 w 5448300"/>
              <a:gd name="connsiteY3" fmla="*/ 19716 h 725387"/>
              <a:gd name="connsiteX4" fmla="*/ 3448050 w 5448300"/>
              <a:gd name="connsiteY4" fmla="*/ 38766 h 725387"/>
              <a:gd name="connsiteX5" fmla="*/ 3667032 w 5448300"/>
              <a:gd name="connsiteY5" fmla="*/ 471315 h 725387"/>
              <a:gd name="connsiteX6" fmla="*/ 4791075 w 5448300"/>
              <a:gd name="connsiteY6" fmla="*/ 724566 h 725387"/>
              <a:gd name="connsiteX7" fmla="*/ 5076825 w 5448300"/>
              <a:gd name="connsiteY7" fmla="*/ 391191 h 725387"/>
              <a:gd name="connsiteX8" fmla="*/ 5448300 w 5448300"/>
              <a:gd name="connsiteY8" fmla="*/ 400716 h 725387"/>
              <a:gd name="connsiteX0" fmla="*/ 0 w 5448300"/>
              <a:gd name="connsiteY0" fmla="*/ 476916 h 561565"/>
              <a:gd name="connsiteX1" fmla="*/ 428625 w 5448300"/>
              <a:gd name="connsiteY1" fmla="*/ 153066 h 561565"/>
              <a:gd name="connsiteX2" fmla="*/ 1181100 w 5448300"/>
              <a:gd name="connsiteY2" fmla="*/ 29241 h 561565"/>
              <a:gd name="connsiteX3" fmla="*/ 2200275 w 5448300"/>
              <a:gd name="connsiteY3" fmla="*/ 19716 h 561565"/>
              <a:gd name="connsiteX4" fmla="*/ 3448050 w 5448300"/>
              <a:gd name="connsiteY4" fmla="*/ 38766 h 561565"/>
              <a:gd name="connsiteX5" fmla="*/ 3667032 w 5448300"/>
              <a:gd name="connsiteY5" fmla="*/ 471315 h 561565"/>
              <a:gd name="connsiteX6" fmla="*/ 4591328 w 5448300"/>
              <a:gd name="connsiteY6" fmla="*/ 557038 h 561565"/>
              <a:gd name="connsiteX7" fmla="*/ 5076825 w 5448300"/>
              <a:gd name="connsiteY7" fmla="*/ 391191 h 561565"/>
              <a:gd name="connsiteX8" fmla="*/ 5448300 w 5448300"/>
              <a:gd name="connsiteY8" fmla="*/ 400716 h 56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300" h="561565">
                <a:moveTo>
                  <a:pt x="0" y="476916"/>
                </a:moveTo>
                <a:cubicBezTo>
                  <a:pt x="115887" y="352297"/>
                  <a:pt x="231775" y="227678"/>
                  <a:pt x="428625" y="153066"/>
                </a:cubicBezTo>
                <a:cubicBezTo>
                  <a:pt x="625475" y="78454"/>
                  <a:pt x="885825" y="51466"/>
                  <a:pt x="1181100" y="29241"/>
                </a:cubicBezTo>
                <a:cubicBezTo>
                  <a:pt x="1476375" y="7016"/>
                  <a:pt x="1822450" y="18128"/>
                  <a:pt x="2200275" y="19716"/>
                </a:cubicBezTo>
                <a:cubicBezTo>
                  <a:pt x="2578100" y="21303"/>
                  <a:pt x="3203591" y="-36500"/>
                  <a:pt x="3448050" y="38766"/>
                </a:cubicBezTo>
                <a:cubicBezTo>
                  <a:pt x="3692509" y="114032"/>
                  <a:pt x="3476486" y="384936"/>
                  <a:pt x="3667032" y="471315"/>
                </a:cubicBezTo>
                <a:cubicBezTo>
                  <a:pt x="3857578" y="557694"/>
                  <a:pt x="4356363" y="570392"/>
                  <a:pt x="4591328" y="557038"/>
                </a:cubicBezTo>
                <a:cubicBezTo>
                  <a:pt x="4826293" y="543684"/>
                  <a:pt x="4967288" y="445166"/>
                  <a:pt x="5076825" y="391191"/>
                </a:cubicBezTo>
                <a:cubicBezTo>
                  <a:pt x="5186362" y="337216"/>
                  <a:pt x="5317331" y="368966"/>
                  <a:pt x="5448300" y="400716"/>
                </a:cubicBezTo>
              </a:path>
            </a:pathLst>
          </a:custGeom>
          <a:noFill/>
          <a:ln w="28575" cap="flat" cmpd="sng" algn="ctr">
            <a:solidFill>
              <a:srgbClr val="0070C0"/>
            </a:solidFill>
            <a:prstDash val="solid"/>
          </a:ln>
          <a:effectLst/>
        </p:spPr>
        <p:txBody>
          <a:bodyPr lIns="108850" tIns="54425" rIns="108850" bIns="54425"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973" name="任意多边形 972"/>
          <p:cNvSpPr/>
          <p:nvPr/>
        </p:nvSpPr>
        <p:spPr>
          <a:xfrm>
            <a:off x="2091732" y="3009067"/>
            <a:ext cx="4511040" cy="696216"/>
          </a:xfrm>
          <a:custGeom>
            <a:avLst/>
            <a:gdLst>
              <a:gd name="connsiteX0" fmla="*/ 0 w 3383280"/>
              <a:gd name="connsiteY0" fmla="*/ 696397 h 696397"/>
              <a:gd name="connsiteX1" fmla="*/ 426720 w 3383280"/>
              <a:gd name="connsiteY1" fmla="*/ 147757 h 696397"/>
              <a:gd name="connsiteX2" fmla="*/ 845820 w 3383280"/>
              <a:gd name="connsiteY2" fmla="*/ 18217 h 696397"/>
              <a:gd name="connsiteX3" fmla="*/ 1394460 w 3383280"/>
              <a:gd name="connsiteY3" fmla="*/ 2977 h 696397"/>
              <a:gd name="connsiteX4" fmla="*/ 2080260 w 3383280"/>
              <a:gd name="connsiteY4" fmla="*/ 33457 h 696397"/>
              <a:gd name="connsiteX5" fmla="*/ 2080260 w 3383280"/>
              <a:gd name="connsiteY5" fmla="*/ 307777 h 696397"/>
              <a:gd name="connsiteX6" fmla="*/ 3383280 w 3383280"/>
              <a:gd name="connsiteY6" fmla="*/ 330637 h 69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3280" h="696397">
                <a:moveTo>
                  <a:pt x="0" y="696397"/>
                </a:moveTo>
                <a:cubicBezTo>
                  <a:pt x="142875" y="478592"/>
                  <a:pt x="285750" y="260787"/>
                  <a:pt x="426720" y="147757"/>
                </a:cubicBezTo>
                <a:cubicBezTo>
                  <a:pt x="567690" y="34727"/>
                  <a:pt x="684530" y="42347"/>
                  <a:pt x="845820" y="18217"/>
                </a:cubicBezTo>
                <a:cubicBezTo>
                  <a:pt x="1007110" y="-5913"/>
                  <a:pt x="1188720" y="437"/>
                  <a:pt x="1394460" y="2977"/>
                </a:cubicBezTo>
                <a:cubicBezTo>
                  <a:pt x="1600200" y="5517"/>
                  <a:pt x="1965960" y="-17343"/>
                  <a:pt x="2080260" y="33457"/>
                </a:cubicBezTo>
                <a:cubicBezTo>
                  <a:pt x="2194560" y="84257"/>
                  <a:pt x="1863090" y="258247"/>
                  <a:pt x="2080260" y="307777"/>
                </a:cubicBezTo>
                <a:cubicBezTo>
                  <a:pt x="2297430" y="357307"/>
                  <a:pt x="3241040" y="326827"/>
                  <a:pt x="3383280" y="330637"/>
                </a:cubicBezTo>
              </a:path>
            </a:pathLst>
          </a:custGeom>
          <a:noFill/>
          <a:ln w="28575" cap="flat" cmpd="sng" algn="ctr">
            <a:solidFill>
              <a:srgbClr val="FFC000"/>
            </a:solidFill>
            <a:prstDash val="solid"/>
          </a:ln>
          <a:effectLst/>
        </p:spPr>
        <p:txBody>
          <a:bodyPr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985" name="任意多边形 984"/>
          <p:cNvSpPr/>
          <p:nvPr/>
        </p:nvSpPr>
        <p:spPr bwMode="auto">
          <a:xfrm>
            <a:off x="6570028" y="3330093"/>
            <a:ext cx="3647125" cy="644802"/>
          </a:xfrm>
          <a:custGeom>
            <a:avLst/>
            <a:gdLst>
              <a:gd name="connsiteX0" fmla="*/ 0 w 3648075"/>
              <a:gd name="connsiteY0" fmla="*/ 0 h 1214437"/>
              <a:gd name="connsiteX1" fmla="*/ 209550 w 3648075"/>
              <a:gd name="connsiteY1" fmla="*/ 219075 h 1214437"/>
              <a:gd name="connsiteX2" fmla="*/ 209550 w 3648075"/>
              <a:gd name="connsiteY2" fmla="*/ 952500 h 1214437"/>
              <a:gd name="connsiteX3" fmla="*/ 447675 w 3648075"/>
              <a:gd name="connsiteY3" fmla="*/ 1133475 h 1214437"/>
              <a:gd name="connsiteX4" fmla="*/ 1066800 w 3648075"/>
              <a:gd name="connsiteY4" fmla="*/ 1209675 h 1214437"/>
              <a:gd name="connsiteX5" fmla="*/ 1866900 w 3648075"/>
              <a:gd name="connsiteY5" fmla="*/ 1104900 h 1214437"/>
              <a:gd name="connsiteX6" fmla="*/ 1914525 w 3648075"/>
              <a:gd name="connsiteY6" fmla="*/ 628650 h 1214437"/>
              <a:gd name="connsiteX7" fmla="*/ 2657475 w 3648075"/>
              <a:gd name="connsiteY7" fmla="*/ 571500 h 1214437"/>
              <a:gd name="connsiteX8" fmla="*/ 3648075 w 3648075"/>
              <a:gd name="connsiteY8" fmla="*/ 552450 h 1214437"/>
              <a:gd name="connsiteX0" fmla="*/ 0 w 3648075"/>
              <a:gd name="connsiteY0" fmla="*/ 0 h 1210078"/>
              <a:gd name="connsiteX1" fmla="*/ 209550 w 3648075"/>
              <a:gd name="connsiteY1" fmla="*/ 219075 h 1210078"/>
              <a:gd name="connsiteX2" fmla="*/ 209550 w 3648075"/>
              <a:gd name="connsiteY2" fmla="*/ 952500 h 1210078"/>
              <a:gd name="connsiteX3" fmla="*/ 447675 w 3648075"/>
              <a:gd name="connsiteY3" fmla="*/ 1133475 h 1210078"/>
              <a:gd name="connsiteX4" fmla="*/ 1066800 w 3648075"/>
              <a:gd name="connsiteY4" fmla="*/ 1209675 h 1210078"/>
              <a:gd name="connsiteX5" fmla="*/ 1866900 w 3648075"/>
              <a:gd name="connsiteY5" fmla="*/ 1104900 h 1210078"/>
              <a:gd name="connsiteX6" fmla="*/ 1914525 w 3648075"/>
              <a:gd name="connsiteY6" fmla="*/ 628650 h 1210078"/>
              <a:gd name="connsiteX7" fmla="*/ 2657475 w 3648075"/>
              <a:gd name="connsiteY7" fmla="*/ 571500 h 1210078"/>
              <a:gd name="connsiteX8" fmla="*/ 3648075 w 3648075"/>
              <a:gd name="connsiteY8" fmla="*/ 552450 h 1210078"/>
              <a:gd name="connsiteX0" fmla="*/ 0 w 3648075"/>
              <a:gd name="connsiteY0" fmla="*/ 0 h 1269525"/>
              <a:gd name="connsiteX1" fmla="*/ 209550 w 3648075"/>
              <a:gd name="connsiteY1" fmla="*/ 219075 h 1269525"/>
              <a:gd name="connsiteX2" fmla="*/ 209550 w 3648075"/>
              <a:gd name="connsiteY2" fmla="*/ 952500 h 1269525"/>
              <a:gd name="connsiteX3" fmla="*/ 447675 w 3648075"/>
              <a:gd name="connsiteY3" fmla="*/ 1133475 h 1269525"/>
              <a:gd name="connsiteX4" fmla="*/ 1066800 w 3648075"/>
              <a:gd name="connsiteY4" fmla="*/ 1209675 h 1269525"/>
              <a:gd name="connsiteX5" fmla="*/ 1556101 w 3648075"/>
              <a:gd name="connsiteY5" fmla="*/ 208021 h 1269525"/>
              <a:gd name="connsiteX6" fmla="*/ 1914525 w 3648075"/>
              <a:gd name="connsiteY6" fmla="*/ 628650 h 1269525"/>
              <a:gd name="connsiteX7" fmla="*/ 2657475 w 3648075"/>
              <a:gd name="connsiteY7" fmla="*/ 571500 h 1269525"/>
              <a:gd name="connsiteX8" fmla="*/ 3648075 w 3648075"/>
              <a:gd name="connsiteY8" fmla="*/ 552450 h 1269525"/>
              <a:gd name="connsiteX0" fmla="*/ 0 w 3648075"/>
              <a:gd name="connsiteY0" fmla="*/ 0 h 1177875"/>
              <a:gd name="connsiteX1" fmla="*/ 209550 w 3648075"/>
              <a:gd name="connsiteY1" fmla="*/ 219075 h 1177875"/>
              <a:gd name="connsiteX2" fmla="*/ 209550 w 3648075"/>
              <a:gd name="connsiteY2" fmla="*/ 952500 h 1177875"/>
              <a:gd name="connsiteX3" fmla="*/ 447675 w 3648075"/>
              <a:gd name="connsiteY3" fmla="*/ 1133475 h 1177875"/>
              <a:gd name="connsiteX4" fmla="*/ 1022400 w 3648075"/>
              <a:gd name="connsiteY4" fmla="*/ 223998 h 1177875"/>
              <a:gd name="connsiteX5" fmla="*/ 1556101 w 3648075"/>
              <a:gd name="connsiteY5" fmla="*/ 208021 h 1177875"/>
              <a:gd name="connsiteX6" fmla="*/ 1914525 w 3648075"/>
              <a:gd name="connsiteY6" fmla="*/ 628650 h 1177875"/>
              <a:gd name="connsiteX7" fmla="*/ 2657475 w 3648075"/>
              <a:gd name="connsiteY7" fmla="*/ 571500 h 1177875"/>
              <a:gd name="connsiteX8" fmla="*/ 3648075 w 3648075"/>
              <a:gd name="connsiteY8" fmla="*/ 552450 h 1177875"/>
              <a:gd name="connsiteX0" fmla="*/ 0 w 3648075"/>
              <a:gd name="connsiteY0" fmla="*/ 0 h 1177875"/>
              <a:gd name="connsiteX1" fmla="*/ 209550 w 3648075"/>
              <a:gd name="connsiteY1" fmla="*/ 219075 h 1177875"/>
              <a:gd name="connsiteX2" fmla="*/ 209550 w 3648075"/>
              <a:gd name="connsiteY2" fmla="*/ 952500 h 1177875"/>
              <a:gd name="connsiteX3" fmla="*/ 447675 w 3648075"/>
              <a:gd name="connsiteY3" fmla="*/ 1133475 h 1177875"/>
              <a:gd name="connsiteX4" fmla="*/ 1022400 w 3648075"/>
              <a:gd name="connsiteY4" fmla="*/ 223998 h 1177875"/>
              <a:gd name="connsiteX5" fmla="*/ 1556101 w 3648075"/>
              <a:gd name="connsiteY5" fmla="*/ 208021 h 1177875"/>
              <a:gd name="connsiteX6" fmla="*/ 1914525 w 3648075"/>
              <a:gd name="connsiteY6" fmla="*/ 628650 h 1177875"/>
              <a:gd name="connsiteX7" fmla="*/ 2657475 w 3648075"/>
              <a:gd name="connsiteY7" fmla="*/ 571500 h 1177875"/>
              <a:gd name="connsiteX8" fmla="*/ 3648075 w 3648075"/>
              <a:gd name="connsiteY8" fmla="*/ 552450 h 1177875"/>
              <a:gd name="connsiteX0" fmla="*/ 0 w 3648075"/>
              <a:gd name="connsiteY0" fmla="*/ 0 h 952524"/>
              <a:gd name="connsiteX1" fmla="*/ 209550 w 3648075"/>
              <a:gd name="connsiteY1" fmla="*/ 219075 h 952524"/>
              <a:gd name="connsiteX2" fmla="*/ 209550 w 3648075"/>
              <a:gd name="connsiteY2" fmla="*/ 952500 h 952524"/>
              <a:gd name="connsiteX3" fmla="*/ 669673 w 3648075"/>
              <a:gd name="connsiteY3" fmla="*/ 245478 h 952524"/>
              <a:gd name="connsiteX4" fmla="*/ 1022400 w 3648075"/>
              <a:gd name="connsiteY4" fmla="*/ 223998 h 952524"/>
              <a:gd name="connsiteX5" fmla="*/ 1556101 w 3648075"/>
              <a:gd name="connsiteY5" fmla="*/ 208021 h 952524"/>
              <a:gd name="connsiteX6" fmla="*/ 1914525 w 3648075"/>
              <a:gd name="connsiteY6" fmla="*/ 628650 h 952524"/>
              <a:gd name="connsiteX7" fmla="*/ 2657475 w 3648075"/>
              <a:gd name="connsiteY7" fmla="*/ 571500 h 952524"/>
              <a:gd name="connsiteX8" fmla="*/ 3648075 w 3648075"/>
              <a:gd name="connsiteY8" fmla="*/ 552450 h 952524"/>
              <a:gd name="connsiteX0" fmla="*/ 0 w 3648075"/>
              <a:gd name="connsiteY0" fmla="*/ 0 h 952500"/>
              <a:gd name="connsiteX1" fmla="*/ 209550 w 3648075"/>
              <a:gd name="connsiteY1" fmla="*/ 219075 h 952500"/>
              <a:gd name="connsiteX2" fmla="*/ 209550 w 3648075"/>
              <a:gd name="connsiteY2" fmla="*/ 952500 h 952500"/>
              <a:gd name="connsiteX3" fmla="*/ 1022400 w 3648075"/>
              <a:gd name="connsiteY3" fmla="*/ 223998 h 952500"/>
              <a:gd name="connsiteX4" fmla="*/ 1556101 w 3648075"/>
              <a:gd name="connsiteY4" fmla="*/ 208021 h 952500"/>
              <a:gd name="connsiteX5" fmla="*/ 1914525 w 3648075"/>
              <a:gd name="connsiteY5" fmla="*/ 628650 h 952500"/>
              <a:gd name="connsiteX6" fmla="*/ 2657475 w 3648075"/>
              <a:gd name="connsiteY6" fmla="*/ 571500 h 952500"/>
              <a:gd name="connsiteX7" fmla="*/ 3648075 w 3648075"/>
              <a:gd name="connsiteY7" fmla="*/ 552450 h 952500"/>
              <a:gd name="connsiteX0" fmla="*/ 0 w 3648075"/>
              <a:gd name="connsiteY0" fmla="*/ 0 h 647333"/>
              <a:gd name="connsiteX1" fmla="*/ 209550 w 3648075"/>
              <a:gd name="connsiteY1" fmla="*/ 219075 h 647333"/>
              <a:gd name="connsiteX2" fmla="*/ 1022400 w 3648075"/>
              <a:gd name="connsiteY2" fmla="*/ 223998 h 647333"/>
              <a:gd name="connsiteX3" fmla="*/ 1556101 w 3648075"/>
              <a:gd name="connsiteY3" fmla="*/ 208021 h 647333"/>
              <a:gd name="connsiteX4" fmla="*/ 1914525 w 3648075"/>
              <a:gd name="connsiteY4" fmla="*/ 628650 h 647333"/>
              <a:gd name="connsiteX5" fmla="*/ 2657475 w 3648075"/>
              <a:gd name="connsiteY5" fmla="*/ 571500 h 647333"/>
              <a:gd name="connsiteX6" fmla="*/ 3648075 w 3648075"/>
              <a:gd name="connsiteY6" fmla="*/ 552450 h 647333"/>
              <a:gd name="connsiteX0" fmla="*/ 0 w 3648075"/>
              <a:gd name="connsiteY0" fmla="*/ 0 h 647333"/>
              <a:gd name="connsiteX1" fmla="*/ 351630 w 3648075"/>
              <a:gd name="connsiteY1" fmla="*/ 183556 h 647333"/>
              <a:gd name="connsiteX2" fmla="*/ 1022400 w 3648075"/>
              <a:gd name="connsiteY2" fmla="*/ 223998 h 647333"/>
              <a:gd name="connsiteX3" fmla="*/ 1556101 w 3648075"/>
              <a:gd name="connsiteY3" fmla="*/ 208021 h 647333"/>
              <a:gd name="connsiteX4" fmla="*/ 1914525 w 3648075"/>
              <a:gd name="connsiteY4" fmla="*/ 628650 h 647333"/>
              <a:gd name="connsiteX5" fmla="*/ 2657475 w 3648075"/>
              <a:gd name="connsiteY5" fmla="*/ 571500 h 647333"/>
              <a:gd name="connsiteX6" fmla="*/ 3648075 w 3648075"/>
              <a:gd name="connsiteY6" fmla="*/ 552450 h 647333"/>
              <a:gd name="connsiteX0" fmla="*/ 0 w 3648075"/>
              <a:gd name="connsiteY0" fmla="*/ 0 h 644969"/>
              <a:gd name="connsiteX1" fmla="*/ 351630 w 3648075"/>
              <a:gd name="connsiteY1" fmla="*/ 183556 h 644969"/>
              <a:gd name="connsiteX2" fmla="*/ 1022400 w 3648075"/>
              <a:gd name="connsiteY2" fmla="*/ 223998 h 644969"/>
              <a:gd name="connsiteX3" fmla="*/ 1520581 w 3648075"/>
              <a:gd name="connsiteY3" fmla="*/ 243541 h 644969"/>
              <a:gd name="connsiteX4" fmla="*/ 1914525 w 3648075"/>
              <a:gd name="connsiteY4" fmla="*/ 628650 h 644969"/>
              <a:gd name="connsiteX5" fmla="*/ 2657475 w 3648075"/>
              <a:gd name="connsiteY5" fmla="*/ 571500 h 644969"/>
              <a:gd name="connsiteX6" fmla="*/ 3648075 w 3648075"/>
              <a:gd name="connsiteY6" fmla="*/ 552450 h 64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8075" h="644969">
                <a:moveTo>
                  <a:pt x="0" y="0"/>
                </a:moveTo>
                <a:cubicBezTo>
                  <a:pt x="87312" y="30162"/>
                  <a:pt x="181230" y="146223"/>
                  <a:pt x="351630" y="183556"/>
                </a:cubicBezTo>
                <a:cubicBezTo>
                  <a:pt x="522030" y="220889"/>
                  <a:pt x="827575" y="214001"/>
                  <a:pt x="1022400" y="223998"/>
                </a:cubicBezTo>
                <a:cubicBezTo>
                  <a:pt x="1217225" y="233995"/>
                  <a:pt x="1371894" y="176099"/>
                  <a:pt x="1520581" y="243541"/>
                </a:cubicBezTo>
                <a:cubicBezTo>
                  <a:pt x="1669268" y="310983"/>
                  <a:pt x="1725043" y="573990"/>
                  <a:pt x="1914525" y="628650"/>
                </a:cubicBezTo>
                <a:cubicBezTo>
                  <a:pt x="2104007" y="683310"/>
                  <a:pt x="2368550" y="584200"/>
                  <a:pt x="2657475" y="571500"/>
                </a:cubicBezTo>
                <a:cubicBezTo>
                  <a:pt x="2946400" y="558800"/>
                  <a:pt x="3297237" y="555625"/>
                  <a:pt x="3648075" y="552450"/>
                </a:cubicBezTo>
              </a:path>
            </a:pathLst>
          </a:custGeom>
          <a:noFill/>
          <a:ln w="28575">
            <a:solidFill>
              <a:srgbClr val="FFC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a:buClr>
                <a:srgbClr val="CC9900"/>
              </a:buClr>
              <a:buFont typeface="Wingdings" pitchFamily="2" charset="2"/>
              <a:buChar char="n"/>
            </a:pPr>
            <a:endParaRPr lang="zh-CN" altLang="en-US" sz="1799" b="1">
              <a:solidFill>
                <a:prstClr val="black"/>
              </a:solidFill>
              <a:latin typeface="微软雅黑" panose="020B0503020204020204" pitchFamily="34" charset="-122"/>
              <a:ea typeface="微软雅黑" panose="020B0503020204020204" pitchFamily="34" charset="-122"/>
            </a:endParaRPr>
          </a:p>
        </p:txBody>
      </p:sp>
      <p:sp>
        <p:nvSpPr>
          <p:cNvPr id="990" name="矩形 989"/>
          <p:cNvSpPr/>
          <p:nvPr/>
        </p:nvSpPr>
        <p:spPr>
          <a:xfrm>
            <a:off x="5917820" y="2160864"/>
            <a:ext cx="554718" cy="195739"/>
          </a:xfrm>
          <a:prstGeom prst="rect">
            <a:avLst/>
          </a:prstGeom>
          <a:solidFill>
            <a:srgbClr val="4F81BD"/>
          </a:solidFill>
          <a:ln w="25400" cap="flat" cmpd="sng" algn="ctr">
            <a:solidFill>
              <a:srgbClr val="4F81BD">
                <a:shade val="50000"/>
              </a:srgbClr>
            </a:solidFill>
            <a:prstDash val="solid"/>
          </a:ln>
          <a:effectLst/>
        </p:spPr>
        <p:txBody>
          <a:bodyPr lIns="108850" tIns="54425" rIns="108850" bIns="54425" rtlCol="0" anchor="ctr"/>
          <a:lstStyle/>
          <a:p>
            <a:pPr>
              <a:defRPr/>
            </a:pPr>
            <a:r>
              <a:rPr lang="zh-CN" altLang="en-US" sz="800" kern="0" dirty="0">
                <a:solidFill>
                  <a:prstClr val="white"/>
                </a:solidFill>
                <a:latin typeface="微软雅黑" panose="020B0503020204020204" pitchFamily="34" charset="-122"/>
                <a:ea typeface="微软雅黑" panose="020B0503020204020204" pitchFamily="34" charset="-122"/>
              </a:rPr>
              <a:t>板卡</a:t>
            </a:r>
            <a:r>
              <a:rPr lang="en-US" altLang="zh-CN" sz="800" kern="0" dirty="0">
                <a:solidFill>
                  <a:prstClr val="white"/>
                </a:solidFill>
                <a:latin typeface="微软雅黑" panose="020B0503020204020204" pitchFamily="34" charset="-122"/>
                <a:ea typeface="微软雅黑" panose="020B0503020204020204" pitchFamily="34" charset="-122"/>
              </a:rPr>
              <a:t>1</a:t>
            </a:r>
            <a:endParaRPr lang="zh-CN" altLang="en-US" sz="800" kern="0" dirty="0">
              <a:solidFill>
                <a:prstClr val="white"/>
              </a:solidFill>
              <a:latin typeface="微软雅黑" panose="020B0503020204020204" pitchFamily="34" charset="-122"/>
              <a:ea typeface="微软雅黑" panose="020B0503020204020204" pitchFamily="34" charset="-122"/>
            </a:endParaRPr>
          </a:p>
        </p:txBody>
      </p:sp>
      <p:sp>
        <p:nvSpPr>
          <p:cNvPr id="997" name="矩形 1"/>
          <p:cNvSpPr/>
          <p:nvPr/>
        </p:nvSpPr>
        <p:spPr>
          <a:xfrm>
            <a:off x="10146225" y="5263432"/>
            <a:ext cx="1714211" cy="341847"/>
          </a:xfrm>
          <a:prstGeom prst="rect">
            <a:avLst/>
          </a:prstGeom>
        </p:spPr>
        <p:txBody>
          <a:bodyPr wrap="square" lIns="108850" tIns="54425" rIns="108850" bIns="54425">
            <a:spAutoFit/>
          </a:bodyPr>
          <a:lstStyle/>
          <a:p>
            <a:pPr algn="ctr">
              <a:lnSpc>
                <a:spcPts val="1964"/>
              </a:lnSpc>
              <a:tabLst>
                <a:tab pos="482304" algn="l"/>
              </a:tabLst>
            </a:pPr>
            <a:r>
              <a:rPr lang="zh-CN" altLang="en-US" sz="1300" kern="100" dirty="0">
                <a:latin typeface="微软雅黑" panose="020B0503020204020204" pitchFamily="34" charset="-122"/>
                <a:ea typeface="微软雅黑" panose="020B0503020204020204" pitchFamily="34" charset="-122"/>
                <a:cs typeface="Times New Roman" panose="02020603050405020304" pitchFamily="18" charset="0"/>
              </a:rPr>
              <a:t>主站侧安全隔离</a:t>
            </a:r>
            <a:endParaRPr lang="en-US" altLang="zh-CN" sz="13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99" name="Rectangle 4"/>
          <p:cNvSpPr txBox="1">
            <a:spLocks noChangeArrowheads="1"/>
          </p:cNvSpPr>
          <p:nvPr/>
        </p:nvSpPr>
        <p:spPr>
          <a:xfrm>
            <a:off x="137585" y="266490"/>
            <a:ext cx="10944134" cy="577834"/>
          </a:xfrm>
          <a:prstGeom prst="rect">
            <a:avLst/>
          </a:prstGeom>
          <a:noFill/>
        </p:spPr>
        <p:txBody>
          <a:bodyPr vert="horz" lIns="80084" tIns="40042" rIns="80084" bIns="40042" rtlCol="0" anchor="ctr">
            <a:normAutofit/>
          </a:bodyPr>
          <a:lstStyle>
            <a:lvl1pPr algn="l" defTabSz="914583" rtl="0" eaLnBrk="1" latinLnBrk="0" hangingPunct="1">
              <a:lnSpc>
                <a:spcPct val="90000"/>
              </a:lnSpc>
              <a:spcBef>
                <a:spcPct val="0"/>
              </a:spcBef>
              <a:buNone/>
              <a:defRPr sz="4401" kern="1200">
                <a:solidFill>
                  <a:schemeClr val="tx1"/>
                </a:solidFill>
                <a:latin typeface="+mj-lt"/>
                <a:ea typeface="+mj-ea"/>
                <a:cs typeface="+mj-cs"/>
              </a:defRPr>
            </a:lvl1pPr>
          </a:lstStyle>
          <a:p>
            <a:r>
              <a:rPr lang="zh-CN" altLang="en-US" sz="2800" b="1" dirty="0">
                <a:solidFill>
                  <a:schemeClr val="tx1">
                    <a:lumMod val="90000"/>
                    <a:lumOff val="10000"/>
                  </a:schemeClr>
                </a:solidFill>
                <a:latin typeface="微软雅黑" panose="020B0503020204020204" pitchFamily="34" charset="-122"/>
                <a:ea typeface="微软雅黑" panose="020B0503020204020204" pitchFamily="34" charset="-122"/>
              </a:rPr>
              <a:t>安全保障：端到端业务隔离保障控制类业务安全</a:t>
            </a:r>
            <a:endParaRPr lang="en-US" altLang="zh-CN" sz="2800" b="1"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002" name="文本框 1051"/>
          <p:cNvSpPr txBox="1"/>
          <p:nvPr/>
        </p:nvSpPr>
        <p:spPr>
          <a:xfrm>
            <a:off x="7068018" y="1450469"/>
            <a:ext cx="903596" cy="356070"/>
          </a:xfrm>
          <a:prstGeom prst="rect">
            <a:avLst/>
          </a:prstGeom>
          <a:noFill/>
        </p:spPr>
        <p:txBody>
          <a:bodyPr wrap="square" lIns="108850" tIns="54425" rIns="108850" bIns="54425" rtlCol="0">
            <a:spAutoFit/>
          </a:bodyPr>
          <a:lstStyle/>
          <a:p>
            <a:r>
              <a:rPr lang="zh-CN" altLang="en-US" sz="1600" b="1" dirty="0">
                <a:latin typeface="微软雅黑" panose="020B0503020204020204" pitchFamily="34" charset="-122"/>
                <a:ea typeface="微软雅黑" panose="020B0503020204020204" pitchFamily="34" charset="-122"/>
              </a:rPr>
              <a:t>核心网</a:t>
            </a:r>
          </a:p>
        </p:txBody>
      </p:sp>
      <p:sp>
        <p:nvSpPr>
          <p:cNvPr id="1003" name="文本框 1051"/>
          <p:cNvSpPr txBox="1"/>
          <p:nvPr/>
        </p:nvSpPr>
        <p:spPr>
          <a:xfrm>
            <a:off x="1290921" y="1433540"/>
            <a:ext cx="903596" cy="356070"/>
          </a:xfrm>
          <a:prstGeom prst="rect">
            <a:avLst/>
          </a:prstGeom>
          <a:noFill/>
        </p:spPr>
        <p:txBody>
          <a:bodyPr wrap="square" lIns="108850" tIns="54425" rIns="108850" bIns="54425" rtlCol="0">
            <a:spAutoFit/>
          </a:bodyPr>
          <a:lstStyle/>
          <a:p>
            <a:r>
              <a:rPr lang="zh-CN" altLang="en-US" sz="1600" b="1" dirty="0">
                <a:latin typeface="微软雅黑" panose="020B0503020204020204" pitchFamily="34" charset="-122"/>
                <a:ea typeface="微软雅黑" panose="020B0503020204020204" pitchFamily="34" charset="-122"/>
              </a:rPr>
              <a:t>终端</a:t>
            </a:r>
          </a:p>
        </p:txBody>
      </p:sp>
      <p:pic>
        <p:nvPicPr>
          <p:cNvPr id="486" name="Picture 3" descr="C:\Users\Public\Documents\KeyShot 4\Renderings\eA780\手板-20170504\banjin2.2147.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02205" y="2173436"/>
            <a:ext cx="464519" cy="317431"/>
          </a:xfrm>
          <a:prstGeom prst="rect">
            <a:avLst/>
          </a:prstGeom>
          <a:noFill/>
        </p:spPr>
      </p:pic>
      <p:pic>
        <p:nvPicPr>
          <p:cNvPr id="487" name="Picture 3" descr="C:\Users\Public\Documents\KeyShot 4\Renderings\eA780\手板-20170504\banjin2.2147.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82498" y="3227481"/>
            <a:ext cx="464519" cy="317431"/>
          </a:xfrm>
          <a:prstGeom prst="rect">
            <a:avLst/>
          </a:prstGeom>
          <a:noFill/>
        </p:spPr>
      </p:pic>
      <p:pic>
        <p:nvPicPr>
          <p:cNvPr id="488" name="Picture 3" descr="C:\Users\Public\Documents\KeyShot 4\Renderings\eA780\手板-20170504\banjin2.2147.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02205" y="3685645"/>
            <a:ext cx="464519" cy="317431"/>
          </a:xfrm>
          <a:prstGeom prst="rect">
            <a:avLst/>
          </a:prstGeom>
          <a:noFill/>
        </p:spPr>
      </p:pic>
      <p:sp>
        <p:nvSpPr>
          <p:cNvPr id="621" name="矩形 620"/>
          <p:cNvSpPr/>
          <p:nvPr/>
        </p:nvSpPr>
        <p:spPr>
          <a:xfrm>
            <a:off x="254986" y="1234072"/>
            <a:ext cx="11748881" cy="456514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22" name="矩形 621"/>
          <p:cNvSpPr/>
          <p:nvPr/>
        </p:nvSpPr>
        <p:spPr>
          <a:xfrm>
            <a:off x="1254228" y="3548375"/>
            <a:ext cx="546753" cy="279145"/>
          </a:xfrm>
          <a:prstGeom prst="rect">
            <a:avLst/>
          </a:prstGeom>
        </p:spPr>
        <p:txBody>
          <a:bodyPr wrap="none" lIns="108850" tIns="54425" rIns="108850" bIns="54425">
            <a:spAutoFit/>
          </a:bodyPr>
          <a:lstStyle/>
          <a:p>
            <a:pPr defTabSz="1088376"/>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DAU</a:t>
            </a:r>
            <a:endParaRPr lang="zh-CN" altLang="en-US"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 name="直接连接符 9">
            <a:extLst>
              <a:ext uri="{FF2B5EF4-FFF2-40B4-BE49-F238E27FC236}">
                <a16:creationId xmlns:a16="http://schemas.microsoft.com/office/drawing/2014/main" id="{0324E465-8F5E-4EC2-8B02-95724E6EDEC6}"/>
              </a:ext>
            </a:extLst>
          </p:cNvPr>
          <p:cNvCxnSpPr>
            <a:cxnSpLocks/>
          </p:cNvCxnSpPr>
          <p:nvPr/>
        </p:nvCxnSpPr>
        <p:spPr>
          <a:xfrm flipV="1">
            <a:off x="254986" y="5176893"/>
            <a:ext cx="117488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3FF3387-5C48-43CA-98A3-E72A0D5DA9FC}"/>
              </a:ext>
            </a:extLst>
          </p:cNvPr>
          <p:cNvCxnSpPr>
            <a:cxnSpLocks/>
          </p:cNvCxnSpPr>
          <p:nvPr/>
        </p:nvCxnSpPr>
        <p:spPr>
          <a:xfrm>
            <a:off x="1747017" y="5284909"/>
            <a:ext cx="0" cy="403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7" name="直接连接符 636">
            <a:extLst>
              <a:ext uri="{FF2B5EF4-FFF2-40B4-BE49-F238E27FC236}">
                <a16:creationId xmlns:a16="http://schemas.microsoft.com/office/drawing/2014/main" id="{9224A84F-56E1-4488-9F49-6BD6C504D08A}"/>
              </a:ext>
            </a:extLst>
          </p:cNvPr>
          <p:cNvCxnSpPr>
            <a:cxnSpLocks/>
          </p:cNvCxnSpPr>
          <p:nvPr/>
        </p:nvCxnSpPr>
        <p:spPr>
          <a:xfrm>
            <a:off x="3313822" y="5284909"/>
            <a:ext cx="0" cy="403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8" name="直接连接符 637">
            <a:extLst>
              <a:ext uri="{FF2B5EF4-FFF2-40B4-BE49-F238E27FC236}">
                <a16:creationId xmlns:a16="http://schemas.microsoft.com/office/drawing/2014/main" id="{5EF74242-CE7E-4271-A00E-31C2789170A1}"/>
              </a:ext>
            </a:extLst>
          </p:cNvPr>
          <p:cNvCxnSpPr>
            <a:cxnSpLocks/>
          </p:cNvCxnSpPr>
          <p:nvPr/>
        </p:nvCxnSpPr>
        <p:spPr>
          <a:xfrm>
            <a:off x="5122581" y="5284909"/>
            <a:ext cx="0" cy="403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9" name="直接连接符 638">
            <a:extLst>
              <a:ext uri="{FF2B5EF4-FFF2-40B4-BE49-F238E27FC236}">
                <a16:creationId xmlns:a16="http://schemas.microsoft.com/office/drawing/2014/main" id="{5183DEDD-56CA-4DD9-9CB3-80EBD4D4D73E}"/>
              </a:ext>
            </a:extLst>
          </p:cNvPr>
          <p:cNvCxnSpPr>
            <a:cxnSpLocks/>
          </p:cNvCxnSpPr>
          <p:nvPr/>
        </p:nvCxnSpPr>
        <p:spPr>
          <a:xfrm>
            <a:off x="6739402" y="5284909"/>
            <a:ext cx="0" cy="403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0" name="直接连接符 639">
            <a:extLst>
              <a:ext uri="{FF2B5EF4-FFF2-40B4-BE49-F238E27FC236}">
                <a16:creationId xmlns:a16="http://schemas.microsoft.com/office/drawing/2014/main" id="{D347A09B-FA5C-477F-80A1-32E2B9CFC784}"/>
              </a:ext>
            </a:extLst>
          </p:cNvPr>
          <p:cNvCxnSpPr>
            <a:cxnSpLocks/>
          </p:cNvCxnSpPr>
          <p:nvPr/>
        </p:nvCxnSpPr>
        <p:spPr>
          <a:xfrm>
            <a:off x="8526468" y="5284909"/>
            <a:ext cx="0" cy="40382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id="{96F4FE8C-E87C-4845-85DA-99189BDAD3D7}"/>
              </a:ext>
            </a:extLst>
          </p:cNvPr>
          <p:cNvCxnSpPr>
            <a:cxnSpLocks/>
          </p:cNvCxnSpPr>
          <p:nvPr/>
        </p:nvCxnSpPr>
        <p:spPr>
          <a:xfrm>
            <a:off x="10309566" y="5284909"/>
            <a:ext cx="0" cy="403827"/>
          </a:xfrm>
          <a:prstGeom prst="line">
            <a:avLst/>
          </a:prstGeom>
        </p:spPr>
        <p:style>
          <a:lnRef idx="1">
            <a:schemeClr val="accent1"/>
          </a:lnRef>
          <a:fillRef idx="0">
            <a:schemeClr val="accent1"/>
          </a:fillRef>
          <a:effectRef idx="0">
            <a:schemeClr val="accent1"/>
          </a:effectRef>
          <a:fontRef idx="minor">
            <a:schemeClr val="tx1"/>
          </a:fontRef>
        </p:style>
      </p:cxnSp>
      <p:sp>
        <p:nvSpPr>
          <p:cNvPr id="808" name="任意多边形 807"/>
          <p:cNvSpPr/>
          <p:nvPr/>
        </p:nvSpPr>
        <p:spPr>
          <a:xfrm>
            <a:off x="2398649" y="2156345"/>
            <a:ext cx="6870700" cy="632456"/>
          </a:xfrm>
          <a:custGeom>
            <a:avLst/>
            <a:gdLst>
              <a:gd name="connsiteX0" fmla="*/ 0 w 5153025"/>
              <a:gd name="connsiteY0" fmla="*/ 472811 h 493176"/>
              <a:gd name="connsiteX1" fmla="*/ 1781175 w 5153025"/>
              <a:gd name="connsiteY1" fmla="*/ 463286 h 493176"/>
              <a:gd name="connsiteX2" fmla="*/ 1971675 w 5153025"/>
              <a:gd name="connsiteY2" fmla="*/ 187061 h 493176"/>
              <a:gd name="connsiteX3" fmla="*/ 3248025 w 5153025"/>
              <a:gd name="connsiteY3" fmla="*/ 177536 h 493176"/>
              <a:gd name="connsiteX4" fmla="*/ 3324225 w 5153025"/>
              <a:gd name="connsiteY4" fmla="*/ 396611 h 493176"/>
              <a:gd name="connsiteX5" fmla="*/ 4591050 w 5153025"/>
              <a:gd name="connsiteY5" fmla="*/ 396611 h 493176"/>
              <a:gd name="connsiteX6" fmla="*/ 4819650 w 5153025"/>
              <a:gd name="connsiteY6" fmla="*/ 34661 h 493176"/>
              <a:gd name="connsiteX7" fmla="*/ 5153025 w 5153025"/>
              <a:gd name="connsiteY7" fmla="*/ 15611 h 493176"/>
              <a:gd name="connsiteX0" fmla="*/ 0 w 5153025"/>
              <a:gd name="connsiteY0" fmla="*/ 472811 h 492773"/>
              <a:gd name="connsiteX1" fmla="*/ 568612 w 5153025"/>
              <a:gd name="connsiteY1" fmla="*/ 485952 h 492773"/>
              <a:gd name="connsiteX2" fmla="*/ 1781175 w 5153025"/>
              <a:gd name="connsiteY2" fmla="*/ 463286 h 492773"/>
              <a:gd name="connsiteX3" fmla="*/ 1971675 w 5153025"/>
              <a:gd name="connsiteY3" fmla="*/ 187061 h 492773"/>
              <a:gd name="connsiteX4" fmla="*/ 3248025 w 5153025"/>
              <a:gd name="connsiteY4" fmla="*/ 177536 h 492773"/>
              <a:gd name="connsiteX5" fmla="*/ 3324225 w 5153025"/>
              <a:gd name="connsiteY5" fmla="*/ 396611 h 492773"/>
              <a:gd name="connsiteX6" fmla="*/ 4591050 w 5153025"/>
              <a:gd name="connsiteY6" fmla="*/ 396611 h 492773"/>
              <a:gd name="connsiteX7" fmla="*/ 4819650 w 5153025"/>
              <a:gd name="connsiteY7" fmla="*/ 34661 h 492773"/>
              <a:gd name="connsiteX8" fmla="*/ 5153025 w 5153025"/>
              <a:gd name="connsiteY8" fmla="*/ 15611 h 492773"/>
              <a:gd name="connsiteX0" fmla="*/ 0 w 5153025"/>
              <a:gd name="connsiteY0" fmla="*/ 472811 h 632620"/>
              <a:gd name="connsiteX1" fmla="*/ 568612 w 5153025"/>
              <a:gd name="connsiteY1" fmla="*/ 485952 h 632620"/>
              <a:gd name="connsiteX2" fmla="*/ 1781175 w 5153025"/>
              <a:gd name="connsiteY2" fmla="*/ 463286 h 632620"/>
              <a:gd name="connsiteX3" fmla="*/ 1971675 w 5153025"/>
              <a:gd name="connsiteY3" fmla="*/ 187061 h 632620"/>
              <a:gd name="connsiteX4" fmla="*/ 3248025 w 5153025"/>
              <a:gd name="connsiteY4" fmla="*/ 177536 h 632620"/>
              <a:gd name="connsiteX5" fmla="*/ 3324225 w 5153025"/>
              <a:gd name="connsiteY5" fmla="*/ 396611 h 632620"/>
              <a:gd name="connsiteX6" fmla="*/ 4591050 w 5153025"/>
              <a:gd name="connsiteY6" fmla="*/ 396611 h 632620"/>
              <a:gd name="connsiteX7" fmla="*/ 4819650 w 5153025"/>
              <a:gd name="connsiteY7" fmla="*/ 34661 h 632620"/>
              <a:gd name="connsiteX8" fmla="*/ 5153025 w 5153025"/>
              <a:gd name="connsiteY8" fmla="*/ 15611 h 63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53025" h="632620">
                <a:moveTo>
                  <a:pt x="0" y="472811"/>
                </a:moveTo>
                <a:cubicBezTo>
                  <a:pt x="102816" y="475001"/>
                  <a:pt x="329691" y="822399"/>
                  <a:pt x="568612" y="485952"/>
                </a:cubicBezTo>
                <a:cubicBezTo>
                  <a:pt x="865474" y="484365"/>
                  <a:pt x="1547331" y="513101"/>
                  <a:pt x="1781175" y="463286"/>
                </a:cubicBezTo>
                <a:cubicBezTo>
                  <a:pt x="2015019" y="413471"/>
                  <a:pt x="1727200" y="234686"/>
                  <a:pt x="1971675" y="187061"/>
                </a:cubicBezTo>
                <a:cubicBezTo>
                  <a:pt x="2216150" y="139436"/>
                  <a:pt x="3022600" y="142611"/>
                  <a:pt x="3248025" y="177536"/>
                </a:cubicBezTo>
                <a:cubicBezTo>
                  <a:pt x="3473450" y="212461"/>
                  <a:pt x="3100388" y="360098"/>
                  <a:pt x="3324225" y="396611"/>
                </a:cubicBezTo>
                <a:cubicBezTo>
                  <a:pt x="3548063" y="433123"/>
                  <a:pt x="4341813" y="456936"/>
                  <a:pt x="4591050" y="396611"/>
                </a:cubicBezTo>
                <a:cubicBezTo>
                  <a:pt x="4840287" y="336286"/>
                  <a:pt x="4725987" y="98161"/>
                  <a:pt x="4819650" y="34661"/>
                </a:cubicBezTo>
                <a:cubicBezTo>
                  <a:pt x="4913313" y="-28839"/>
                  <a:pt x="5080000" y="14024"/>
                  <a:pt x="5153025" y="15611"/>
                </a:cubicBezTo>
              </a:path>
            </a:pathLst>
          </a:custGeom>
          <a:noFill/>
          <a:ln w="28575" cap="flat" cmpd="sng" algn="ctr">
            <a:solidFill>
              <a:srgbClr val="00B050"/>
            </a:solidFill>
            <a:prstDash val="solid"/>
          </a:ln>
          <a:effectLst/>
        </p:spPr>
        <p:txBody>
          <a:bodyPr lIns="108850" tIns="54425" rIns="108850" bIns="54425" rtlCol="0"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0195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10"/>
          <p:cNvGrpSpPr/>
          <p:nvPr/>
        </p:nvGrpSpPr>
        <p:grpSpPr>
          <a:xfrm>
            <a:off x="938629" y="1766003"/>
            <a:ext cx="2958265" cy="3182030"/>
            <a:chOff x="1414220" y="1788996"/>
            <a:chExt cx="4469430" cy="3729030"/>
          </a:xfrm>
        </p:grpSpPr>
        <p:grpSp>
          <p:nvGrpSpPr>
            <p:cNvPr id="30" name="组合 29"/>
            <p:cNvGrpSpPr>
              <a:grpSpLocks/>
            </p:cNvGrpSpPr>
            <p:nvPr/>
          </p:nvGrpSpPr>
          <p:grpSpPr bwMode="auto">
            <a:xfrm rot="1664024">
              <a:off x="1610097" y="2433171"/>
              <a:ext cx="2623927" cy="2907438"/>
              <a:chOff x="-1" y="1"/>
              <a:chExt cx="3926935" cy="4352252"/>
            </a:xfrm>
          </p:grpSpPr>
          <p:sp>
            <p:nvSpPr>
              <p:cNvPr id="51"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p:cNvGrpSpPr>
            <p:nvPr/>
          </p:nvGrpSpPr>
          <p:grpSpPr bwMode="auto">
            <a:xfrm>
              <a:off x="2957363" y="2275559"/>
              <a:ext cx="2926287" cy="3242467"/>
              <a:chOff x="-1" y="1"/>
              <a:chExt cx="3926935" cy="4352252"/>
            </a:xfrm>
          </p:grpSpPr>
          <p:sp>
            <p:nvSpPr>
              <p:cNvPr id="47"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组合 3"/>
            <p:cNvGrpSpPr>
              <a:grpSpLocks/>
            </p:cNvGrpSpPr>
            <p:nvPr/>
          </p:nvGrpSpPr>
          <p:grpSpPr bwMode="auto">
            <a:xfrm rot="20855032">
              <a:off x="1456738" y="1788996"/>
              <a:ext cx="3209152" cy="3555895"/>
              <a:chOff x="-1" y="1"/>
              <a:chExt cx="3926935" cy="4352252"/>
            </a:xfrm>
          </p:grpSpPr>
          <p:sp>
            <p:nvSpPr>
              <p:cNvPr id="43"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414220" y="2215127"/>
              <a:ext cx="4255767" cy="2670410"/>
              <a:chOff x="1414220" y="1865078"/>
              <a:chExt cx="4255767" cy="2670410"/>
            </a:xfrm>
          </p:grpSpPr>
          <p:grpSp>
            <p:nvGrpSpPr>
              <p:cNvPr id="37" name="组合 3"/>
              <p:cNvGrpSpPr/>
              <p:nvPr/>
            </p:nvGrpSpPr>
            <p:grpSpPr>
              <a:xfrm>
                <a:off x="1414220" y="1865078"/>
                <a:ext cx="4255767" cy="2670410"/>
                <a:chOff x="2137147" y="3792607"/>
                <a:chExt cx="4255767" cy="2670410"/>
              </a:xfrm>
            </p:grpSpPr>
            <p:pic>
              <p:nvPicPr>
                <p:cNvPr id="41" name="Picture 2" descr="C:\Users\Meiling\Desktop\未标题-1.png"/>
                <p:cNvPicPr>
                  <a:picLocks noChangeAspect="1" noChangeArrowheads="1"/>
                </p:cNvPicPr>
                <p:nvPr/>
              </p:nvPicPr>
              <p:blipFill>
                <a:blip r:embed="rId1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2137147" y="3792607"/>
                  <a:ext cx="4255767" cy="267041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Meiling\Desktop\未标题-2.png"/>
                <p:cNvPicPr>
                  <a:picLocks noChangeAspect="1" noChangeArrowheads="1"/>
                </p:cNvPicPr>
                <p:nvPr/>
              </p:nvPicPr>
              <p:blipFill>
                <a:blip r:embed="rId11" cstate="email">
                  <a:duotone>
                    <a:prstClr val="black"/>
                    <a:schemeClr val="accent2">
                      <a:tint val="45000"/>
                      <a:satMod val="400000"/>
                    </a:schemeClr>
                  </a:duotone>
                  <a:extLst>
                    <a:ext uri="{BEBA8EAE-BF5A-486C-A8C5-ECC9F3942E4B}">
                      <a14:imgProps xmlns:a14="http://schemas.microsoft.com/office/drawing/2010/main">
                        <a14:imgLayer r:embed="rId12">
                          <a14:imgEffect>
                            <a14:sharpenSoften amount="17000"/>
                          </a14:imgEffect>
                          <a14:imgEffect>
                            <a14:colorTemperature colorTemp="11500"/>
                          </a14:imgEffect>
                          <a14:imgEffect>
                            <a14:saturation sat="400000"/>
                          </a14:imgEffect>
                          <a14:imgEffect>
                            <a14:brightnessContrast contrast="30000"/>
                          </a14:imgEffect>
                        </a14:imgLayer>
                      </a14:imgProps>
                    </a:ext>
                    <a:ext uri="{28A0092B-C50C-407E-A947-70E740481C1C}">
                      <a14:useLocalDpi xmlns:a14="http://schemas.microsoft.com/office/drawing/2010/main"/>
                    </a:ext>
                  </a:extLst>
                </a:blip>
                <a:srcRect/>
                <a:stretch>
                  <a:fillRect/>
                </a:stretch>
              </p:blipFill>
              <p:spPr bwMode="auto">
                <a:xfrm>
                  <a:off x="2310234" y="4021737"/>
                  <a:ext cx="3909591" cy="23603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6"/>
              <p:cNvGrpSpPr/>
              <p:nvPr/>
            </p:nvGrpSpPr>
            <p:grpSpPr>
              <a:xfrm>
                <a:off x="1962178" y="2809791"/>
                <a:ext cx="3132999" cy="1127504"/>
                <a:chOff x="2072721" y="2943728"/>
                <a:chExt cx="3132999" cy="1127504"/>
              </a:xfrm>
            </p:grpSpPr>
            <p:sp>
              <p:nvSpPr>
                <p:cNvPr id="39" name="文本框 9"/>
                <p:cNvSpPr txBox="1">
                  <a:spLocks noChangeArrowheads="1"/>
                </p:cNvSpPr>
                <p:nvPr/>
              </p:nvSpPr>
              <p:spPr bwMode="auto">
                <a:xfrm>
                  <a:off x="2072721" y="3746616"/>
                  <a:ext cx="3132999" cy="32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en-US" altLang="zh-CN"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b="1"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10"/>
                <p:cNvSpPr txBox="1">
                  <a:spLocks noChangeArrowheads="1"/>
                </p:cNvSpPr>
                <p:nvPr/>
              </p:nvSpPr>
              <p:spPr bwMode="auto">
                <a:xfrm>
                  <a:off x="2507649" y="2943728"/>
                  <a:ext cx="2363530" cy="72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zh-CN" altLang="en-US" sz="3998"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目 录</a:t>
                  </a:r>
                </a:p>
              </p:txBody>
            </p:sp>
          </p:grpSp>
        </p:grpSp>
      </p:grpSp>
      <p:grpSp>
        <p:nvGrpSpPr>
          <p:cNvPr id="2" name="组合 1"/>
          <p:cNvGrpSpPr/>
          <p:nvPr/>
        </p:nvGrpSpPr>
        <p:grpSpPr>
          <a:xfrm>
            <a:off x="4683088" y="2159101"/>
            <a:ext cx="5710592" cy="582731"/>
            <a:chOff x="4305907" y="2159564"/>
            <a:chExt cx="5608104" cy="582882"/>
          </a:xfrm>
        </p:grpSpPr>
        <p:sp>
          <p:nvSpPr>
            <p:cNvPr id="55" name="MH_Entry_1">
              <a:hlinkClick r:id="" action="ppaction://noaction"/>
            </p:cNvPr>
            <p:cNvSpPr txBox="1"/>
            <p:nvPr>
              <p:custDataLst>
                <p:tags r:id="rId7"/>
              </p:custDataLst>
            </p:nvPr>
          </p:nvSpPr>
          <p:spPr>
            <a:xfrm>
              <a:off x="4601446" y="2159564"/>
              <a:ext cx="5312565" cy="58288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3700">
                    <a:srgbClr val="E8A2A2"/>
                  </a:gs>
                  <a:gs pos="0">
                    <a:srgbClr val="C00000">
                      <a:lumMod val="100000"/>
                    </a:srgbClr>
                  </a:gs>
                  <a:gs pos="100000">
                    <a:sysClr val="window" lastClr="FFFFFF"/>
                  </a:gs>
                </a:gsLst>
                <a:lin ang="0" scaled="1"/>
                <a:tileRect/>
              </a:gradFill>
            </a:ln>
          </p:spPr>
          <p:txBody>
            <a:bodyPr wrap="square" lIns="479862" tIns="0" rIns="0" bIns="0" rtlCol="0" anchor="ctr" anchorCtr="0">
              <a:normAutofit/>
            </a:bodyPr>
            <a:lstStyle/>
            <a:p>
              <a:pPr defTabSz="1218776">
                <a:defRPr/>
              </a:pP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趋势与挑战</a:t>
              </a:r>
            </a:p>
          </p:txBody>
        </p:sp>
        <p:sp>
          <p:nvSpPr>
            <p:cNvPr id="56" name="MH_Number_1">
              <a:hlinkClick r:id="" action="ppaction://noaction"/>
            </p:cNvPr>
            <p:cNvSpPr/>
            <p:nvPr>
              <p:custDataLst>
                <p:tags r:id="rId8"/>
              </p:custDataLst>
            </p:nvPr>
          </p:nvSpPr>
          <p:spPr>
            <a:xfrm>
              <a:off x="4305907" y="2159567"/>
              <a:ext cx="675959" cy="582723"/>
            </a:xfrm>
            <a:prstGeom prst="hexagon">
              <a:avLst>
                <a:gd name="adj" fmla="val 29651"/>
                <a:gd name="vf" fmla="val 115470"/>
              </a:avLst>
            </a:prstGeom>
            <a:solidFill>
              <a:srgbClr val="C0504D"/>
            </a:solidFill>
            <a:ln w="3175" cap="flat" cmpd="sng" algn="ctr">
              <a:solidFill>
                <a:srgbClr val="C00000"/>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3"/>
          <p:cNvGrpSpPr/>
          <p:nvPr/>
        </p:nvGrpSpPr>
        <p:grpSpPr>
          <a:xfrm>
            <a:off x="4683088" y="2974021"/>
            <a:ext cx="5710592" cy="582571"/>
            <a:chOff x="4305907" y="3855183"/>
            <a:chExt cx="5712079" cy="582723"/>
          </a:xfrm>
        </p:grpSpPr>
        <p:sp>
          <p:nvSpPr>
            <p:cNvPr id="32" name="MH_Entry_1">
              <a:hlinkClick r:id="" action="ppaction://noaction"/>
            </p:cNvPr>
            <p:cNvSpPr txBox="1"/>
            <p:nvPr>
              <p:custDataLst>
                <p:tags r:id="rId5"/>
              </p:custDataLst>
            </p:nvPr>
          </p:nvSpPr>
          <p:spPr>
            <a:xfrm>
              <a:off x="4601445" y="3855183"/>
              <a:ext cx="5416541"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解决方案及应用场景介绍</a:t>
              </a:r>
            </a:p>
          </p:txBody>
        </p:sp>
        <p:sp>
          <p:nvSpPr>
            <p:cNvPr id="33" name="MH_Number_1">
              <a:hlinkClick r:id="" action="ppaction://noaction"/>
            </p:cNvPr>
            <p:cNvSpPr/>
            <p:nvPr>
              <p:custDataLst>
                <p:tags r:id="rId6"/>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992D6AFF-1902-4B66-B4E7-31F3347477AA}"/>
              </a:ext>
            </a:extLst>
          </p:cNvPr>
          <p:cNvGrpSpPr/>
          <p:nvPr/>
        </p:nvGrpSpPr>
        <p:grpSpPr>
          <a:xfrm>
            <a:off x="4683088" y="3788781"/>
            <a:ext cx="5710592" cy="582571"/>
            <a:chOff x="4305907" y="3855183"/>
            <a:chExt cx="5608104" cy="582723"/>
          </a:xfrm>
        </p:grpSpPr>
        <p:sp>
          <p:nvSpPr>
            <p:cNvPr id="57" name="MH_Entry_1">
              <a:hlinkClick r:id="" action="ppaction://noaction"/>
              <a:extLst>
                <a:ext uri="{FF2B5EF4-FFF2-40B4-BE49-F238E27FC236}">
                  <a16:creationId xmlns:a16="http://schemas.microsoft.com/office/drawing/2014/main" id="{5A7DDEF3-9F64-4AA1-8E67-7D83C0404BD7}"/>
                </a:ext>
              </a:extLst>
            </p:cNvPr>
            <p:cNvSpPr txBox="1"/>
            <p:nvPr>
              <p:custDataLst>
                <p:tags r:id="rId3"/>
              </p:custDataLst>
            </p:nvPr>
          </p:nvSpPr>
          <p:spPr>
            <a:xfrm>
              <a:off x="4601445" y="3855183"/>
              <a:ext cx="5312566"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解决方案优势</a:t>
              </a:r>
            </a:p>
          </p:txBody>
        </p:sp>
        <p:sp>
          <p:nvSpPr>
            <p:cNvPr id="58" name="MH_Number_1">
              <a:hlinkClick r:id="" action="ppaction://noaction"/>
              <a:extLst>
                <a:ext uri="{FF2B5EF4-FFF2-40B4-BE49-F238E27FC236}">
                  <a16:creationId xmlns:a16="http://schemas.microsoft.com/office/drawing/2014/main" id="{C0336E85-C7BA-493C-B4A1-00AEF2F3A1BE}"/>
                </a:ext>
              </a:extLst>
            </p:cNvPr>
            <p:cNvSpPr/>
            <p:nvPr>
              <p:custDataLst>
                <p:tags r:id="rId4"/>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a:extLst>
              <a:ext uri="{FF2B5EF4-FFF2-40B4-BE49-F238E27FC236}">
                <a16:creationId xmlns:a16="http://schemas.microsoft.com/office/drawing/2014/main" id="{5CC858FC-A4E7-409E-B87B-B0A49ECE4AF0}"/>
              </a:ext>
            </a:extLst>
          </p:cNvPr>
          <p:cNvGrpSpPr/>
          <p:nvPr/>
        </p:nvGrpSpPr>
        <p:grpSpPr>
          <a:xfrm>
            <a:off x="4683088" y="4603541"/>
            <a:ext cx="5705114" cy="582571"/>
            <a:chOff x="4305907" y="3855183"/>
            <a:chExt cx="5706600" cy="582723"/>
          </a:xfrm>
        </p:grpSpPr>
        <p:sp>
          <p:nvSpPr>
            <p:cNvPr id="62" name="MH_Entry_1">
              <a:hlinkClick r:id="" action="ppaction://noaction"/>
              <a:extLst>
                <a:ext uri="{FF2B5EF4-FFF2-40B4-BE49-F238E27FC236}">
                  <a16:creationId xmlns:a16="http://schemas.microsoft.com/office/drawing/2014/main" id="{DE1B1C7B-D10C-498B-8E17-64D9002D9FB9}"/>
                </a:ext>
              </a:extLst>
            </p:cNvPr>
            <p:cNvSpPr txBox="1"/>
            <p:nvPr>
              <p:custDataLst>
                <p:tags r:id="rId1"/>
              </p:custDataLst>
            </p:nvPr>
          </p:nvSpPr>
          <p:spPr>
            <a:xfrm>
              <a:off x="4601445" y="3855183"/>
              <a:ext cx="5411062"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成功案例</a:t>
              </a:r>
            </a:p>
          </p:txBody>
        </p:sp>
        <p:sp>
          <p:nvSpPr>
            <p:cNvPr id="63" name="MH_Number_1">
              <a:hlinkClick r:id="" action="ppaction://noaction"/>
              <a:extLst>
                <a:ext uri="{FF2B5EF4-FFF2-40B4-BE49-F238E27FC236}">
                  <a16:creationId xmlns:a16="http://schemas.microsoft.com/office/drawing/2014/main" id="{231683A0-2E73-4CC4-8190-60ED8FA9FF5B}"/>
                </a:ext>
              </a:extLst>
            </p:cNvPr>
            <p:cNvSpPr/>
            <p:nvPr>
              <p:custDataLst>
                <p:tags r:id="rId2"/>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93162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8486" y="239007"/>
            <a:ext cx="11536014" cy="639354"/>
          </a:xfrm>
        </p:spPr>
        <p:txBody>
          <a:bodyPr/>
          <a:lstStyle/>
          <a:p>
            <a:r>
              <a:rPr lang="zh-CN" altLang="en-US" sz="2800" b="1" dirty="0">
                <a:solidFill>
                  <a:schemeClr val="tx1">
                    <a:lumMod val="90000"/>
                    <a:lumOff val="10000"/>
                  </a:schemeClr>
                </a:solidFill>
                <a:latin typeface="微软雅黑" panose="020B0503020204020204" pitchFamily="34" charset="-122"/>
                <a:ea typeface="微软雅黑" panose="020B0503020204020204" pitchFamily="34" charset="-122"/>
              </a:rPr>
              <a:t>可靠保障：多级备份，打造</a:t>
            </a:r>
            <a:r>
              <a:rPr lang="en-US" altLang="zh-CN" sz="2800" b="1" dirty="0">
                <a:solidFill>
                  <a:schemeClr val="tx1">
                    <a:lumMod val="90000"/>
                    <a:lumOff val="10000"/>
                  </a:schemeClr>
                </a:solidFill>
                <a:latin typeface="微软雅黑" panose="020B0503020204020204" pitchFamily="34" charset="-122"/>
                <a:ea typeface="微软雅黑" panose="020B0503020204020204" pitchFamily="34" charset="-122"/>
              </a:rPr>
              <a:t>99.999%</a:t>
            </a:r>
            <a:r>
              <a:rPr lang="zh-CN" altLang="en-US" sz="2800" b="1" dirty="0">
                <a:solidFill>
                  <a:schemeClr val="tx1">
                    <a:lumMod val="90000"/>
                    <a:lumOff val="10000"/>
                  </a:schemeClr>
                </a:solidFill>
                <a:latin typeface="微软雅黑" panose="020B0503020204020204" pitchFamily="34" charset="-122"/>
                <a:ea typeface="微软雅黑" panose="020B0503020204020204" pitchFamily="34" charset="-122"/>
              </a:rPr>
              <a:t>工业级通信级可靠性</a:t>
            </a:r>
            <a:endParaRPr lang="en-US" sz="2800" b="1"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18" name="圆角矩形 117"/>
          <p:cNvSpPr/>
          <p:nvPr/>
        </p:nvSpPr>
        <p:spPr bwMode="auto">
          <a:xfrm>
            <a:off x="584248" y="1148110"/>
            <a:ext cx="3419209" cy="4713642"/>
          </a:xfrm>
          <a:prstGeom prst="roundRect">
            <a:avLst>
              <a:gd name="adj" fmla="val 3337"/>
            </a:avLst>
          </a:prstGeom>
          <a:noFill/>
          <a:ln w="28575" cap="flat" cmpd="sng" algn="ctr">
            <a:solidFill>
              <a:schemeClr val="bg1">
                <a:lumMod val="75000"/>
              </a:schemeClr>
            </a:solidFill>
            <a:prstDash val="solid"/>
            <a:round/>
            <a:headEnd type="none" w="med" len="med"/>
            <a:tailEnd type="none" w="med" len="med"/>
          </a:ln>
          <a:effectLst/>
        </p:spPr>
        <p:txBody>
          <a:bodyPr vert="horz" wrap="square" lIns="91393" tIns="45696" rIns="91393" bIns="45696" numCol="1" rtlCol="0" anchor="t" anchorCtr="0" compatLnSpc="1">
            <a:prstTxWarp prst="textNoShape">
              <a:avLst/>
            </a:prstTxWarp>
          </a:bodyPr>
          <a:lstStyle/>
          <a:p>
            <a:pPr defTabSz="913958">
              <a:defRPr/>
            </a:pPr>
            <a:endParaRPr lang="zh-CN" altLang="en-US" sz="1700" kern="0" dirty="0">
              <a:latin typeface="微软雅黑" panose="020B0503020204020204" pitchFamily="34" charset="-122"/>
              <a:ea typeface="微软雅黑" panose="020B0503020204020204" pitchFamily="34" charset="-122"/>
            </a:endParaRPr>
          </a:p>
        </p:txBody>
      </p:sp>
      <p:sp>
        <p:nvSpPr>
          <p:cNvPr id="119" name="圆角矩形 118"/>
          <p:cNvSpPr/>
          <p:nvPr/>
        </p:nvSpPr>
        <p:spPr bwMode="auto">
          <a:xfrm>
            <a:off x="4384764" y="1148110"/>
            <a:ext cx="3419209" cy="4713642"/>
          </a:xfrm>
          <a:prstGeom prst="roundRect">
            <a:avLst>
              <a:gd name="adj" fmla="val 3337"/>
            </a:avLst>
          </a:prstGeom>
          <a:noFill/>
          <a:ln w="28575" cap="flat" cmpd="sng" algn="ctr">
            <a:solidFill>
              <a:schemeClr val="bg1">
                <a:lumMod val="75000"/>
              </a:schemeClr>
            </a:solidFill>
            <a:prstDash val="solid"/>
            <a:round/>
            <a:headEnd type="none" w="med" len="med"/>
            <a:tailEnd type="none" w="med" len="med"/>
          </a:ln>
          <a:effectLst/>
        </p:spPr>
        <p:txBody>
          <a:bodyPr vert="horz" wrap="square" lIns="91393" tIns="45696" rIns="91393" bIns="45696" numCol="1" rtlCol="0" anchor="t" anchorCtr="0" compatLnSpc="1">
            <a:prstTxWarp prst="textNoShape">
              <a:avLst/>
            </a:prstTxWarp>
          </a:bodyPr>
          <a:lstStyle/>
          <a:p>
            <a:pPr defTabSz="913958">
              <a:defRPr/>
            </a:pPr>
            <a:endParaRPr lang="zh-CN" altLang="en-US" sz="1700" kern="0" dirty="0">
              <a:latin typeface="微软雅黑" panose="020B0503020204020204" pitchFamily="34" charset="-122"/>
              <a:ea typeface="微软雅黑" panose="020B0503020204020204" pitchFamily="34" charset="-122"/>
            </a:endParaRPr>
          </a:p>
        </p:txBody>
      </p:sp>
      <p:sp>
        <p:nvSpPr>
          <p:cNvPr id="120" name="圆角矩形 119"/>
          <p:cNvSpPr/>
          <p:nvPr/>
        </p:nvSpPr>
        <p:spPr bwMode="auto">
          <a:xfrm>
            <a:off x="8185280" y="1148110"/>
            <a:ext cx="3419209" cy="4708093"/>
          </a:xfrm>
          <a:prstGeom prst="roundRect">
            <a:avLst>
              <a:gd name="adj" fmla="val 3337"/>
            </a:avLst>
          </a:prstGeom>
          <a:noFill/>
          <a:ln w="28575" cap="flat" cmpd="sng" algn="ctr">
            <a:solidFill>
              <a:schemeClr val="bg1">
                <a:lumMod val="75000"/>
              </a:schemeClr>
            </a:solidFill>
            <a:prstDash val="solid"/>
            <a:round/>
            <a:headEnd type="none" w="med" len="med"/>
            <a:tailEnd type="none" w="med" len="med"/>
          </a:ln>
          <a:effectLst/>
        </p:spPr>
        <p:txBody>
          <a:bodyPr vert="horz" wrap="square" lIns="91393" tIns="45696" rIns="91393" bIns="45696" numCol="1" rtlCol="0" anchor="t" anchorCtr="0" compatLnSpc="1">
            <a:prstTxWarp prst="textNoShape">
              <a:avLst/>
            </a:prstTxWarp>
          </a:bodyPr>
          <a:lstStyle/>
          <a:p>
            <a:pPr defTabSz="913958">
              <a:defRPr/>
            </a:pPr>
            <a:endParaRPr lang="zh-CN" altLang="en-US" sz="1700" kern="0" dirty="0">
              <a:latin typeface="微软雅黑" panose="020B0503020204020204" pitchFamily="34" charset="-122"/>
              <a:ea typeface="微软雅黑" panose="020B0503020204020204" pitchFamily="34" charset="-122"/>
            </a:endParaRPr>
          </a:p>
        </p:txBody>
      </p:sp>
      <p:sp>
        <p:nvSpPr>
          <p:cNvPr id="153" name="TextBox 64"/>
          <p:cNvSpPr txBox="1"/>
          <p:nvPr/>
        </p:nvSpPr>
        <p:spPr>
          <a:xfrm>
            <a:off x="819704" y="1254560"/>
            <a:ext cx="2948297" cy="400017"/>
          </a:xfrm>
          <a:prstGeom prst="rect">
            <a:avLst/>
          </a:prstGeom>
          <a:noFill/>
          <a:ln>
            <a:noFill/>
          </a:ln>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设备级冗余备份</a:t>
            </a:r>
          </a:p>
        </p:txBody>
      </p:sp>
      <p:sp>
        <p:nvSpPr>
          <p:cNvPr id="154" name="TextBox 64"/>
          <p:cNvSpPr txBox="1"/>
          <p:nvPr/>
        </p:nvSpPr>
        <p:spPr>
          <a:xfrm>
            <a:off x="4598833" y="1250360"/>
            <a:ext cx="2948297" cy="400017"/>
          </a:xfrm>
          <a:prstGeom prst="rect">
            <a:avLst/>
          </a:prstGeom>
          <a:noFill/>
          <a:ln>
            <a:noFill/>
          </a:ln>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单板级冗余备份</a:t>
            </a:r>
          </a:p>
        </p:txBody>
      </p:sp>
      <p:sp>
        <p:nvSpPr>
          <p:cNvPr id="155" name="TextBox 64"/>
          <p:cNvSpPr txBox="1"/>
          <p:nvPr/>
        </p:nvSpPr>
        <p:spPr>
          <a:xfrm>
            <a:off x="8420736" y="1250360"/>
            <a:ext cx="2948297" cy="400017"/>
          </a:xfrm>
          <a:prstGeom prst="rect">
            <a:avLst/>
          </a:prstGeom>
          <a:noFill/>
          <a:ln>
            <a:noFill/>
          </a:ln>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defRPr/>
            </a:pPr>
            <a:r>
              <a:rPr lang="en-US" altLang="zh-CN" sz="2000" b="1" kern="0" dirty="0" err="1">
                <a:solidFill>
                  <a:srgbClr val="C00000"/>
                </a:solidFill>
                <a:latin typeface="微软雅黑" panose="020B0503020204020204" pitchFamily="34" charset="-122"/>
                <a:ea typeface="微软雅黑" panose="020B0503020204020204" pitchFamily="34" charset="-122"/>
              </a:rPr>
              <a:t>QoS</a:t>
            </a:r>
            <a:r>
              <a:rPr lang="zh-CN" altLang="en-US" sz="2000" b="1" kern="0" dirty="0">
                <a:solidFill>
                  <a:srgbClr val="C00000"/>
                </a:solidFill>
                <a:latin typeface="微软雅黑" panose="020B0503020204020204" pitchFamily="34" charset="-122"/>
                <a:ea typeface="微软雅黑" panose="020B0503020204020204" pitchFamily="34" charset="-122"/>
              </a:rPr>
              <a:t>业务保障</a:t>
            </a:r>
          </a:p>
        </p:txBody>
      </p:sp>
      <p:sp>
        <p:nvSpPr>
          <p:cNvPr id="186" name="TextBox 34"/>
          <p:cNvSpPr txBox="1">
            <a:spLocks noChangeArrowheads="1"/>
          </p:cNvSpPr>
          <p:nvPr/>
        </p:nvSpPr>
        <p:spPr bwMode="auto">
          <a:xfrm>
            <a:off x="8661117" y="1737730"/>
            <a:ext cx="2571632" cy="2769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dirty="0">
                <a:latin typeface="微软雅黑" panose="020B0503020204020204" pitchFamily="34" charset="-122"/>
                <a:ea typeface="微软雅黑" panose="020B0503020204020204" pitchFamily="34" charset="-122"/>
                <a:cs typeface="Arial" panose="020B0604020202020204" pitchFamily="34" charset="0"/>
              </a:rPr>
              <a:t>基于业务优先级的</a:t>
            </a:r>
            <a:r>
              <a:rPr lang="en-US" altLang="zh-CN" sz="1200" dirty="0" err="1">
                <a:latin typeface="微软雅黑" panose="020B0503020204020204" pitchFamily="34" charset="-122"/>
                <a:ea typeface="微软雅黑" panose="020B0503020204020204" pitchFamily="34" charset="-122"/>
                <a:cs typeface="Arial" panose="020B0604020202020204" pitchFamily="34" charset="0"/>
              </a:rPr>
              <a:t>QoS</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保障机制</a:t>
            </a:r>
          </a:p>
        </p:txBody>
      </p:sp>
      <p:sp>
        <p:nvSpPr>
          <p:cNvPr id="187" name="TextBox 34"/>
          <p:cNvSpPr txBox="1">
            <a:spLocks noChangeArrowheads="1"/>
          </p:cNvSpPr>
          <p:nvPr/>
        </p:nvSpPr>
        <p:spPr bwMode="auto">
          <a:xfrm>
            <a:off x="8800407" y="3577584"/>
            <a:ext cx="2432343" cy="2769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200" dirty="0">
                <a:latin typeface="微软雅黑" panose="020B0503020204020204" pitchFamily="34" charset="-122"/>
                <a:ea typeface="微软雅黑" panose="020B0503020204020204" pitchFamily="34" charset="-122"/>
                <a:cs typeface="Arial" panose="020B0604020202020204" pitchFamily="34" charset="0"/>
              </a:rPr>
              <a:t>基于用户优先级的</a:t>
            </a:r>
            <a:r>
              <a:rPr lang="en-US" altLang="zh-CN" sz="1200" dirty="0" err="1">
                <a:latin typeface="微软雅黑" panose="020B0503020204020204" pitchFamily="34" charset="-122"/>
                <a:ea typeface="微软雅黑" panose="020B0503020204020204" pitchFamily="34" charset="-122"/>
                <a:cs typeface="Arial" panose="020B0604020202020204" pitchFamily="34" charset="0"/>
              </a:rPr>
              <a:t>QoS</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保障机制</a:t>
            </a:r>
          </a:p>
        </p:txBody>
      </p:sp>
      <p:sp>
        <p:nvSpPr>
          <p:cNvPr id="188" name="TextBox 34"/>
          <p:cNvSpPr txBox="1">
            <a:spLocks noChangeArrowheads="1"/>
          </p:cNvSpPr>
          <p:nvPr/>
        </p:nvSpPr>
        <p:spPr bwMode="auto">
          <a:xfrm>
            <a:off x="8924610" y="5257946"/>
            <a:ext cx="1914833" cy="46155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a:r>
              <a:rPr lang="zh-CN" altLang="en-US" sz="1200" dirty="0">
                <a:latin typeface="微软雅黑" panose="020B0503020204020204" pitchFamily="34" charset="-122"/>
                <a:ea typeface="微软雅黑" panose="020B0503020204020204" pitchFamily="34" charset="-122"/>
                <a:cs typeface="Arial" panose="020B0604020202020204" pitchFamily="34" charset="0"/>
              </a:rPr>
              <a:t>最大</a:t>
            </a:r>
            <a:r>
              <a:rPr lang="en-US" altLang="zh-CN" sz="1200" dirty="0">
                <a:latin typeface="微软雅黑" panose="020B0503020204020204" pitchFamily="34" charset="-122"/>
                <a:ea typeface="微软雅黑" panose="020B0503020204020204" pitchFamily="34" charset="-122"/>
                <a:cs typeface="Arial" panose="020B0604020202020204" pitchFamily="34" charset="0"/>
              </a:rPr>
              <a:t>9</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级</a:t>
            </a:r>
            <a:r>
              <a:rPr lang="en-US" altLang="zh-CN" sz="1200" dirty="0" err="1">
                <a:latin typeface="微软雅黑" panose="020B0503020204020204" pitchFamily="34" charset="-122"/>
                <a:ea typeface="微软雅黑" panose="020B0503020204020204" pitchFamily="34" charset="-122"/>
                <a:cs typeface="Arial" panose="020B0604020202020204" pitchFamily="34" charset="0"/>
              </a:rPr>
              <a:t>QoS</a:t>
            </a:r>
            <a:r>
              <a:rPr lang="zh-CN" altLang="en-US" sz="1200" dirty="0">
                <a:latin typeface="微软雅黑" panose="020B0503020204020204" pitchFamily="34" charset="-122"/>
                <a:ea typeface="微软雅黑" panose="020B0503020204020204" pitchFamily="34" charset="-122"/>
                <a:cs typeface="Arial" panose="020B0604020202020204" pitchFamily="34" charset="0"/>
              </a:rPr>
              <a:t>保障机制</a:t>
            </a:r>
            <a:endParaRPr lang="en-US" altLang="zh-CN" sz="1200" dirty="0">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200" dirty="0">
                <a:latin typeface="微软雅黑" panose="020B0503020204020204" pitchFamily="34" charset="-122"/>
                <a:ea typeface="微软雅黑" panose="020B0503020204020204" pitchFamily="34" charset="-122"/>
                <a:cs typeface="Arial" panose="020B0604020202020204" pitchFamily="34" charset="0"/>
              </a:rPr>
              <a:t>支持灵活调整</a:t>
            </a:r>
          </a:p>
        </p:txBody>
      </p:sp>
      <p:sp>
        <p:nvSpPr>
          <p:cNvPr id="202" name="TextBox 53"/>
          <p:cNvSpPr txBox="1"/>
          <p:nvPr/>
        </p:nvSpPr>
        <p:spPr>
          <a:xfrm>
            <a:off x="9779596" y="2127516"/>
            <a:ext cx="1350400" cy="214325"/>
          </a:xfrm>
          <a:prstGeom prst="roundRect">
            <a:avLst/>
          </a:prstGeom>
          <a:solidFill>
            <a:srgbClr val="C00000">
              <a:alpha val="70000"/>
            </a:srgbClr>
          </a:solidFill>
          <a:ln w="28575">
            <a:noFill/>
          </a:ln>
        </p:spPr>
        <p:txBody>
          <a:bodyPr anchor="ctr"/>
          <a:lstStyle/>
          <a:p>
            <a:pPr algn="ctr">
              <a:buClr>
                <a:srgbClr val="CC9900"/>
              </a:buClr>
              <a:defRPr/>
            </a:pPr>
            <a:r>
              <a:rPr lang="zh-CN" altLang="en-US" sz="1200" dirty="0">
                <a:latin typeface="微软雅黑" panose="020B0503020204020204" pitchFamily="34" charset="-122"/>
                <a:ea typeface="微软雅黑" panose="020B0503020204020204" pitchFamily="34" charset="-122"/>
                <a:cs typeface="Arial" pitchFamily="34" charset="0"/>
              </a:rPr>
              <a:t>最高优先级</a:t>
            </a:r>
          </a:p>
        </p:txBody>
      </p:sp>
      <p:sp>
        <p:nvSpPr>
          <p:cNvPr id="203" name="矩形 202"/>
          <p:cNvSpPr/>
          <p:nvPr/>
        </p:nvSpPr>
        <p:spPr>
          <a:xfrm>
            <a:off x="8787131" y="2119284"/>
            <a:ext cx="992580" cy="253916"/>
          </a:xfrm>
          <a:prstGeom prst="rect">
            <a:avLst/>
          </a:prstGeom>
          <a:ln>
            <a:noFill/>
          </a:ln>
        </p:spPr>
        <p:txBody>
          <a:bodyPr wrap="none">
            <a:spAutoFit/>
          </a:bodyPr>
          <a:lstStyle/>
          <a:p>
            <a:pPr algn="ctr"/>
            <a:r>
              <a:rPr lang="zh-CN" altLang="en-US" sz="1050" dirty="0">
                <a:latin typeface="微软雅黑" panose="020B0503020204020204" pitchFamily="34" charset="-122"/>
                <a:ea typeface="微软雅黑" panose="020B0503020204020204" pitchFamily="34" charset="-122"/>
                <a:cs typeface="Arial" panose="020B0604020202020204" pitchFamily="34" charset="0"/>
              </a:rPr>
              <a:t>精准负荷控制</a:t>
            </a:r>
          </a:p>
        </p:txBody>
      </p:sp>
      <p:sp>
        <p:nvSpPr>
          <p:cNvPr id="204" name="矩形 203"/>
          <p:cNvSpPr/>
          <p:nvPr/>
        </p:nvSpPr>
        <p:spPr>
          <a:xfrm>
            <a:off x="8854558" y="2564413"/>
            <a:ext cx="857729" cy="253857"/>
          </a:xfrm>
          <a:prstGeom prst="rect">
            <a:avLst/>
          </a:prstGeom>
          <a:ln>
            <a:noFill/>
          </a:ln>
        </p:spPr>
        <p:txBody>
          <a:bodyPr wrap="none">
            <a:spAutoFit/>
          </a:bodyPr>
          <a:lstStyle/>
          <a:p>
            <a:pPr algn="ctr"/>
            <a:r>
              <a:rPr lang="zh-CN" altLang="en-US" sz="1050" dirty="0">
                <a:latin typeface="微软雅黑" panose="020B0503020204020204" pitchFamily="34" charset="-122"/>
                <a:ea typeface="微软雅黑" panose="020B0503020204020204" pitchFamily="34" charset="-122"/>
                <a:cs typeface="Arial" panose="020B0604020202020204" pitchFamily="34" charset="0"/>
              </a:rPr>
              <a:t>配电自动化</a:t>
            </a:r>
          </a:p>
        </p:txBody>
      </p:sp>
      <p:sp>
        <p:nvSpPr>
          <p:cNvPr id="205" name="矩形 204"/>
          <p:cNvSpPr/>
          <p:nvPr/>
        </p:nvSpPr>
        <p:spPr>
          <a:xfrm>
            <a:off x="8787247" y="3002609"/>
            <a:ext cx="992349" cy="253857"/>
          </a:xfrm>
          <a:prstGeom prst="rect">
            <a:avLst/>
          </a:prstGeom>
          <a:ln>
            <a:noFill/>
          </a:ln>
        </p:spPr>
        <p:txBody>
          <a:bodyPr wrap="none">
            <a:sp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a:r>
              <a:rPr lang="zh-CN" altLang="en-US" sz="1050" dirty="0">
                <a:latin typeface="微软雅黑" panose="020B0503020204020204" pitchFamily="34" charset="-122"/>
                <a:ea typeface="微软雅黑" panose="020B0503020204020204" pitchFamily="34" charset="-122"/>
                <a:cs typeface="Arial" panose="020B0604020202020204" pitchFamily="34" charset="0"/>
              </a:rPr>
              <a:t>用电信息采集</a:t>
            </a:r>
          </a:p>
        </p:txBody>
      </p:sp>
      <p:sp>
        <p:nvSpPr>
          <p:cNvPr id="206" name="TextBox 53"/>
          <p:cNvSpPr txBox="1"/>
          <p:nvPr/>
        </p:nvSpPr>
        <p:spPr>
          <a:xfrm>
            <a:off x="9779596" y="2574546"/>
            <a:ext cx="1350400" cy="207105"/>
          </a:xfrm>
          <a:prstGeom prst="roundRect">
            <a:avLst/>
          </a:prstGeom>
          <a:solidFill>
            <a:srgbClr val="92D050">
              <a:alpha val="70000"/>
            </a:srgbClr>
          </a:solidFill>
          <a:ln w="28575">
            <a:noFill/>
          </a:ln>
        </p:spPr>
        <p:txBody>
          <a:bodyPr anchor="ctr"/>
          <a:lstStyle>
            <a:defPPr>
              <a:defRPr lang="zh-CN"/>
            </a:defPPr>
            <a:lvl1pPr algn="ctr">
              <a:buClr>
                <a:srgbClr val="CC9900"/>
              </a:buClr>
              <a:defRPr>
                <a:solidFill>
                  <a:schemeClr val="bg1"/>
                </a:solidFill>
                <a:cs typeface="Arial" pitchFamily="34" charset="0"/>
              </a:defRPr>
            </a:lvl1pPr>
          </a:lstStyle>
          <a:p>
            <a:r>
              <a:rPr lang="zh-CN" altLang="en-US" sz="1200" dirty="0">
                <a:solidFill>
                  <a:schemeClr val="tx1"/>
                </a:solidFill>
                <a:latin typeface="微软雅黑" panose="020B0503020204020204" pitchFamily="34" charset="-122"/>
                <a:ea typeface="微软雅黑" panose="020B0503020204020204" pitchFamily="34" charset="-122"/>
              </a:rPr>
              <a:t>第二优先级</a:t>
            </a:r>
          </a:p>
        </p:txBody>
      </p:sp>
      <p:sp>
        <p:nvSpPr>
          <p:cNvPr id="207" name="TextBox 53"/>
          <p:cNvSpPr txBox="1"/>
          <p:nvPr/>
        </p:nvSpPr>
        <p:spPr>
          <a:xfrm>
            <a:off x="9779596" y="3009619"/>
            <a:ext cx="1350400" cy="196383"/>
          </a:xfrm>
          <a:prstGeom prst="roundRect">
            <a:avLst/>
          </a:prstGeom>
          <a:solidFill>
            <a:srgbClr val="40789B">
              <a:alpha val="70000"/>
            </a:srgbClr>
          </a:solidFill>
          <a:ln w="28575">
            <a:noFill/>
          </a:ln>
        </p:spPr>
        <p:txBody>
          <a:bodyPr anchor="ctr"/>
          <a:lstStyle>
            <a:defPPr>
              <a:defRPr lang="zh-CN"/>
            </a:defPPr>
            <a:lvl1pPr algn="ctr">
              <a:buClr>
                <a:srgbClr val="CC9900"/>
              </a:buClr>
              <a:defRPr>
                <a:solidFill>
                  <a:schemeClr val="bg1"/>
                </a:solidFill>
                <a:cs typeface="Arial" pitchFamily="34" charset="0"/>
              </a:defRPr>
            </a:lvl1pPr>
          </a:lstStyle>
          <a:p>
            <a:r>
              <a:rPr lang="zh-CN" altLang="en-US" sz="1200" dirty="0">
                <a:solidFill>
                  <a:schemeClr val="tx1"/>
                </a:solidFill>
                <a:latin typeface="微软雅黑" panose="020B0503020204020204" pitchFamily="34" charset="-122"/>
                <a:ea typeface="微软雅黑" panose="020B0503020204020204" pitchFamily="34" charset="-122"/>
              </a:rPr>
              <a:t>第三优先级</a:t>
            </a:r>
          </a:p>
        </p:txBody>
      </p:sp>
      <p:sp>
        <p:nvSpPr>
          <p:cNvPr id="208" name="矩形 207"/>
          <p:cNvSpPr/>
          <p:nvPr/>
        </p:nvSpPr>
        <p:spPr>
          <a:xfrm>
            <a:off x="10269584" y="5671580"/>
            <a:ext cx="1242360" cy="184623"/>
          </a:xfrm>
          <a:prstGeom prst="rect">
            <a:avLst/>
          </a:prstGeom>
          <a:ln>
            <a:noFill/>
          </a:ln>
        </p:spPr>
        <p:txBody>
          <a:bodyPr wrap="none">
            <a:spAutoFit/>
          </a:bodyPr>
          <a:lstStyle/>
          <a:p>
            <a:r>
              <a:rPr lang="zh-CN" altLang="en-US" sz="600" dirty="0">
                <a:latin typeface="微软雅黑" panose="020B0503020204020204" pitchFamily="34" charset="-122"/>
                <a:ea typeface="微软雅黑" panose="020B0503020204020204" pitchFamily="34" charset="-122"/>
                <a:cs typeface="Arial" panose="020B0604020202020204" pitchFamily="34" charset="0"/>
              </a:rPr>
              <a:t>* 方块大小代表分配资源优先级</a:t>
            </a:r>
            <a:endParaRPr lang="en-US" sz="600" dirty="0">
              <a:latin typeface="微软雅黑" panose="020B0503020204020204" pitchFamily="34" charset="-122"/>
              <a:ea typeface="微软雅黑" panose="020B0503020204020204" pitchFamily="34" charset="-122"/>
            </a:endParaRPr>
          </a:p>
        </p:txBody>
      </p:sp>
      <p:sp>
        <p:nvSpPr>
          <p:cNvPr id="212" name="矩形 211"/>
          <p:cNvSpPr/>
          <p:nvPr/>
        </p:nvSpPr>
        <p:spPr>
          <a:xfrm>
            <a:off x="9096458" y="3950612"/>
            <a:ext cx="516368" cy="246164"/>
          </a:xfrm>
          <a:prstGeom prst="rect">
            <a:avLst/>
          </a:prstGeom>
          <a:ln>
            <a:noFill/>
          </a:ln>
        </p:spPr>
        <p:txBody>
          <a:bodyPr wrap="none">
            <a:spAutoFit/>
          </a:bodyPr>
          <a:lstStyle/>
          <a:p>
            <a:pPr algn="ctr"/>
            <a:r>
              <a:rPr lang="zh-CN" altLang="en-US" sz="1000" dirty="0">
                <a:latin typeface="微软雅黑" panose="020B0503020204020204" pitchFamily="34" charset="-122"/>
                <a:ea typeface="微软雅黑" panose="020B0503020204020204" pitchFamily="34" charset="-122"/>
                <a:cs typeface="Arial" panose="020B0604020202020204" pitchFamily="34" charset="0"/>
              </a:rPr>
              <a:t>用户</a:t>
            </a:r>
            <a:r>
              <a:rPr lang="en-US" altLang="zh-CN" sz="1000" dirty="0">
                <a:latin typeface="微软雅黑" panose="020B0503020204020204" pitchFamily="34" charset="-122"/>
                <a:ea typeface="微软雅黑" panose="020B0503020204020204" pitchFamily="34" charset="-122"/>
                <a:cs typeface="Arial" panose="020B0604020202020204" pitchFamily="34" charset="0"/>
              </a:rPr>
              <a:t>1</a:t>
            </a:r>
            <a:endParaRPr lang="zh-CN" altLang="en-US" sz="10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3" name="矩形 212"/>
          <p:cNvSpPr/>
          <p:nvPr/>
        </p:nvSpPr>
        <p:spPr>
          <a:xfrm>
            <a:off x="9096458" y="4395741"/>
            <a:ext cx="516368" cy="246164"/>
          </a:xfrm>
          <a:prstGeom prst="rect">
            <a:avLst/>
          </a:prstGeom>
          <a:ln>
            <a:noFill/>
          </a:ln>
        </p:spPr>
        <p:txBody>
          <a:bodyPr wrap="none">
            <a:spAutoFit/>
          </a:bodyPr>
          <a:lstStyle/>
          <a:p>
            <a:pPr algn="ctr"/>
            <a:r>
              <a:rPr lang="zh-CN" altLang="en-US" sz="1000" dirty="0">
                <a:latin typeface="微软雅黑" panose="020B0503020204020204" pitchFamily="34" charset="-122"/>
                <a:ea typeface="微软雅黑" panose="020B0503020204020204" pitchFamily="34" charset="-122"/>
                <a:cs typeface="Arial" panose="020B0604020202020204" pitchFamily="34" charset="0"/>
              </a:rPr>
              <a:t>用户</a:t>
            </a:r>
            <a:r>
              <a:rPr lang="en-US" altLang="zh-CN" sz="1000" dirty="0">
                <a:latin typeface="微软雅黑" panose="020B0503020204020204" pitchFamily="34" charset="-122"/>
                <a:ea typeface="微软雅黑" panose="020B0503020204020204" pitchFamily="34" charset="-122"/>
                <a:cs typeface="Arial" panose="020B0604020202020204" pitchFamily="34" charset="0"/>
              </a:rPr>
              <a:t>2</a:t>
            </a:r>
            <a:endParaRPr lang="zh-CN" altLang="en-US" sz="10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4" name="矩形 213"/>
          <p:cNvSpPr/>
          <p:nvPr/>
        </p:nvSpPr>
        <p:spPr>
          <a:xfrm>
            <a:off x="9096458" y="4833938"/>
            <a:ext cx="516368" cy="246164"/>
          </a:xfrm>
          <a:prstGeom prst="rect">
            <a:avLst/>
          </a:prstGeom>
          <a:ln>
            <a:noFill/>
          </a:ln>
        </p:spPr>
        <p:txBody>
          <a:bodyPr wrap="none">
            <a:sp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a:r>
              <a:rPr lang="zh-CN" altLang="en-US" sz="1000" dirty="0">
                <a:latin typeface="微软雅黑" panose="020B0503020204020204" pitchFamily="34" charset="-122"/>
                <a:ea typeface="微软雅黑" panose="020B0503020204020204" pitchFamily="34" charset="-122"/>
                <a:cs typeface="Arial" panose="020B0604020202020204" pitchFamily="34" charset="0"/>
              </a:rPr>
              <a:t>用户</a:t>
            </a:r>
            <a:r>
              <a:rPr lang="en-US" altLang="zh-CN" sz="1000" dirty="0">
                <a:latin typeface="微软雅黑" panose="020B0503020204020204" pitchFamily="34" charset="-122"/>
                <a:ea typeface="微软雅黑" panose="020B0503020204020204" pitchFamily="34" charset="-122"/>
                <a:cs typeface="Arial" panose="020B0604020202020204" pitchFamily="34" charset="0"/>
              </a:rPr>
              <a:t>3</a:t>
            </a:r>
            <a:endParaRPr lang="zh-CN" altLang="en-US" sz="100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79" name="Picture 2"/>
          <p:cNvPicPr>
            <a:picLocks noChangeAspect="1" noChangeArrowheads="1"/>
          </p:cNvPicPr>
          <p:nvPr/>
        </p:nvPicPr>
        <p:blipFill>
          <a:blip r:embed="rId2" cstate="print"/>
          <a:srcRect/>
          <a:stretch>
            <a:fillRect/>
          </a:stretch>
        </p:blipFill>
        <p:spPr bwMode="auto">
          <a:xfrm>
            <a:off x="1129284" y="2137442"/>
            <a:ext cx="1009255" cy="204399"/>
          </a:xfrm>
          <a:prstGeom prst="rect">
            <a:avLst/>
          </a:prstGeom>
          <a:noFill/>
          <a:ln w="9525">
            <a:noFill/>
            <a:miter lim="800000"/>
            <a:headEnd/>
            <a:tailEnd/>
          </a:ln>
        </p:spPr>
      </p:pic>
      <p:pic>
        <p:nvPicPr>
          <p:cNvPr id="180" name="Picture 528" descr="图片131"/>
          <p:cNvPicPr>
            <a:picLocks noChangeAspect="1" noChangeArrowheads="1"/>
          </p:cNvPicPr>
          <p:nvPr/>
        </p:nvPicPr>
        <p:blipFill>
          <a:blip r:embed="rId3" cstate="print"/>
          <a:srcRect/>
          <a:stretch>
            <a:fillRect/>
          </a:stretch>
        </p:blipFill>
        <p:spPr bwMode="auto">
          <a:xfrm>
            <a:off x="1129283" y="2663536"/>
            <a:ext cx="732940" cy="414873"/>
          </a:xfrm>
          <a:prstGeom prst="rect">
            <a:avLst/>
          </a:prstGeom>
          <a:noFill/>
          <a:ln w="9525">
            <a:solidFill>
              <a:schemeClr val="tx1"/>
            </a:solidFill>
            <a:miter lim="800000"/>
            <a:headEnd/>
            <a:tailEnd/>
          </a:ln>
        </p:spPr>
      </p:pic>
      <p:pic>
        <p:nvPicPr>
          <p:cNvPr id="181" name="Picture 528" descr="图片131"/>
          <p:cNvPicPr>
            <a:picLocks noChangeAspect="1" noChangeArrowheads="1"/>
          </p:cNvPicPr>
          <p:nvPr/>
        </p:nvPicPr>
        <p:blipFill>
          <a:blip r:embed="rId3" cstate="print"/>
          <a:srcRect/>
          <a:stretch>
            <a:fillRect/>
          </a:stretch>
        </p:blipFill>
        <p:spPr bwMode="auto">
          <a:xfrm>
            <a:off x="2567525" y="2685111"/>
            <a:ext cx="732940" cy="414873"/>
          </a:xfrm>
          <a:prstGeom prst="rect">
            <a:avLst/>
          </a:prstGeom>
          <a:noFill/>
          <a:ln w="9525">
            <a:solidFill>
              <a:schemeClr val="tx1"/>
            </a:solidFill>
            <a:miter lim="800000"/>
            <a:headEnd/>
            <a:tailEnd/>
          </a:ln>
        </p:spPr>
      </p:pic>
      <p:cxnSp>
        <p:nvCxnSpPr>
          <p:cNvPr id="182" name="直接连接符 84"/>
          <p:cNvCxnSpPr>
            <a:cxnSpLocks noChangeShapeType="1"/>
          </p:cNvCxnSpPr>
          <p:nvPr/>
        </p:nvCxnSpPr>
        <p:spPr bwMode="auto">
          <a:xfrm flipH="1">
            <a:off x="1495753" y="2406684"/>
            <a:ext cx="130628" cy="256853"/>
          </a:xfrm>
          <a:prstGeom prst="line">
            <a:avLst/>
          </a:prstGeom>
          <a:noFill/>
          <a:ln w="12700">
            <a:solidFill>
              <a:schemeClr val="tx1"/>
            </a:solidFill>
            <a:round/>
            <a:headEnd/>
            <a:tailEnd/>
          </a:ln>
        </p:spPr>
      </p:cxnSp>
      <p:cxnSp>
        <p:nvCxnSpPr>
          <p:cNvPr id="183" name="直接连接符 85"/>
          <p:cNvCxnSpPr>
            <a:cxnSpLocks noChangeShapeType="1"/>
          </p:cNvCxnSpPr>
          <p:nvPr/>
        </p:nvCxnSpPr>
        <p:spPr bwMode="auto">
          <a:xfrm>
            <a:off x="1626380" y="2406685"/>
            <a:ext cx="1307616" cy="278427"/>
          </a:xfrm>
          <a:prstGeom prst="line">
            <a:avLst/>
          </a:prstGeom>
          <a:noFill/>
          <a:ln w="12700">
            <a:solidFill>
              <a:schemeClr val="tx1"/>
            </a:solidFill>
            <a:round/>
            <a:headEnd/>
            <a:tailEnd/>
          </a:ln>
        </p:spPr>
      </p:cxnSp>
      <p:cxnSp>
        <p:nvCxnSpPr>
          <p:cNvPr id="184" name="直接连接符 86"/>
          <p:cNvCxnSpPr>
            <a:cxnSpLocks noChangeShapeType="1"/>
          </p:cNvCxnSpPr>
          <p:nvPr/>
        </p:nvCxnSpPr>
        <p:spPr bwMode="auto">
          <a:xfrm flipH="1">
            <a:off x="1590875" y="2404646"/>
            <a:ext cx="1366236" cy="272905"/>
          </a:xfrm>
          <a:prstGeom prst="line">
            <a:avLst/>
          </a:prstGeom>
          <a:noFill/>
          <a:ln w="12700">
            <a:solidFill>
              <a:schemeClr val="tx1"/>
            </a:solidFill>
            <a:prstDash val="dash"/>
            <a:round/>
            <a:headEnd/>
            <a:tailEnd/>
          </a:ln>
        </p:spPr>
      </p:cxnSp>
      <p:cxnSp>
        <p:nvCxnSpPr>
          <p:cNvPr id="185" name="直接连接符 87"/>
          <p:cNvCxnSpPr>
            <a:cxnSpLocks noChangeShapeType="1"/>
          </p:cNvCxnSpPr>
          <p:nvPr/>
        </p:nvCxnSpPr>
        <p:spPr bwMode="auto">
          <a:xfrm flipH="1">
            <a:off x="2933994" y="2404647"/>
            <a:ext cx="23119" cy="280465"/>
          </a:xfrm>
          <a:prstGeom prst="line">
            <a:avLst/>
          </a:prstGeom>
          <a:noFill/>
          <a:ln w="12700">
            <a:solidFill>
              <a:schemeClr val="tx1"/>
            </a:solidFill>
            <a:prstDash val="dash"/>
            <a:round/>
            <a:headEnd/>
            <a:tailEnd/>
          </a:ln>
        </p:spPr>
      </p:cxnSp>
      <p:pic>
        <p:nvPicPr>
          <p:cNvPr id="190" name="Picture 3"/>
          <p:cNvPicPr>
            <a:picLocks noChangeAspect="1" noChangeArrowheads="1"/>
          </p:cNvPicPr>
          <p:nvPr/>
        </p:nvPicPr>
        <p:blipFill>
          <a:blip r:embed="rId4" cstate="print">
            <a:clrChange>
              <a:clrFrom>
                <a:srgbClr val="F2F2F2"/>
              </a:clrFrom>
              <a:clrTo>
                <a:srgbClr val="F2F2F2">
                  <a:alpha val="0"/>
                </a:srgbClr>
              </a:clrTo>
            </a:clrChange>
          </a:blip>
          <a:srcRect/>
          <a:stretch>
            <a:fillRect/>
          </a:stretch>
        </p:blipFill>
        <p:spPr bwMode="auto">
          <a:xfrm>
            <a:off x="1347192" y="3224825"/>
            <a:ext cx="279190" cy="324217"/>
          </a:xfrm>
          <a:prstGeom prst="rect">
            <a:avLst/>
          </a:prstGeom>
          <a:noFill/>
          <a:ln w="9525">
            <a:solidFill>
              <a:schemeClr val="tx1"/>
            </a:solidFill>
            <a:miter lim="800000"/>
            <a:headEnd/>
            <a:tailEnd/>
          </a:ln>
        </p:spPr>
      </p:pic>
      <p:pic>
        <p:nvPicPr>
          <p:cNvPr id="191" name="Picture 3"/>
          <p:cNvPicPr>
            <a:picLocks noChangeAspect="1" noChangeArrowheads="1"/>
          </p:cNvPicPr>
          <p:nvPr/>
        </p:nvPicPr>
        <p:blipFill>
          <a:blip r:embed="rId4" cstate="print">
            <a:clrChange>
              <a:clrFrom>
                <a:srgbClr val="F2F2F2"/>
              </a:clrFrom>
              <a:clrTo>
                <a:srgbClr val="F2F2F2">
                  <a:alpha val="0"/>
                </a:srgbClr>
              </a:clrTo>
            </a:clrChange>
          </a:blip>
          <a:srcRect/>
          <a:stretch>
            <a:fillRect/>
          </a:stretch>
        </p:blipFill>
        <p:spPr bwMode="auto">
          <a:xfrm>
            <a:off x="2854038" y="3212797"/>
            <a:ext cx="353439" cy="325972"/>
          </a:xfrm>
          <a:prstGeom prst="rect">
            <a:avLst/>
          </a:prstGeom>
          <a:noFill/>
          <a:ln w="9525">
            <a:solidFill>
              <a:schemeClr val="tx1"/>
            </a:solidFill>
            <a:miter lim="800000"/>
            <a:headEnd/>
            <a:tailEnd/>
          </a:ln>
        </p:spPr>
      </p:pic>
      <p:sp>
        <p:nvSpPr>
          <p:cNvPr id="192" name="任意多边形 191"/>
          <p:cNvSpPr/>
          <p:nvPr/>
        </p:nvSpPr>
        <p:spPr bwMode="auto">
          <a:xfrm>
            <a:off x="1401614" y="2367131"/>
            <a:ext cx="1462376" cy="838871"/>
          </a:xfrm>
          <a:custGeom>
            <a:avLst/>
            <a:gdLst>
              <a:gd name="connsiteX0" fmla="*/ 1327573 w 1327573"/>
              <a:gd name="connsiteY0" fmla="*/ 0 h 731520"/>
              <a:gd name="connsiteX1" fmla="*/ 220133 w 1327573"/>
              <a:gd name="connsiteY1" fmla="*/ 355600 h 731520"/>
              <a:gd name="connsiteX2" fmla="*/ 6773 w 1327573"/>
              <a:gd name="connsiteY2" fmla="*/ 731520 h 731520"/>
            </a:gdLst>
            <a:ahLst/>
            <a:cxnLst>
              <a:cxn ang="0">
                <a:pos x="connsiteX0" y="connsiteY0"/>
              </a:cxn>
              <a:cxn ang="0">
                <a:pos x="connsiteX1" y="connsiteY1"/>
              </a:cxn>
              <a:cxn ang="0">
                <a:pos x="connsiteX2" y="connsiteY2"/>
              </a:cxn>
            </a:cxnLst>
            <a:rect l="l" t="t" r="r" b="b"/>
            <a:pathLst>
              <a:path w="1327573" h="731520">
                <a:moveTo>
                  <a:pt x="1327573" y="0"/>
                </a:moveTo>
                <a:cubicBezTo>
                  <a:pt x="883919" y="116840"/>
                  <a:pt x="440266" y="233680"/>
                  <a:pt x="220133" y="355600"/>
                </a:cubicBezTo>
                <a:cubicBezTo>
                  <a:pt x="0" y="477520"/>
                  <a:pt x="3386" y="604520"/>
                  <a:pt x="6773" y="731520"/>
                </a:cubicBezTo>
              </a:path>
            </a:pathLst>
          </a:custGeom>
          <a:noFill/>
          <a:ln w="25400">
            <a:solidFill>
              <a:schemeClr val="accent1"/>
            </a:solidFill>
            <a:round/>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569" tIns="81284" rIns="162569" bIns="81284" anchor="ctr"/>
          <a:lstStyle/>
          <a:p>
            <a:pPr>
              <a:buClr>
                <a:srgbClr val="CC9900"/>
              </a:buClr>
              <a:buFont typeface="Wingdings" pitchFamily="2" charset="2"/>
              <a:buChar char="n"/>
            </a:pPr>
            <a:endParaRPr lang="zh-CN" altLang="en-US" sz="1200" dirty="0">
              <a:latin typeface="微软雅黑" panose="020B0503020204020204" pitchFamily="34" charset="-122"/>
              <a:ea typeface="微软雅黑" panose="020B0503020204020204" pitchFamily="34" charset="-122"/>
            </a:endParaRPr>
          </a:p>
        </p:txBody>
      </p:sp>
      <p:sp>
        <p:nvSpPr>
          <p:cNvPr id="193" name="任意多边形 192"/>
          <p:cNvSpPr/>
          <p:nvPr/>
        </p:nvSpPr>
        <p:spPr bwMode="auto">
          <a:xfrm>
            <a:off x="2886373" y="2378780"/>
            <a:ext cx="248083" cy="792269"/>
          </a:xfrm>
          <a:custGeom>
            <a:avLst/>
            <a:gdLst>
              <a:gd name="connsiteX0" fmla="*/ 0 w 225213"/>
              <a:gd name="connsiteY0" fmla="*/ 0 h 690880"/>
              <a:gd name="connsiteX1" fmla="*/ 193040 w 225213"/>
              <a:gd name="connsiteY1" fmla="*/ 477520 h 690880"/>
              <a:gd name="connsiteX2" fmla="*/ 193040 w 225213"/>
              <a:gd name="connsiteY2" fmla="*/ 690880 h 690880"/>
            </a:gdLst>
            <a:ahLst/>
            <a:cxnLst>
              <a:cxn ang="0">
                <a:pos x="connsiteX0" y="connsiteY0"/>
              </a:cxn>
              <a:cxn ang="0">
                <a:pos x="connsiteX1" y="connsiteY1"/>
              </a:cxn>
              <a:cxn ang="0">
                <a:pos x="connsiteX2" y="connsiteY2"/>
              </a:cxn>
            </a:cxnLst>
            <a:rect l="l" t="t" r="r" b="b"/>
            <a:pathLst>
              <a:path w="225213" h="690880">
                <a:moveTo>
                  <a:pt x="0" y="0"/>
                </a:moveTo>
                <a:cubicBezTo>
                  <a:pt x="80433" y="181186"/>
                  <a:pt x="160867" y="362373"/>
                  <a:pt x="193040" y="477520"/>
                </a:cubicBezTo>
                <a:cubicBezTo>
                  <a:pt x="225213" y="592667"/>
                  <a:pt x="209126" y="641773"/>
                  <a:pt x="193040" y="690880"/>
                </a:cubicBezTo>
              </a:path>
            </a:pathLst>
          </a:custGeom>
          <a:noFill/>
          <a:ln w="25400">
            <a:solidFill>
              <a:schemeClr val="accent1"/>
            </a:solidFill>
            <a:round/>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62569" tIns="81284" rIns="162569" bIns="81284" anchor="ctr"/>
          <a:lstStyle/>
          <a:p>
            <a:pPr>
              <a:buClr>
                <a:srgbClr val="CC9900"/>
              </a:buClr>
              <a:buFont typeface="Wingdings" pitchFamily="2" charset="2"/>
              <a:buChar char="n"/>
            </a:pPr>
            <a:endParaRPr lang="zh-CN" altLang="en-US" sz="1200" dirty="0">
              <a:latin typeface="微软雅黑" panose="020B0503020204020204" pitchFamily="34" charset="-122"/>
              <a:ea typeface="微软雅黑" panose="020B0503020204020204" pitchFamily="34" charset="-122"/>
            </a:endParaRPr>
          </a:p>
        </p:txBody>
      </p:sp>
      <p:pic>
        <p:nvPicPr>
          <p:cNvPr id="194" name="Picture 15" descr="056"/>
          <p:cNvPicPr>
            <a:picLocks noChangeAspect="1" noChangeArrowheads="1"/>
          </p:cNvPicPr>
          <p:nvPr/>
        </p:nvPicPr>
        <p:blipFill>
          <a:blip r:embed="rId5" cstate="print"/>
          <a:srcRect/>
          <a:stretch>
            <a:fillRect/>
          </a:stretch>
        </p:blipFill>
        <p:spPr bwMode="auto">
          <a:xfrm>
            <a:off x="1465032" y="2118873"/>
            <a:ext cx="290749" cy="302602"/>
          </a:xfrm>
          <a:prstGeom prst="rect">
            <a:avLst/>
          </a:prstGeom>
          <a:noFill/>
          <a:ln>
            <a:noFill/>
          </a:ln>
        </p:spPr>
      </p:pic>
      <p:pic>
        <p:nvPicPr>
          <p:cNvPr id="195" name="Picture 2"/>
          <p:cNvPicPr>
            <a:picLocks noChangeAspect="1" noChangeArrowheads="1"/>
          </p:cNvPicPr>
          <p:nvPr/>
        </p:nvPicPr>
        <p:blipFill>
          <a:blip r:embed="rId2" cstate="print"/>
          <a:srcRect/>
          <a:stretch>
            <a:fillRect/>
          </a:stretch>
        </p:blipFill>
        <p:spPr bwMode="auto">
          <a:xfrm>
            <a:off x="2452487" y="2147944"/>
            <a:ext cx="1009255" cy="204399"/>
          </a:xfrm>
          <a:prstGeom prst="rect">
            <a:avLst/>
          </a:prstGeom>
          <a:noFill/>
          <a:ln w="9525">
            <a:noFill/>
            <a:miter lim="800000"/>
            <a:headEnd/>
            <a:tailEnd/>
          </a:ln>
        </p:spPr>
      </p:pic>
      <p:sp>
        <p:nvSpPr>
          <p:cNvPr id="197" name="矩形 196"/>
          <p:cNvSpPr/>
          <p:nvPr/>
        </p:nvSpPr>
        <p:spPr>
          <a:xfrm>
            <a:off x="1041123" y="1761516"/>
            <a:ext cx="2490022" cy="73244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微软雅黑" panose="020B0503020204020204" pitchFamily="34" charset="-122"/>
              <a:ea typeface="微软雅黑" panose="020B0503020204020204" pitchFamily="34" charset="-122"/>
            </a:endParaRPr>
          </a:p>
        </p:txBody>
      </p:sp>
      <p:sp>
        <p:nvSpPr>
          <p:cNvPr id="198" name="TextBox 36"/>
          <p:cNvSpPr txBox="1"/>
          <p:nvPr/>
        </p:nvSpPr>
        <p:spPr>
          <a:xfrm>
            <a:off x="1532599" y="1814620"/>
            <a:ext cx="1454917" cy="276929"/>
          </a:xfrm>
          <a:prstGeom prst="rect">
            <a:avLst/>
          </a:prstGeom>
          <a:noFill/>
          <a:ln>
            <a:noFill/>
          </a:ln>
        </p:spPr>
        <p:txBody>
          <a:bodyPr wrap="square" lIns="91413" tIns="45706" rIns="91413" bIns="45706" rtlCol="0">
            <a:spAutoFit/>
          </a:bodyPr>
          <a:lstStyle/>
          <a:p>
            <a:pPr algn="ctr"/>
            <a:r>
              <a:rPr lang="en-US" altLang="zh-CN" sz="1200" dirty="0">
                <a:latin typeface="微软雅黑" panose="020B0503020204020204" pitchFamily="34" charset="-122"/>
                <a:ea typeface="微软雅黑" panose="020B0503020204020204" pitchFamily="34" charset="-122"/>
                <a:cs typeface="Arial Unicode MS" pitchFamily="34" charset="-122"/>
              </a:rPr>
              <a:t>1+1 </a:t>
            </a:r>
            <a:r>
              <a:rPr lang="zh-CN" altLang="en-US" sz="1200" dirty="0">
                <a:latin typeface="微软雅黑" panose="020B0503020204020204" pitchFamily="34" charset="-122"/>
                <a:ea typeface="微软雅黑" panose="020B0503020204020204" pitchFamily="34" charset="-122"/>
                <a:cs typeface="Arial Unicode MS" pitchFamily="34" charset="-122"/>
              </a:rPr>
              <a:t>主备组网</a:t>
            </a:r>
          </a:p>
        </p:txBody>
      </p:sp>
      <p:pic>
        <p:nvPicPr>
          <p:cNvPr id="199" name="Picture 2"/>
          <p:cNvPicPr>
            <a:picLocks noChangeAspect="1" noChangeArrowheads="1"/>
          </p:cNvPicPr>
          <p:nvPr/>
        </p:nvPicPr>
        <p:blipFill>
          <a:blip r:embed="rId2" cstate="print"/>
          <a:srcRect/>
          <a:stretch>
            <a:fillRect/>
          </a:stretch>
        </p:blipFill>
        <p:spPr bwMode="auto">
          <a:xfrm>
            <a:off x="1094750" y="4233448"/>
            <a:ext cx="1009255" cy="202787"/>
          </a:xfrm>
          <a:prstGeom prst="rect">
            <a:avLst/>
          </a:prstGeom>
          <a:noFill/>
          <a:ln w="9525">
            <a:noFill/>
            <a:miter lim="800000"/>
            <a:headEnd/>
            <a:tailEnd/>
          </a:ln>
        </p:spPr>
      </p:pic>
      <p:pic>
        <p:nvPicPr>
          <p:cNvPr id="200" name="Picture 2"/>
          <p:cNvPicPr>
            <a:picLocks noChangeAspect="1" noChangeArrowheads="1"/>
          </p:cNvPicPr>
          <p:nvPr/>
        </p:nvPicPr>
        <p:blipFill>
          <a:blip r:embed="rId2" cstate="print"/>
          <a:srcRect/>
          <a:stretch>
            <a:fillRect/>
          </a:stretch>
        </p:blipFill>
        <p:spPr bwMode="auto">
          <a:xfrm>
            <a:off x="2353137" y="4244378"/>
            <a:ext cx="1009255" cy="202787"/>
          </a:xfrm>
          <a:prstGeom prst="rect">
            <a:avLst/>
          </a:prstGeom>
          <a:noFill/>
          <a:ln w="9525">
            <a:noFill/>
            <a:miter lim="800000"/>
            <a:headEnd/>
            <a:tailEnd/>
          </a:ln>
        </p:spPr>
      </p:pic>
      <p:pic>
        <p:nvPicPr>
          <p:cNvPr id="201" name="Picture 528" descr="图片131"/>
          <p:cNvPicPr>
            <a:picLocks noChangeAspect="1" noChangeArrowheads="1"/>
          </p:cNvPicPr>
          <p:nvPr/>
        </p:nvPicPr>
        <p:blipFill>
          <a:blip r:embed="rId3" cstate="print"/>
          <a:srcRect/>
          <a:stretch>
            <a:fillRect/>
          </a:stretch>
        </p:blipFill>
        <p:spPr bwMode="auto">
          <a:xfrm>
            <a:off x="1078287" y="4810532"/>
            <a:ext cx="732940" cy="411602"/>
          </a:xfrm>
          <a:prstGeom prst="rect">
            <a:avLst/>
          </a:prstGeom>
          <a:noFill/>
          <a:ln w="9525">
            <a:noFill/>
            <a:miter lim="800000"/>
            <a:headEnd/>
            <a:tailEnd/>
          </a:ln>
        </p:spPr>
      </p:pic>
      <p:pic>
        <p:nvPicPr>
          <p:cNvPr id="215" name="Picture 528" descr="图片131"/>
          <p:cNvPicPr>
            <a:picLocks noChangeAspect="1" noChangeArrowheads="1"/>
          </p:cNvPicPr>
          <p:nvPr/>
        </p:nvPicPr>
        <p:blipFill>
          <a:blip r:embed="rId3" cstate="print"/>
          <a:srcRect/>
          <a:stretch>
            <a:fillRect/>
          </a:stretch>
        </p:blipFill>
        <p:spPr bwMode="auto">
          <a:xfrm>
            <a:off x="2710773" y="4836120"/>
            <a:ext cx="732940" cy="411602"/>
          </a:xfrm>
          <a:prstGeom prst="rect">
            <a:avLst/>
          </a:prstGeom>
          <a:noFill/>
          <a:ln w="9525">
            <a:noFill/>
            <a:miter lim="800000"/>
            <a:headEnd/>
            <a:tailEnd/>
          </a:ln>
        </p:spPr>
      </p:pic>
      <p:cxnSp>
        <p:nvCxnSpPr>
          <p:cNvPr id="218" name="直接连接符 84"/>
          <p:cNvCxnSpPr>
            <a:cxnSpLocks noChangeShapeType="1"/>
            <a:stCxn id="199" idx="2"/>
          </p:cNvCxnSpPr>
          <p:nvPr/>
        </p:nvCxnSpPr>
        <p:spPr bwMode="auto">
          <a:xfrm flipH="1">
            <a:off x="1468749" y="4436236"/>
            <a:ext cx="130629" cy="348937"/>
          </a:xfrm>
          <a:prstGeom prst="line">
            <a:avLst/>
          </a:prstGeom>
          <a:noFill/>
          <a:ln w="12700">
            <a:solidFill>
              <a:schemeClr val="tx1"/>
            </a:solidFill>
            <a:round/>
            <a:headEnd/>
            <a:tailEnd/>
          </a:ln>
        </p:spPr>
      </p:cxnSp>
      <p:cxnSp>
        <p:nvCxnSpPr>
          <p:cNvPr id="219" name="直接连接符 85"/>
          <p:cNvCxnSpPr>
            <a:cxnSpLocks noChangeShapeType="1"/>
          </p:cNvCxnSpPr>
          <p:nvPr/>
        </p:nvCxnSpPr>
        <p:spPr bwMode="auto">
          <a:xfrm>
            <a:off x="1599378" y="4459802"/>
            <a:ext cx="1307616" cy="325372"/>
          </a:xfrm>
          <a:prstGeom prst="line">
            <a:avLst/>
          </a:prstGeom>
          <a:noFill/>
          <a:ln w="12700">
            <a:solidFill>
              <a:schemeClr val="tx1"/>
            </a:solidFill>
            <a:round/>
            <a:headEnd/>
            <a:tailEnd/>
          </a:ln>
        </p:spPr>
      </p:cxnSp>
      <p:cxnSp>
        <p:nvCxnSpPr>
          <p:cNvPr id="220" name="直接连接符 84"/>
          <p:cNvCxnSpPr>
            <a:cxnSpLocks noChangeShapeType="1"/>
            <a:stCxn id="200" idx="2"/>
            <a:endCxn id="201" idx="0"/>
          </p:cNvCxnSpPr>
          <p:nvPr/>
        </p:nvCxnSpPr>
        <p:spPr bwMode="auto">
          <a:xfrm flipH="1">
            <a:off x="1444757" y="4447165"/>
            <a:ext cx="1413007" cy="363366"/>
          </a:xfrm>
          <a:prstGeom prst="line">
            <a:avLst/>
          </a:prstGeom>
          <a:noFill/>
          <a:ln w="12700">
            <a:solidFill>
              <a:schemeClr val="tx1"/>
            </a:solidFill>
            <a:round/>
            <a:headEnd/>
            <a:tailEnd/>
          </a:ln>
        </p:spPr>
      </p:cxnSp>
      <p:cxnSp>
        <p:nvCxnSpPr>
          <p:cNvPr id="221" name="直接连接符 84"/>
          <p:cNvCxnSpPr>
            <a:cxnSpLocks noChangeShapeType="1"/>
            <a:stCxn id="200" idx="2"/>
          </p:cNvCxnSpPr>
          <p:nvPr/>
        </p:nvCxnSpPr>
        <p:spPr bwMode="auto">
          <a:xfrm>
            <a:off x="2857764" y="4447165"/>
            <a:ext cx="152365" cy="363366"/>
          </a:xfrm>
          <a:prstGeom prst="line">
            <a:avLst/>
          </a:prstGeom>
          <a:noFill/>
          <a:ln w="12700">
            <a:solidFill>
              <a:schemeClr val="tx1"/>
            </a:solidFill>
            <a:round/>
            <a:headEnd/>
            <a:tailEnd/>
          </a:ln>
        </p:spPr>
      </p:cxnSp>
      <p:sp>
        <p:nvSpPr>
          <p:cNvPr id="222" name="矩形 221"/>
          <p:cNvSpPr/>
          <p:nvPr/>
        </p:nvSpPr>
        <p:spPr>
          <a:xfrm>
            <a:off x="953692" y="3881913"/>
            <a:ext cx="2490022" cy="726672"/>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223" name="TextBox 36"/>
          <p:cNvSpPr txBox="1"/>
          <p:nvPr/>
        </p:nvSpPr>
        <p:spPr>
          <a:xfrm>
            <a:off x="1468749" y="3928381"/>
            <a:ext cx="1454917" cy="276929"/>
          </a:xfrm>
          <a:prstGeom prst="rect">
            <a:avLst/>
          </a:prstGeom>
          <a:noFill/>
          <a:ln>
            <a:noFill/>
          </a:ln>
        </p:spPr>
        <p:txBody>
          <a:bodyPr wrap="square" lIns="91413" tIns="45706" rIns="91413" bIns="45706" rtlCol="0">
            <a:spAutoFit/>
          </a:bodyPr>
          <a:lstStyle/>
          <a:p>
            <a:pPr algn="ctr"/>
            <a:r>
              <a:rPr lang="zh-CN" altLang="en-US" sz="1200" dirty="0">
                <a:latin typeface="微软雅黑" panose="020B0503020204020204" pitchFamily="34" charset="-122"/>
                <a:ea typeface="微软雅黑" panose="020B0503020204020204" pitchFamily="34" charset="-122"/>
                <a:cs typeface="Arial Unicode MS" pitchFamily="34" charset="-122"/>
              </a:rPr>
              <a:t>负荷分担组网</a:t>
            </a:r>
          </a:p>
        </p:txBody>
      </p:sp>
      <p:pic>
        <p:nvPicPr>
          <p:cNvPr id="224" name="Picture 3"/>
          <p:cNvPicPr>
            <a:picLocks noChangeAspect="1" noChangeArrowheads="1"/>
          </p:cNvPicPr>
          <p:nvPr/>
        </p:nvPicPr>
        <p:blipFill>
          <a:blip r:embed="rId4" cstate="print">
            <a:clrChange>
              <a:clrFrom>
                <a:srgbClr val="F2F2F2"/>
              </a:clrFrom>
              <a:clrTo>
                <a:srgbClr val="F2F2F2">
                  <a:alpha val="0"/>
                </a:srgbClr>
              </a:clrTo>
            </a:clrChange>
          </a:blip>
          <a:srcRect/>
          <a:stretch>
            <a:fillRect/>
          </a:stretch>
        </p:blipFill>
        <p:spPr bwMode="auto">
          <a:xfrm>
            <a:off x="1305162" y="5334786"/>
            <a:ext cx="279190" cy="321661"/>
          </a:xfrm>
          <a:prstGeom prst="rect">
            <a:avLst/>
          </a:prstGeom>
          <a:noFill/>
          <a:ln w="9525">
            <a:noFill/>
            <a:miter lim="800000"/>
            <a:headEnd/>
            <a:tailEnd/>
          </a:ln>
        </p:spPr>
      </p:pic>
      <p:pic>
        <p:nvPicPr>
          <p:cNvPr id="225" name="Picture 3"/>
          <p:cNvPicPr>
            <a:picLocks noChangeAspect="1" noChangeArrowheads="1"/>
          </p:cNvPicPr>
          <p:nvPr/>
        </p:nvPicPr>
        <p:blipFill>
          <a:blip r:embed="rId4" cstate="print">
            <a:clrChange>
              <a:clrFrom>
                <a:srgbClr val="F2F2F2"/>
              </a:clrFrom>
              <a:clrTo>
                <a:srgbClr val="F2F2F2">
                  <a:alpha val="0"/>
                </a:srgbClr>
              </a:clrTo>
            </a:clrChange>
          </a:blip>
          <a:srcRect/>
          <a:stretch>
            <a:fillRect/>
          </a:stretch>
        </p:blipFill>
        <p:spPr bwMode="auto">
          <a:xfrm>
            <a:off x="3023719" y="5367072"/>
            <a:ext cx="279190" cy="321661"/>
          </a:xfrm>
          <a:prstGeom prst="rect">
            <a:avLst/>
          </a:prstGeom>
          <a:noFill/>
          <a:ln w="9525">
            <a:noFill/>
            <a:miter lim="800000"/>
            <a:headEnd/>
            <a:tailEnd/>
          </a:ln>
        </p:spPr>
      </p:pic>
      <p:pic>
        <p:nvPicPr>
          <p:cNvPr id="255" name="Picture 2"/>
          <p:cNvPicPr>
            <a:picLocks noChangeAspect="1" noChangeArrowheads="1"/>
          </p:cNvPicPr>
          <p:nvPr/>
        </p:nvPicPr>
        <p:blipFill>
          <a:blip r:embed="rId2" cstate="print"/>
          <a:srcRect/>
          <a:stretch>
            <a:fillRect/>
          </a:stretch>
        </p:blipFill>
        <p:spPr bwMode="auto">
          <a:xfrm>
            <a:off x="5005837" y="2192335"/>
            <a:ext cx="2193759" cy="716287"/>
          </a:xfrm>
          <a:prstGeom prst="rect">
            <a:avLst/>
          </a:prstGeom>
          <a:noFill/>
          <a:ln w="9525">
            <a:solidFill>
              <a:schemeClr val="accent1"/>
            </a:solidFill>
            <a:miter lim="800000"/>
            <a:headEnd/>
            <a:tailEnd/>
          </a:ln>
        </p:spPr>
      </p:pic>
      <p:sp>
        <p:nvSpPr>
          <p:cNvPr id="256" name="Oval 230"/>
          <p:cNvSpPr>
            <a:spLocks noChangeArrowheads="1"/>
          </p:cNvSpPr>
          <p:nvPr/>
        </p:nvSpPr>
        <p:spPr bwMode="auto">
          <a:xfrm>
            <a:off x="5885339" y="2587692"/>
            <a:ext cx="1392302" cy="337050"/>
          </a:xfrm>
          <a:prstGeom prst="ellipse">
            <a:avLst/>
          </a:prstGeom>
          <a:noFill/>
          <a:ln w="38100" algn="ctr">
            <a:solidFill>
              <a:schemeClr val="accent1"/>
            </a:solidFill>
            <a:prstDash val="dash"/>
            <a:round/>
            <a:headEnd/>
            <a:tailEnd/>
          </a:ln>
        </p:spPr>
        <p:txBody>
          <a:bodyPr lIns="105593" tIns="52796" rIns="105593" bIns="52796"/>
          <a:lstStyle/>
          <a:p>
            <a:pPr defTabSz="1068845"/>
            <a:endParaRPr lang="zh-CN" altLang="zh-CN" sz="1900" dirty="0">
              <a:latin typeface="微软雅黑" panose="020B0503020204020204" pitchFamily="34" charset="-122"/>
              <a:ea typeface="微软雅黑" panose="020B0503020204020204" pitchFamily="34" charset="-122"/>
            </a:endParaRPr>
          </a:p>
        </p:txBody>
      </p:sp>
      <p:sp>
        <p:nvSpPr>
          <p:cNvPr id="257" name="Oval 230"/>
          <p:cNvSpPr>
            <a:spLocks noChangeArrowheads="1"/>
          </p:cNvSpPr>
          <p:nvPr/>
        </p:nvSpPr>
        <p:spPr bwMode="auto">
          <a:xfrm>
            <a:off x="5885339" y="2206366"/>
            <a:ext cx="1392302" cy="337050"/>
          </a:xfrm>
          <a:prstGeom prst="ellipse">
            <a:avLst/>
          </a:prstGeom>
          <a:noFill/>
          <a:ln w="38100" algn="ctr">
            <a:solidFill>
              <a:schemeClr val="accent1"/>
            </a:solidFill>
            <a:prstDash val="dash"/>
            <a:round/>
            <a:headEnd/>
            <a:tailEnd/>
          </a:ln>
        </p:spPr>
        <p:txBody>
          <a:bodyPr lIns="105593" tIns="52796" rIns="105593" bIns="52796"/>
          <a:lstStyle/>
          <a:p>
            <a:pPr defTabSz="1068845"/>
            <a:endParaRPr lang="zh-CN" altLang="zh-CN" sz="1900" dirty="0">
              <a:latin typeface="微软雅黑" panose="020B0503020204020204" pitchFamily="34" charset="-122"/>
              <a:ea typeface="微软雅黑" panose="020B0503020204020204" pitchFamily="34" charset="-122"/>
            </a:endParaRPr>
          </a:p>
        </p:txBody>
      </p:sp>
      <p:sp>
        <p:nvSpPr>
          <p:cNvPr id="258" name="TextBox 43"/>
          <p:cNvSpPr txBox="1"/>
          <p:nvPr/>
        </p:nvSpPr>
        <p:spPr>
          <a:xfrm>
            <a:off x="5766519" y="1869761"/>
            <a:ext cx="1308815" cy="284609"/>
          </a:xfrm>
          <a:prstGeom prst="rect">
            <a:avLst/>
          </a:prstGeom>
          <a:noFill/>
          <a:ln>
            <a:noFill/>
          </a:ln>
        </p:spPr>
        <p:txBody>
          <a:bodyPr wrap="square" lIns="68546" tIns="34273" rIns="68546" bIns="34273" rtlCol="0">
            <a:spAutoFit/>
          </a:bodyPr>
          <a:lstStyle/>
          <a:p>
            <a:r>
              <a:rPr lang="zh-CN" altLang="en-US" sz="1400" b="1" dirty="0">
                <a:latin typeface="微软雅黑" panose="020B0503020204020204" pitchFamily="34" charset="-122"/>
                <a:ea typeface="微软雅黑" panose="020B0503020204020204" pitchFamily="34" charset="-122"/>
                <a:cs typeface="Arial Unicode MS" pitchFamily="34" charset="-122"/>
              </a:rPr>
              <a:t>核心网</a:t>
            </a:r>
          </a:p>
        </p:txBody>
      </p:sp>
      <p:sp>
        <p:nvSpPr>
          <p:cNvPr id="259" name="TextBox 43"/>
          <p:cNvSpPr txBox="1"/>
          <p:nvPr/>
        </p:nvSpPr>
        <p:spPr>
          <a:xfrm>
            <a:off x="4627248" y="3109010"/>
            <a:ext cx="3092322" cy="253838"/>
          </a:xfrm>
          <a:prstGeom prst="rect">
            <a:avLst/>
          </a:prstGeom>
          <a:noFill/>
          <a:ln>
            <a:noFill/>
          </a:ln>
        </p:spPr>
        <p:txBody>
          <a:bodyPr wrap="square" lIns="68546" tIns="34273" rIns="68546" bIns="34273" rtlCol="0">
            <a:spAutoFit/>
          </a:bodyPr>
          <a:lstStyle/>
          <a:p>
            <a:pPr algn="ctr"/>
            <a:r>
              <a:rPr lang="zh-CN" altLang="en-US" sz="1200" dirty="0">
                <a:latin typeface="微软雅黑" panose="020B0503020204020204" pitchFamily="34" charset="-122"/>
                <a:ea typeface="微软雅黑" panose="020B0503020204020204" pitchFamily="34" charset="-122"/>
                <a:cs typeface="Arial Unicode MS" pitchFamily="34" charset="-122"/>
              </a:rPr>
              <a:t>交换单板</a:t>
            </a:r>
            <a:r>
              <a:rPr lang="en-US" altLang="zh-CN" sz="1200" dirty="0">
                <a:latin typeface="微软雅黑" panose="020B0503020204020204" pitchFamily="34" charset="-122"/>
                <a:ea typeface="微软雅黑" panose="020B0503020204020204" pitchFamily="34" charset="-122"/>
                <a:cs typeface="Arial Unicode MS" pitchFamily="34" charset="-122"/>
              </a:rPr>
              <a:t>/</a:t>
            </a:r>
            <a:r>
              <a:rPr lang="zh-CN" altLang="en-US" sz="1200" dirty="0">
                <a:latin typeface="微软雅黑" panose="020B0503020204020204" pitchFamily="34" charset="-122"/>
                <a:ea typeface="微软雅黑" panose="020B0503020204020204" pitchFamily="34" charset="-122"/>
                <a:cs typeface="Arial Unicode MS" pitchFamily="34" charset="-122"/>
              </a:rPr>
              <a:t>业务单板</a:t>
            </a:r>
            <a:r>
              <a:rPr lang="en-US" altLang="zh-CN" sz="1200" dirty="0">
                <a:latin typeface="微软雅黑" panose="020B0503020204020204" pitchFamily="34" charset="-122"/>
                <a:ea typeface="微软雅黑" panose="020B0503020204020204" pitchFamily="34" charset="-122"/>
                <a:cs typeface="Arial Unicode MS" pitchFamily="34" charset="-122"/>
              </a:rPr>
              <a:t>/</a:t>
            </a:r>
            <a:r>
              <a:rPr lang="zh-CN" altLang="en-US" sz="1200" dirty="0">
                <a:latin typeface="微软雅黑" panose="020B0503020204020204" pitchFamily="34" charset="-122"/>
                <a:ea typeface="微软雅黑" panose="020B0503020204020204" pitchFamily="34" charset="-122"/>
                <a:cs typeface="Arial Unicode MS" pitchFamily="34" charset="-122"/>
              </a:rPr>
              <a:t>电源模块备份</a:t>
            </a:r>
          </a:p>
        </p:txBody>
      </p:sp>
      <p:pic>
        <p:nvPicPr>
          <p:cNvPr id="260" name="图片 259"/>
          <p:cNvPicPr>
            <a:picLocks noChangeAspect="1"/>
          </p:cNvPicPr>
          <p:nvPr/>
        </p:nvPicPr>
        <p:blipFill rotWithShape="1">
          <a:blip r:embed="rId6" cstate="print">
            <a:extLst>
              <a:ext uri="{28A0092B-C50C-407E-A947-70E740481C1C}">
                <a14:useLocalDpi xmlns:a14="http://schemas.microsoft.com/office/drawing/2010/main" val="0"/>
              </a:ext>
            </a:extLst>
          </a:blip>
          <a:srcRect l="8077" t="35884" r="8077" b="22944"/>
          <a:stretch/>
        </p:blipFill>
        <p:spPr>
          <a:xfrm>
            <a:off x="5056295" y="4066518"/>
            <a:ext cx="2056437" cy="584954"/>
          </a:xfrm>
          <a:prstGeom prst="rect">
            <a:avLst/>
          </a:prstGeom>
          <a:ln>
            <a:noFill/>
          </a:ln>
        </p:spPr>
      </p:pic>
      <p:sp>
        <p:nvSpPr>
          <p:cNvPr id="261" name="矩形 260"/>
          <p:cNvSpPr/>
          <p:nvPr/>
        </p:nvSpPr>
        <p:spPr>
          <a:xfrm>
            <a:off x="5997862" y="4366321"/>
            <a:ext cx="694274" cy="313605"/>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263" name="TextBox 43"/>
          <p:cNvSpPr txBox="1"/>
          <p:nvPr/>
        </p:nvSpPr>
        <p:spPr>
          <a:xfrm>
            <a:off x="5948692" y="4961497"/>
            <a:ext cx="1308815" cy="253838"/>
          </a:xfrm>
          <a:prstGeom prst="rect">
            <a:avLst/>
          </a:prstGeom>
          <a:noFill/>
          <a:ln>
            <a:noFill/>
          </a:ln>
        </p:spPr>
        <p:txBody>
          <a:bodyPr wrap="square" lIns="68546" tIns="34273" rIns="68546" bIns="34273" rtlCol="0">
            <a:spAutoFit/>
          </a:bodyPr>
          <a:lstStyle/>
          <a:p>
            <a:r>
              <a:rPr lang="zh-CN" altLang="en-US" sz="1200" dirty="0">
                <a:latin typeface="微软雅黑" panose="020B0503020204020204" pitchFamily="34" charset="-122"/>
                <a:ea typeface="微软雅黑" panose="020B0503020204020204" pitchFamily="34" charset="-122"/>
                <a:cs typeface="Arial Unicode MS" pitchFamily="34" charset="-122"/>
              </a:rPr>
              <a:t>主控备份</a:t>
            </a:r>
          </a:p>
        </p:txBody>
      </p:sp>
      <p:sp>
        <p:nvSpPr>
          <p:cNvPr id="264" name="矩形 263"/>
          <p:cNvSpPr/>
          <p:nvPr/>
        </p:nvSpPr>
        <p:spPr>
          <a:xfrm>
            <a:off x="6661038" y="4141318"/>
            <a:ext cx="504628" cy="583436"/>
          </a:xfrm>
          <a:prstGeom prst="rect">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cxnSp>
        <p:nvCxnSpPr>
          <p:cNvPr id="265" name="直接连接符 264"/>
          <p:cNvCxnSpPr/>
          <p:nvPr/>
        </p:nvCxnSpPr>
        <p:spPr>
          <a:xfrm>
            <a:off x="6913351" y="4700590"/>
            <a:ext cx="0" cy="2826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6" name="TextBox 43"/>
          <p:cNvSpPr txBox="1"/>
          <p:nvPr/>
        </p:nvSpPr>
        <p:spPr>
          <a:xfrm>
            <a:off x="6819917" y="4975757"/>
            <a:ext cx="1308815" cy="253838"/>
          </a:xfrm>
          <a:prstGeom prst="rect">
            <a:avLst/>
          </a:prstGeom>
          <a:noFill/>
          <a:ln>
            <a:noFill/>
          </a:ln>
        </p:spPr>
        <p:txBody>
          <a:bodyPr wrap="square" lIns="68546" tIns="34273" rIns="68546" bIns="34273" rtlCol="0">
            <a:spAutoFit/>
          </a:bodyPr>
          <a:lstStyle/>
          <a:p>
            <a:r>
              <a:rPr lang="zh-CN" altLang="en-US" sz="1200" dirty="0">
                <a:latin typeface="微软雅黑" panose="020B0503020204020204" pitchFamily="34" charset="-122"/>
                <a:ea typeface="微软雅黑" panose="020B0503020204020204" pitchFamily="34" charset="-122"/>
                <a:cs typeface="Arial Unicode MS" pitchFamily="34" charset="-122"/>
              </a:rPr>
              <a:t>电源备份</a:t>
            </a:r>
          </a:p>
        </p:txBody>
      </p:sp>
      <p:sp>
        <p:nvSpPr>
          <p:cNvPr id="267" name="TextBox 43"/>
          <p:cNvSpPr txBox="1"/>
          <p:nvPr/>
        </p:nvSpPr>
        <p:spPr>
          <a:xfrm>
            <a:off x="5650635" y="3757350"/>
            <a:ext cx="1308815" cy="284609"/>
          </a:xfrm>
          <a:prstGeom prst="rect">
            <a:avLst/>
          </a:prstGeom>
          <a:noFill/>
          <a:ln>
            <a:noFill/>
          </a:ln>
        </p:spPr>
        <p:txBody>
          <a:bodyPr wrap="square" lIns="68546" tIns="34273" rIns="68546" bIns="34273" rtlCol="0">
            <a:spAutoFit/>
          </a:bodyPr>
          <a:lstStyle/>
          <a:p>
            <a:r>
              <a:rPr lang="zh-CN" altLang="en-US" sz="1400" b="1" dirty="0">
                <a:latin typeface="微软雅黑" panose="020B0503020204020204" pitchFamily="34" charset="-122"/>
                <a:ea typeface="微软雅黑" panose="020B0503020204020204" pitchFamily="34" charset="-122"/>
                <a:cs typeface="Arial Unicode MS" pitchFamily="34" charset="-122"/>
              </a:rPr>
              <a:t>基站</a:t>
            </a:r>
            <a:r>
              <a:rPr lang="en-US" altLang="zh-CN" sz="1400" b="1" dirty="0">
                <a:latin typeface="微软雅黑" panose="020B0503020204020204" pitchFamily="34" charset="-122"/>
                <a:ea typeface="微软雅黑" panose="020B0503020204020204" pitchFamily="34" charset="-122"/>
                <a:cs typeface="Arial Unicode MS" pitchFamily="34" charset="-122"/>
              </a:rPr>
              <a:t>BBU</a:t>
            </a:r>
            <a:endParaRPr lang="zh-CN" altLang="en-US" sz="1400" b="1" dirty="0">
              <a:latin typeface="微软雅黑" panose="020B0503020204020204" pitchFamily="34" charset="-122"/>
              <a:ea typeface="微软雅黑" panose="020B0503020204020204" pitchFamily="34" charset="-122"/>
              <a:cs typeface="Arial Unicode MS" pitchFamily="34" charset="-122"/>
            </a:endParaRPr>
          </a:p>
        </p:txBody>
      </p:sp>
      <p:cxnSp>
        <p:nvCxnSpPr>
          <p:cNvPr id="269" name="直接连接符 268"/>
          <p:cNvCxnSpPr/>
          <p:nvPr/>
        </p:nvCxnSpPr>
        <p:spPr>
          <a:xfrm>
            <a:off x="6275559" y="4700589"/>
            <a:ext cx="0" cy="2826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8" name="组合 352"/>
          <p:cNvGrpSpPr/>
          <p:nvPr/>
        </p:nvGrpSpPr>
        <p:grpSpPr>
          <a:xfrm>
            <a:off x="8512786" y="2994097"/>
            <a:ext cx="223875" cy="376929"/>
            <a:chOff x="-2988844" y="1546802"/>
            <a:chExt cx="564585" cy="860761"/>
          </a:xfrm>
          <a:solidFill>
            <a:schemeClr val="bg1"/>
          </a:solidFill>
        </p:grpSpPr>
        <p:sp>
          <p:nvSpPr>
            <p:cNvPr id="79" name="Freeform 125"/>
            <p:cNvSpPr>
              <a:spLocks noEditPoints="1"/>
            </p:cNvSpPr>
            <p:nvPr/>
          </p:nvSpPr>
          <p:spPr bwMode="auto">
            <a:xfrm>
              <a:off x="-2930462" y="1625917"/>
              <a:ext cx="447821" cy="316628"/>
            </a:xfrm>
            <a:custGeom>
              <a:avLst/>
              <a:gdLst/>
              <a:ahLst/>
              <a:cxnLst>
                <a:cxn ang="0">
                  <a:pos x="9798" y="138"/>
                </a:cxn>
                <a:cxn ang="0">
                  <a:pos x="12052" y="967"/>
                </a:cxn>
                <a:cxn ang="0">
                  <a:pos x="13938" y="2392"/>
                </a:cxn>
                <a:cxn ang="0">
                  <a:pos x="15318" y="4278"/>
                </a:cxn>
                <a:cxn ang="0">
                  <a:pos x="16146" y="6532"/>
                </a:cxn>
                <a:cxn ang="0">
                  <a:pos x="16284" y="8878"/>
                </a:cxn>
                <a:cxn ang="0">
                  <a:pos x="15778" y="11040"/>
                </a:cxn>
                <a:cxn ang="0">
                  <a:pos x="1196" y="11546"/>
                </a:cxn>
                <a:cxn ang="0">
                  <a:pos x="276" y="10350"/>
                </a:cxn>
                <a:cxn ang="0">
                  <a:pos x="0" y="8142"/>
                </a:cxn>
                <a:cxn ang="0">
                  <a:pos x="368" y="5750"/>
                </a:cxn>
                <a:cxn ang="0">
                  <a:pos x="1380" y="3588"/>
                </a:cxn>
                <a:cxn ang="0">
                  <a:pos x="2945" y="1840"/>
                </a:cxn>
                <a:cxn ang="0">
                  <a:pos x="4968" y="644"/>
                </a:cxn>
                <a:cxn ang="0">
                  <a:pos x="7314" y="46"/>
                </a:cxn>
                <a:cxn ang="0">
                  <a:pos x="13432" y="8786"/>
                </a:cxn>
                <a:cxn ang="0">
                  <a:pos x="14766" y="7084"/>
                </a:cxn>
                <a:cxn ang="0">
                  <a:pos x="14306" y="5612"/>
                </a:cxn>
                <a:cxn ang="0">
                  <a:pos x="13616" y="4278"/>
                </a:cxn>
                <a:cxn ang="0">
                  <a:pos x="11500" y="4048"/>
                </a:cxn>
                <a:cxn ang="0">
                  <a:pos x="11684" y="2484"/>
                </a:cxn>
                <a:cxn ang="0">
                  <a:pos x="10304" y="1840"/>
                </a:cxn>
                <a:cxn ang="0">
                  <a:pos x="8786" y="1518"/>
                </a:cxn>
                <a:cxn ang="0">
                  <a:pos x="7636" y="1518"/>
                </a:cxn>
                <a:cxn ang="0">
                  <a:pos x="6072" y="1794"/>
                </a:cxn>
                <a:cxn ang="0">
                  <a:pos x="4692" y="2438"/>
                </a:cxn>
                <a:cxn ang="0">
                  <a:pos x="4830" y="4002"/>
                </a:cxn>
                <a:cxn ang="0">
                  <a:pos x="2760" y="4232"/>
                </a:cxn>
                <a:cxn ang="0">
                  <a:pos x="2024" y="5520"/>
                </a:cxn>
                <a:cxn ang="0">
                  <a:pos x="1564" y="7038"/>
                </a:cxn>
                <a:cxn ang="0">
                  <a:pos x="2852" y="8694"/>
                </a:cxn>
                <a:cxn ang="0">
                  <a:pos x="1748" y="10028"/>
                </a:cxn>
                <a:cxn ang="0">
                  <a:pos x="14812" y="8786"/>
                </a:cxn>
                <a:cxn ang="0">
                  <a:pos x="7314" y="6900"/>
                </a:cxn>
                <a:cxn ang="0">
                  <a:pos x="6853" y="7406"/>
                </a:cxn>
                <a:cxn ang="0">
                  <a:pos x="6716" y="8096"/>
                </a:cxn>
                <a:cxn ang="0">
                  <a:pos x="6992" y="8970"/>
                </a:cxn>
                <a:cxn ang="0">
                  <a:pos x="7636" y="9522"/>
                </a:cxn>
                <a:cxn ang="0">
                  <a:pos x="8556" y="9614"/>
                </a:cxn>
                <a:cxn ang="0">
                  <a:pos x="9338" y="9200"/>
                </a:cxn>
                <a:cxn ang="0">
                  <a:pos x="9752" y="8418"/>
                </a:cxn>
                <a:cxn ang="0">
                  <a:pos x="9706" y="7590"/>
                </a:cxn>
              </a:cxnLst>
              <a:rect l="0" t="0" r="r" b="b"/>
              <a:pathLst>
                <a:path w="16330" h="11546">
                  <a:moveTo>
                    <a:pt x="8142" y="0"/>
                  </a:moveTo>
                  <a:lnTo>
                    <a:pt x="8970" y="46"/>
                  </a:lnTo>
                  <a:lnTo>
                    <a:pt x="9798" y="138"/>
                  </a:lnTo>
                  <a:lnTo>
                    <a:pt x="10580" y="368"/>
                  </a:lnTo>
                  <a:lnTo>
                    <a:pt x="11316" y="644"/>
                  </a:lnTo>
                  <a:lnTo>
                    <a:pt x="12052" y="967"/>
                  </a:lnTo>
                  <a:lnTo>
                    <a:pt x="12741" y="1380"/>
                  </a:lnTo>
                  <a:lnTo>
                    <a:pt x="13340" y="1840"/>
                  </a:lnTo>
                  <a:lnTo>
                    <a:pt x="13938" y="2392"/>
                  </a:lnTo>
                  <a:lnTo>
                    <a:pt x="14444" y="2944"/>
                  </a:lnTo>
                  <a:lnTo>
                    <a:pt x="14950" y="3588"/>
                  </a:lnTo>
                  <a:lnTo>
                    <a:pt x="15318" y="4278"/>
                  </a:lnTo>
                  <a:lnTo>
                    <a:pt x="15686" y="4968"/>
                  </a:lnTo>
                  <a:lnTo>
                    <a:pt x="15962" y="5750"/>
                  </a:lnTo>
                  <a:lnTo>
                    <a:pt x="16146" y="6532"/>
                  </a:lnTo>
                  <a:lnTo>
                    <a:pt x="16284" y="7314"/>
                  </a:lnTo>
                  <a:lnTo>
                    <a:pt x="16330" y="8142"/>
                  </a:lnTo>
                  <a:lnTo>
                    <a:pt x="16284" y="8878"/>
                  </a:lnTo>
                  <a:lnTo>
                    <a:pt x="16192" y="9614"/>
                  </a:lnTo>
                  <a:lnTo>
                    <a:pt x="16007" y="10350"/>
                  </a:lnTo>
                  <a:lnTo>
                    <a:pt x="15778" y="11040"/>
                  </a:lnTo>
                  <a:lnTo>
                    <a:pt x="15594" y="11546"/>
                  </a:lnTo>
                  <a:lnTo>
                    <a:pt x="15088" y="11546"/>
                  </a:lnTo>
                  <a:lnTo>
                    <a:pt x="1196" y="11546"/>
                  </a:lnTo>
                  <a:lnTo>
                    <a:pt x="690" y="11546"/>
                  </a:lnTo>
                  <a:lnTo>
                    <a:pt x="506" y="11040"/>
                  </a:lnTo>
                  <a:lnTo>
                    <a:pt x="276" y="10350"/>
                  </a:lnTo>
                  <a:lnTo>
                    <a:pt x="138" y="9614"/>
                  </a:lnTo>
                  <a:lnTo>
                    <a:pt x="0" y="8878"/>
                  </a:lnTo>
                  <a:lnTo>
                    <a:pt x="0" y="8142"/>
                  </a:lnTo>
                  <a:lnTo>
                    <a:pt x="0" y="7314"/>
                  </a:lnTo>
                  <a:lnTo>
                    <a:pt x="138" y="6532"/>
                  </a:lnTo>
                  <a:lnTo>
                    <a:pt x="368" y="5750"/>
                  </a:lnTo>
                  <a:lnTo>
                    <a:pt x="644" y="4968"/>
                  </a:lnTo>
                  <a:lnTo>
                    <a:pt x="966" y="4278"/>
                  </a:lnTo>
                  <a:lnTo>
                    <a:pt x="1380" y="3588"/>
                  </a:lnTo>
                  <a:lnTo>
                    <a:pt x="1840" y="2944"/>
                  </a:lnTo>
                  <a:lnTo>
                    <a:pt x="2392" y="2392"/>
                  </a:lnTo>
                  <a:lnTo>
                    <a:pt x="2945" y="1840"/>
                  </a:lnTo>
                  <a:lnTo>
                    <a:pt x="3589" y="1380"/>
                  </a:lnTo>
                  <a:lnTo>
                    <a:pt x="4278" y="967"/>
                  </a:lnTo>
                  <a:lnTo>
                    <a:pt x="4968" y="644"/>
                  </a:lnTo>
                  <a:lnTo>
                    <a:pt x="5704" y="368"/>
                  </a:lnTo>
                  <a:lnTo>
                    <a:pt x="6486" y="138"/>
                  </a:lnTo>
                  <a:lnTo>
                    <a:pt x="7314" y="46"/>
                  </a:lnTo>
                  <a:lnTo>
                    <a:pt x="8142" y="0"/>
                  </a:lnTo>
                  <a:close/>
                  <a:moveTo>
                    <a:pt x="14812" y="8786"/>
                  </a:moveTo>
                  <a:lnTo>
                    <a:pt x="13432" y="8786"/>
                  </a:lnTo>
                  <a:lnTo>
                    <a:pt x="13432" y="7636"/>
                  </a:lnTo>
                  <a:lnTo>
                    <a:pt x="14812" y="7636"/>
                  </a:lnTo>
                  <a:lnTo>
                    <a:pt x="14766" y="7084"/>
                  </a:lnTo>
                  <a:lnTo>
                    <a:pt x="14628" y="6578"/>
                  </a:lnTo>
                  <a:lnTo>
                    <a:pt x="14490" y="6072"/>
                  </a:lnTo>
                  <a:lnTo>
                    <a:pt x="14306" y="5612"/>
                  </a:lnTo>
                  <a:lnTo>
                    <a:pt x="14122" y="5152"/>
                  </a:lnTo>
                  <a:lnTo>
                    <a:pt x="13892" y="4692"/>
                  </a:lnTo>
                  <a:lnTo>
                    <a:pt x="13616" y="4278"/>
                  </a:lnTo>
                  <a:lnTo>
                    <a:pt x="13294" y="3910"/>
                  </a:lnTo>
                  <a:lnTo>
                    <a:pt x="12328" y="4830"/>
                  </a:lnTo>
                  <a:lnTo>
                    <a:pt x="11500" y="4048"/>
                  </a:lnTo>
                  <a:lnTo>
                    <a:pt x="12466" y="3082"/>
                  </a:lnTo>
                  <a:lnTo>
                    <a:pt x="12098" y="2760"/>
                  </a:lnTo>
                  <a:lnTo>
                    <a:pt x="11684" y="2484"/>
                  </a:lnTo>
                  <a:lnTo>
                    <a:pt x="11224" y="2208"/>
                  </a:lnTo>
                  <a:lnTo>
                    <a:pt x="10764" y="2024"/>
                  </a:lnTo>
                  <a:lnTo>
                    <a:pt x="10304" y="1840"/>
                  </a:lnTo>
                  <a:lnTo>
                    <a:pt x="9798" y="1702"/>
                  </a:lnTo>
                  <a:lnTo>
                    <a:pt x="9292" y="1564"/>
                  </a:lnTo>
                  <a:lnTo>
                    <a:pt x="8786" y="1518"/>
                  </a:lnTo>
                  <a:lnTo>
                    <a:pt x="8786" y="2852"/>
                  </a:lnTo>
                  <a:lnTo>
                    <a:pt x="7636" y="2852"/>
                  </a:lnTo>
                  <a:lnTo>
                    <a:pt x="7636" y="1518"/>
                  </a:lnTo>
                  <a:lnTo>
                    <a:pt x="7084" y="1564"/>
                  </a:lnTo>
                  <a:lnTo>
                    <a:pt x="6578" y="1656"/>
                  </a:lnTo>
                  <a:lnTo>
                    <a:pt x="6072" y="1794"/>
                  </a:lnTo>
                  <a:lnTo>
                    <a:pt x="5612" y="1978"/>
                  </a:lnTo>
                  <a:lnTo>
                    <a:pt x="5152" y="2208"/>
                  </a:lnTo>
                  <a:lnTo>
                    <a:pt x="4692" y="2438"/>
                  </a:lnTo>
                  <a:lnTo>
                    <a:pt x="4278" y="2714"/>
                  </a:lnTo>
                  <a:lnTo>
                    <a:pt x="3864" y="3036"/>
                  </a:lnTo>
                  <a:lnTo>
                    <a:pt x="4830" y="4002"/>
                  </a:lnTo>
                  <a:lnTo>
                    <a:pt x="4048" y="4784"/>
                  </a:lnTo>
                  <a:lnTo>
                    <a:pt x="3082" y="3818"/>
                  </a:lnTo>
                  <a:lnTo>
                    <a:pt x="2760" y="4232"/>
                  </a:lnTo>
                  <a:lnTo>
                    <a:pt x="2484" y="4646"/>
                  </a:lnTo>
                  <a:lnTo>
                    <a:pt x="2208" y="5060"/>
                  </a:lnTo>
                  <a:lnTo>
                    <a:pt x="2024" y="5520"/>
                  </a:lnTo>
                  <a:lnTo>
                    <a:pt x="1840" y="6026"/>
                  </a:lnTo>
                  <a:lnTo>
                    <a:pt x="1656" y="6532"/>
                  </a:lnTo>
                  <a:lnTo>
                    <a:pt x="1564" y="7038"/>
                  </a:lnTo>
                  <a:lnTo>
                    <a:pt x="1518" y="7544"/>
                  </a:lnTo>
                  <a:lnTo>
                    <a:pt x="2852" y="7544"/>
                  </a:lnTo>
                  <a:lnTo>
                    <a:pt x="2852" y="8694"/>
                  </a:lnTo>
                  <a:lnTo>
                    <a:pt x="1472" y="8694"/>
                  </a:lnTo>
                  <a:lnTo>
                    <a:pt x="1564" y="9384"/>
                  </a:lnTo>
                  <a:lnTo>
                    <a:pt x="1748" y="10028"/>
                  </a:lnTo>
                  <a:lnTo>
                    <a:pt x="14582" y="10028"/>
                  </a:lnTo>
                  <a:lnTo>
                    <a:pt x="14720" y="9384"/>
                  </a:lnTo>
                  <a:lnTo>
                    <a:pt x="14812" y="8786"/>
                  </a:lnTo>
                  <a:close/>
                  <a:moveTo>
                    <a:pt x="7728" y="6670"/>
                  </a:moveTo>
                  <a:lnTo>
                    <a:pt x="7498" y="6762"/>
                  </a:lnTo>
                  <a:lnTo>
                    <a:pt x="7314" y="6900"/>
                  </a:lnTo>
                  <a:lnTo>
                    <a:pt x="7130" y="7038"/>
                  </a:lnTo>
                  <a:lnTo>
                    <a:pt x="6992" y="7222"/>
                  </a:lnTo>
                  <a:lnTo>
                    <a:pt x="6853" y="7406"/>
                  </a:lnTo>
                  <a:lnTo>
                    <a:pt x="6808" y="7636"/>
                  </a:lnTo>
                  <a:lnTo>
                    <a:pt x="6716" y="7866"/>
                  </a:lnTo>
                  <a:lnTo>
                    <a:pt x="6716" y="8096"/>
                  </a:lnTo>
                  <a:lnTo>
                    <a:pt x="6762" y="8418"/>
                  </a:lnTo>
                  <a:lnTo>
                    <a:pt x="6853" y="8694"/>
                  </a:lnTo>
                  <a:lnTo>
                    <a:pt x="6992" y="8970"/>
                  </a:lnTo>
                  <a:lnTo>
                    <a:pt x="7176" y="9200"/>
                  </a:lnTo>
                  <a:lnTo>
                    <a:pt x="7406" y="9384"/>
                  </a:lnTo>
                  <a:lnTo>
                    <a:pt x="7636" y="9522"/>
                  </a:lnTo>
                  <a:lnTo>
                    <a:pt x="7958" y="9614"/>
                  </a:lnTo>
                  <a:lnTo>
                    <a:pt x="8234" y="9660"/>
                  </a:lnTo>
                  <a:lnTo>
                    <a:pt x="8556" y="9614"/>
                  </a:lnTo>
                  <a:lnTo>
                    <a:pt x="8832" y="9522"/>
                  </a:lnTo>
                  <a:lnTo>
                    <a:pt x="9108" y="9384"/>
                  </a:lnTo>
                  <a:lnTo>
                    <a:pt x="9338" y="9200"/>
                  </a:lnTo>
                  <a:lnTo>
                    <a:pt x="9522" y="8970"/>
                  </a:lnTo>
                  <a:lnTo>
                    <a:pt x="9660" y="8694"/>
                  </a:lnTo>
                  <a:lnTo>
                    <a:pt x="9752" y="8418"/>
                  </a:lnTo>
                  <a:lnTo>
                    <a:pt x="9798" y="8096"/>
                  </a:lnTo>
                  <a:lnTo>
                    <a:pt x="9752" y="7866"/>
                  </a:lnTo>
                  <a:lnTo>
                    <a:pt x="9706" y="7590"/>
                  </a:lnTo>
                  <a:lnTo>
                    <a:pt x="10902" y="2806"/>
                  </a:lnTo>
                  <a:lnTo>
                    <a:pt x="7728" y="6670"/>
                  </a:lnTo>
                  <a:close/>
                </a:path>
              </a:pathLst>
            </a:custGeom>
            <a:grpFill/>
            <a:ln w="9525">
              <a:noFill/>
              <a:miter lim="800000"/>
              <a:headEnd/>
              <a:tailEnd/>
            </a:ln>
          </p:spPr>
          <p:txBody>
            <a:bodyPr lIns="91411" tIns="45704" rIns="91411" bIns="45704"/>
            <a:lstStyle/>
            <a:p>
              <a:endParaRPr lang="zh-CN" altLang="en-US" b="1">
                <a:latin typeface="微软雅黑" panose="020B0503020204020204" pitchFamily="34" charset="-122"/>
                <a:ea typeface="微软雅黑" panose="020B0503020204020204" pitchFamily="34" charset="-122"/>
              </a:endParaRPr>
            </a:p>
          </p:txBody>
        </p:sp>
        <p:sp>
          <p:nvSpPr>
            <p:cNvPr id="80" name="Freeform 187"/>
            <p:cNvSpPr>
              <a:spLocks noEditPoints="1"/>
            </p:cNvSpPr>
            <p:nvPr/>
          </p:nvSpPr>
          <p:spPr bwMode="auto">
            <a:xfrm>
              <a:off x="-2988844" y="1546802"/>
              <a:ext cx="564585" cy="860761"/>
            </a:xfrm>
            <a:custGeom>
              <a:avLst/>
              <a:gdLst/>
              <a:ahLst/>
              <a:cxnLst>
                <a:cxn ang="0">
                  <a:pos x="30" y="0"/>
                </a:cxn>
                <a:cxn ang="0">
                  <a:pos x="24" y="2"/>
                </a:cxn>
                <a:cxn ang="0">
                  <a:pos x="8" y="10"/>
                </a:cxn>
                <a:cxn ang="0">
                  <a:pos x="0" y="26"/>
                </a:cxn>
                <a:cxn ang="0">
                  <a:pos x="0" y="154"/>
                </a:cxn>
                <a:cxn ang="0">
                  <a:pos x="0" y="160"/>
                </a:cxn>
                <a:cxn ang="0">
                  <a:pos x="8" y="176"/>
                </a:cxn>
                <a:cxn ang="0">
                  <a:pos x="24" y="186"/>
                </a:cxn>
                <a:cxn ang="0">
                  <a:pos x="92" y="186"/>
                </a:cxn>
                <a:cxn ang="0">
                  <a:pos x="98" y="186"/>
                </a:cxn>
                <a:cxn ang="0">
                  <a:pos x="114" y="176"/>
                </a:cxn>
                <a:cxn ang="0">
                  <a:pos x="122" y="160"/>
                </a:cxn>
                <a:cxn ang="0">
                  <a:pos x="122" y="32"/>
                </a:cxn>
                <a:cxn ang="0">
                  <a:pos x="122" y="26"/>
                </a:cxn>
                <a:cxn ang="0">
                  <a:pos x="114" y="10"/>
                </a:cxn>
                <a:cxn ang="0">
                  <a:pos x="98" y="2"/>
                </a:cxn>
                <a:cxn ang="0">
                  <a:pos x="92" y="0"/>
                </a:cxn>
                <a:cxn ang="0">
                  <a:pos x="34" y="168"/>
                </a:cxn>
                <a:cxn ang="0">
                  <a:pos x="24" y="164"/>
                </a:cxn>
                <a:cxn ang="0">
                  <a:pos x="22" y="156"/>
                </a:cxn>
                <a:cxn ang="0">
                  <a:pos x="22" y="152"/>
                </a:cxn>
                <a:cxn ang="0">
                  <a:pos x="28" y="146"/>
                </a:cxn>
                <a:cxn ang="0">
                  <a:pos x="34" y="144"/>
                </a:cxn>
                <a:cxn ang="0">
                  <a:pos x="42" y="148"/>
                </a:cxn>
                <a:cxn ang="0">
                  <a:pos x="46" y="156"/>
                </a:cxn>
                <a:cxn ang="0">
                  <a:pos x="44" y="160"/>
                </a:cxn>
                <a:cxn ang="0">
                  <a:pos x="38" y="168"/>
                </a:cxn>
                <a:cxn ang="0">
                  <a:pos x="34" y="168"/>
                </a:cxn>
                <a:cxn ang="0">
                  <a:pos x="88" y="168"/>
                </a:cxn>
                <a:cxn ang="0">
                  <a:pos x="80" y="164"/>
                </a:cxn>
                <a:cxn ang="0">
                  <a:pos x="76" y="156"/>
                </a:cxn>
                <a:cxn ang="0">
                  <a:pos x="78" y="152"/>
                </a:cxn>
                <a:cxn ang="0">
                  <a:pos x="84" y="146"/>
                </a:cxn>
                <a:cxn ang="0">
                  <a:pos x="88" y="144"/>
                </a:cxn>
                <a:cxn ang="0">
                  <a:pos x="98" y="148"/>
                </a:cxn>
                <a:cxn ang="0">
                  <a:pos x="100" y="156"/>
                </a:cxn>
                <a:cxn ang="0">
                  <a:pos x="100" y="160"/>
                </a:cxn>
                <a:cxn ang="0">
                  <a:pos x="94" y="168"/>
                </a:cxn>
                <a:cxn ang="0">
                  <a:pos x="88" y="168"/>
                </a:cxn>
                <a:cxn ang="0">
                  <a:pos x="114" y="116"/>
                </a:cxn>
                <a:cxn ang="0">
                  <a:pos x="106" y="132"/>
                </a:cxn>
                <a:cxn ang="0">
                  <a:pos x="86" y="140"/>
                </a:cxn>
                <a:cxn ang="0">
                  <a:pos x="36" y="140"/>
                </a:cxn>
                <a:cxn ang="0">
                  <a:pos x="16" y="132"/>
                </a:cxn>
                <a:cxn ang="0">
                  <a:pos x="8" y="116"/>
                </a:cxn>
                <a:cxn ang="0">
                  <a:pos x="8" y="36"/>
                </a:cxn>
                <a:cxn ang="0">
                  <a:pos x="16" y="18"/>
                </a:cxn>
                <a:cxn ang="0">
                  <a:pos x="36" y="12"/>
                </a:cxn>
                <a:cxn ang="0">
                  <a:pos x="86" y="12"/>
                </a:cxn>
                <a:cxn ang="0">
                  <a:pos x="106" y="18"/>
                </a:cxn>
                <a:cxn ang="0">
                  <a:pos x="114" y="36"/>
                </a:cxn>
              </a:cxnLst>
              <a:rect l="0" t="0" r="r" b="b"/>
              <a:pathLst>
                <a:path w="122" h="186">
                  <a:moveTo>
                    <a:pt x="92" y="0"/>
                  </a:moveTo>
                  <a:lnTo>
                    <a:pt x="30" y="0"/>
                  </a:lnTo>
                  <a:lnTo>
                    <a:pt x="30" y="0"/>
                  </a:lnTo>
                  <a:lnTo>
                    <a:pt x="24" y="2"/>
                  </a:lnTo>
                  <a:lnTo>
                    <a:pt x="18" y="4"/>
                  </a:lnTo>
                  <a:lnTo>
                    <a:pt x="8" y="10"/>
                  </a:lnTo>
                  <a:lnTo>
                    <a:pt x="2" y="20"/>
                  </a:lnTo>
                  <a:lnTo>
                    <a:pt x="0" y="26"/>
                  </a:lnTo>
                  <a:lnTo>
                    <a:pt x="0" y="32"/>
                  </a:lnTo>
                  <a:lnTo>
                    <a:pt x="0" y="154"/>
                  </a:lnTo>
                  <a:lnTo>
                    <a:pt x="0" y="154"/>
                  </a:lnTo>
                  <a:lnTo>
                    <a:pt x="0" y="160"/>
                  </a:lnTo>
                  <a:lnTo>
                    <a:pt x="2" y="166"/>
                  </a:lnTo>
                  <a:lnTo>
                    <a:pt x="8" y="176"/>
                  </a:lnTo>
                  <a:lnTo>
                    <a:pt x="18" y="184"/>
                  </a:lnTo>
                  <a:lnTo>
                    <a:pt x="24" y="186"/>
                  </a:lnTo>
                  <a:lnTo>
                    <a:pt x="30" y="186"/>
                  </a:lnTo>
                  <a:lnTo>
                    <a:pt x="92" y="186"/>
                  </a:lnTo>
                  <a:lnTo>
                    <a:pt x="92" y="186"/>
                  </a:lnTo>
                  <a:lnTo>
                    <a:pt x="98" y="186"/>
                  </a:lnTo>
                  <a:lnTo>
                    <a:pt x="104" y="184"/>
                  </a:lnTo>
                  <a:lnTo>
                    <a:pt x="114" y="176"/>
                  </a:lnTo>
                  <a:lnTo>
                    <a:pt x="120" y="166"/>
                  </a:lnTo>
                  <a:lnTo>
                    <a:pt x="122" y="160"/>
                  </a:lnTo>
                  <a:lnTo>
                    <a:pt x="122" y="154"/>
                  </a:lnTo>
                  <a:lnTo>
                    <a:pt x="122" y="32"/>
                  </a:lnTo>
                  <a:lnTo>
                    <a:pt x="122" y="32"/>
                  </a:lnTo>
                  <a:lnTo>
                    <a:pt x="122" y="26"/>
                  </a:lnTo>
                  <a:lnTo>
                    <a:pt x="120" y="20"/>
                  </a:lnTo>
                  <a:lnTo>
                    <a:pt x="114" y="10"/>
                  </a:lnTo>
                  <a:lnTo>
                    <a:pt x="104" y="4"/>
                  </a:lnTo>
                  <a:lnTo>
                    <a:pt x="98" y="2"/>
                  </a:lnTo>
                  <a:lnTo>
                    <a:pt x="92" y="0"/>
                  </a:lnTo>
                  <a:lnTo>
                    <a:pt x="92" y="0"/>
                  </a:lnTo>
                  <a:close/>
                  <a:moveTo>
                    <a:pt x="34" y="168"/>
                  </a:moveTo>
                  <a:lnTo>
                    <a:pt x="34" y="168"/>
                  </a:lnTo>
                  <a:lnTo>
                    <a:pt x="28" y="168"/>
                  </a:lnTo>
                  <a:lnTo>
                    <a:pt x="24" y="164"/>
                  </a:lnTo>
                  <a:lnTo>
                    <a:pt x="22" y="160"/>
                  </a:lnTo>
                  <a:lnTo>
                    <a:pt x="22" y="156"/>
                  </a:lnTo>
                  <a:lnTo>
                    <a:pt x="22" y="156"/>
                  </a:lnTo>
                  <a:lnTo>
                    <a:pt x="22" y="152"/>
                  </a:lnTo>
                  <a:lnTo>
                    <a:pt x="24" y="148"/>
                  </a:lnTo>
                  <a:lnTo>
                    <a:pt x="28" y="146"/>
                  </a:lnTo>
                  <a:lnTo>
                    <a:pt x="34" y="144"/>
                  </a:lnTo>
                  <a:lnTo>
                    <a:pt x="34" y="144"/>
                  </a:lnTo>
                  <a:lnTo>
                    <a:pt x="38" y="146"/>
                  </a:lnTo>
                  <a:lnTo>
                    <a:pt x="42" y="148"/>
                  </a:lnTo>
                  <a:lnTo>
                    <a:pt x="44" y="152"/>
                  </a:lnTo>
                  <a:lnTo>
                    <a:pt x="46" y="156"/>
                  </a:lnTo>
                  <a:lnTo>
                    <a:pt x="46" y="156"/>
                  </a:lnTo>
                  <a:lnTo>
                    <a:pt x="44" y="160"/>
                  </a:lnTo>
                  <a:lnTo>
                    <a:pt x="42" y="164"/>
                  </a:lnTo>
                  <a:lnTo>
                    <a:pt x="38" y="168"/>
                  </a:lnTo>
                  <a:lnTo>
                    <a:pt x="34" y="168"/>
                  </a:lnTo>
                  <a:lnTo>
                    <a:pt x="34" y="168"/>
                  </a:lnTo>
                  <a:close/>
                  <a:moveTo>
                    <a:pt x="88" y="168"/>
                  </a:moveTo>
                  <a:lnTo>
                    <a:pt x="88" y="168"/>
                  </a:lnTo>
                  <a:lnTo>
                    <a:pt x="84" y="168"/>
                  </a:lnTo>
                  <a:lnTo>
                    <a:pt x="80" y="164"/>
                  </a:lnTo>
                  <a:lnTo>
                    <a:pt x="78" y="160"/>
                  </a:lnTo>
                  <a:lnTo>
                    <a:pt x="76" y="156"/>
                  </a:lnTo>
                  <a:lnTo>
                    <a:pt x="76" y="156"/>
                  </a:lnTo>
                  <a:lnTo>
                    <a:pt x="78" y="152"/>
                  </a:lnTo>
                  <a:lnTo>
                    <a:pt x="80" y="148"/>
                  </a:lnTo>
                  <a:lnTo>
                    <a:pt x="84" y="146"/>
                  </a:lnTo>
                  <a:lnTo>
                    <a:pt x="88" y="144"/>
                  </a:lnTo>
                  <a:lnTo>
                    <a:pt x="88" y="144"/>
                  </a:lnTo>
                  <a:lnTo>
                    <a:pt x="94" y="146"/>
                  </a:lnTo>
                  <a:lnTo>
                    <a:pt x="98" y="148"/>
                  </a:lnTo>
                  <a:lnTo>
                    <a:pt x="100" y="152"/>
                  </a:lnTo>
                  <a:lnTo>
                    <a:pt x="100" y="156"/>
                  </a:lnTo>
                  <a:lnTo>
                    <a:pt x="100" y="156"/>
                  </a:lnTo>
                  <a:lnTo>
                    <a:pt x="100" y="160"/>
                  </a:lnTo>
                  <a:lnTo>
                    <a:pt x="98" y="164"/>
                  </a:lnTo>
                  <a:lnTo>
                    <a:pt x="94" y="168"/>
                  </a:lnTo>
                  <a:lnTo>
                    <a:pt x="88" y="168"/>
                  </a:lnTo>
                  <a:lnTo>
                    <a:pt x="88" y="168"/>
                  </a:lnTo>
                  <a:close/>
                  <a:moveTo>
                    <a:pt x="114" y="116"/>
                  </a:moveTo>
                  <a:lnTo>
                    <a:pt x="114" y="116"/>
                  </a:lnTo>
                  <a:lnTo>
                    <a:pt x="112" y="126"/>
                  </a:lnTo>
                  <a:lnTo>
                    <a:pt x="106" y="132"/>
                  </a:lnTo>
                  <a:lnTo>
                    <a:pt x="98" y="138"/>
                  </a:lnTo>
                  <a:lnTo>
                    <a:pt x="86" y="140"/>
                  </a:lnTo>
                  <a:lnTo>
                    <a:pt x="36" y="140"/>
                  </a:lnTo>
                  <a:lnTo>
                    <a:pt x="36" y="140"/>
                  </a:lnTo>
                  <a:lnTo>
                    <a:pt x="24" y="138"/>
                  </a:lnTo>
                  <a:lnTo>
                    <a:pt x="16" y="132"/>
                  </a:lnTo>
                  <a:lnTo>
                    <a:pt x="10" y="126"/>
                  </a:lnTo>
                  <a:lnTo>
                    <a:pt x="8" y="116"/>
                  </a:lnTo>
                  <a:lnTo>
                    <a:pt x="8" y="36"/>
                  </a:lnTo>
                  <a:lnTo>
                    <a:pt x="8" y="36"/>
                  </a:lnTo>
                  <a:lnTo>
                    <a:pt x="10" y="26"/>
                  </a:lnTo>
                  <a:lnTo>
                    <a:pt x="16" y="18"/>
                  </a:lnTo>
                  <a:lnTo>
                    <a:pt x="24" y="14"/>
                  </a:lnTo>
                  <a:lnTo>
                    <a:pt x="36" y="12"/>
                  </a:lnTo>
                  <a:lnTo>
                    <a:pt x="86" y="12"/>
                  </a:lnTo>
                  <a:lnTo>
                    <a:pt x="86" y="12"/>
                  </a:lnTo>
                  <a:lnTo>
                    <a:pt x="98" y="14"/>
                  </a:lnTo>
                  <a:lnTo>
                    <a:pt x="106" y="18"/>
                  </a:lnTo>
                  <a:lnTo>
                    <a:pt x="112" y="26"/>
                  </a:lnTo>
                  <a:lnTo>
                    <a:pt x="114" y="36"/>
                  </a:lnTo>
                  <a:lnTo>
                    <a:pt x="114" y="116"/>
                  </a:lnTo>
                  <a:close/>
                </a:path>
              </a:pathLst>
            </a:custGeom>
            <a:grpFill/>
            <a:ln w="9525">
              <a:noFill/>
              <a:miter lim="800000"/>
              <a:headEnd/>
              <a:tailEnd/>
            </a:ln>
          </p:spPr>
          <p:txBody>
            <a:bodyPr lIns="91411" tIns="45704" rIns="91411" bIns="45704"/>
            <a:lstStyle/>
            <a:p>
              <a:endParaRPr lang="zh-CN" altLang="en-US" b="1">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8478232" y="2082237"/>
            <a:ext cx="317534" cy="330801"/>
            <a:chOff x="5835650" y="3009900"/>
            <a:chExt cx="522288" cy="501650"/>
          </a:xfrm>
          <a:solidFill>
            <a:schemeClr val="bg1"/>
          </a:solidFill>
        </p:grpSpPr>
        <p:sp>
          <p:nvSpPr>
            <p:cNvPr id="82" name="Freeform 85"/>
            <p:cNvSpPr>
              <a:spLocks noEditPoints="1"/>
            </p:cNvSpPr>
            <p:nvPr/>
          </p:nvSpPr>
          <p:spPr bwMode="auto">
            <a:xfrm>
              <a:off x="6128859" y="3096937"/>
              <a:ext cx="135641" cy="234983"/>
            </a:xfrm>
            <a:custGeom>
              <a:avLst/>
              <a:gdLst/>
              <a:ahLst/>
              <a:cxnLst>
                <a:cxn ang="0">
                  <a:pos x="57" y="0"/>
                </a:cxn>
                <a:cxn ang="0">
                  <a:pos x="28" y="0"/>
                </a:cxn>
                <a:cxn ang="0">
                  <a:pos x="0" y="67"/>
                </a:cxn>
                <a:cxn ang="0">
                  <a:pos x="28" y="67"/>
                </a:cxn>
                <a:cxn ang="0">
                  <a:pos x="9" y="123"/>
                </a:cxn>
                <a:cxn ang="0">
                  <a:pos x="71" y="42"/>
                </a:cxn>
                <a:cxn ang="0">
                  <a:pos x="38" y="42"/>
                </a:cxn>
                <a:cxn ang="0">
                  <a:pos x="57" y="0"/>
                </a:cxn>
                <a:cxn ang="0">
                  <a:pos x="57" y="0"/>
                </a:cxn>
                <a:cxn ang="0">
                  <a:pos x="57" y="0"/>
                </a:cxn>
              </a:cxnLst>
              <a:rect l="0" t="0" r="r" b="b"/>
              <a:pathLst>
                <a:path w="71" h="123">
                  <a:moveTo>
                    <a:pt x="57" y="0"/>
                  </a:moveTo>
                  <a:lnTo>
                    <a:pt x="28" y="0"/>
                  </a:lnTo>
                  <a:lnTo>
                    <a:pt x="0" y="67"/>
                  </a:lnTo>
                  <a:lnTo>
                    <a:pt x="28" y="67"/>
                  </a:lnTo>
                  <a:lnTo>
                    <a:pt x="9" y="123"/>
                  </a:lnTo>
                  <a:lnTo>
                    <a:pt x="71" y="42"/>
                  </a:lnTo>
                  <a:lnTo>
                    <a:pt x="38" y="42"/>
                  </a:lnTo>
                  <a:lnTo>
                    <a:pt x="57" y="0"/>
                  </a:lnTo>
                  <a:close/>
                  <a:moveTo>
                    <a:pt x="57" y="0"/>
                  </a:moveTo>
                  <a:lnTo>
                    <a:pt x="57"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zh-CN" altLang="en-US" sz="3199">
                <a:latin typeface="微软雅黑" panose="020B0503020204020204" pitchFamily="34" charset="-122"/>
                <a:ea typeface="微软雅黑" panose="020B0503020204020204" pitchFamily="34" charset="-122"/>
              </a:endParaRPr>
            </a:p>
          </p:txBody>
        </p:sp>
        <p:sp>
          <p:nvSpPr>
            <p:cNvPr id="83" name="Freeform 87"/>
            <p:cNvSpPr>
              <a:spLocks noEditPoints="1"/>
            </p:cNvSpPr>
            <p:nvPr/>
          </p:nvSpPr>
          <p:spPr bwMode="auto">
            <a:xfrm>
              <a:off x="5835650" y="3009900"/>
              <a:ext cx="522288" cy="501650"/>
            </a:xfrm>
            <a:custGeom>
              <a:avLst/>
              <a:gdLst/>
              <a:ahLst/>
              <a:cxnLst>
                <a:cxn ang="0">
                  <a:pos x="3008" y="0"/>
                </a:cxn>
                <a:cxn ang="0">
                  <a:pos x="412" y="0"/>
                </a:cxn>
                <a:cxn ang="0">
                  <a:pos x="0" y="412"/>
                </a:cxn>
                <a:cxn ang="0">
                  <a:pos x="0" y="2256"/>
                </a:cxn>
                <a:cxn ang="0">
                  <a:pos x="412" y="2667"/>
                </a:cxn>
                <a:cxn ang="0">
                  <a:pos x="3008" y="2667"/>
                </a:cxn>
                <a:cxn ang="0">
                  <a:pos x="3419" y="2256"/>
                </a:cxn>
                <a:cxn ang="0">
                  <a:pos x="3419" y="412"/>
                </a:cxn>
                <a:cxn ang="0">
                  <a:pos x="3008" y="0"/>
                </a:cxn>
                <a:cxn ang="0">
                  <a:pos x="3190" y="2256"/>
                </a:cxn>
                <a:cxn ang="0">
                  <a:pos x="3008" y="2438"/>
                </a:cxn>
                <a:cxn ang="0">
                  <a:pos x="412" y="2438"/>
                </a:cxn>
                <a:cxn ang="0">
                  <a:pos x="230" y="2256"/>
                </a:cxn>
                <a:cxn ang="0">
                  <a:pos x="230" y="412"/>
                </a:cxn>
                <a:cxn ang="0">
                  <a:pos x="412" y="230"/>
                </a:cxn>
                <a:cxn ang="0">
                  <a:pos x="3008" y="230"/>
                </a:cxn>
                <a:cxn ang="0">
                  <a:pos x="3190" y="412"/>
                </a:cxn>
                <a:cxn ang="0">
                  <a:pos x="3190" y="2256"/>
                </a:cxn>
                <a:cxn ang="0">
                  <a:pos x="2897" y="3039"/>
                </a:cxn>
                <a:cxn ang="0">
                  <a:pos x="2248" y="3039"/>
                </a:cxn>
                <a:cxn ang="0">
                  <a:pos x="2248" y="2976"/>
                </a:cxn>
                <a:cxn ang="0">
                  <a:pos x="2145" y="2873"/>
                </a:cxn>
                <a:cxn ang="0">
                  <a:pos x="1211" y="2873"/>
                </a:cxn>
                <a:cxn ang="0">
                  <a:pos x="1108" y="2976"/>
                </a:cxn>
                <a:cxn ang="0">
                  <a:pos x="1108" y="3039"/>
                </a:cxn>
                <a:cxn ang="0">
                  <a:pos x="459" y="3039"/>
                </a:cxn>
                <a:cxn ang="0">
                  <a:pos x="340" y="3158"/>
                </a:cxn>
                <a:cxn ang="0">
                  <a:pos x="459" y="3277"/>
                </a:cxn>
                <a:cxn ang="0">
                  <a:pos x="2897" y="3277"/>
                </a:cxn>
                <a:cxn ang="0">
                  <a:pos x="3016" y="3158"/>
                </a:cxn>
                <a:cxn ang="0">
                  <a:pos x="2897" y="3039"/>
                </a:cxn>
                <a:cxn ang="0">
                  <a:pos x="2897" y="3039"/>
                </a:cxn>
                <a:cxn ang="0">
                  <a:pos x="2897" y="3039"/>
                </a:cxn>
              </a:cxnLst>
              <a:rect l="0" t="0" r="r" b="b"/>
              <a:pathLst>
                <a:path w="3419" h="3277">
                  <a:moveTo>
                    <a:pt x="3008" y="0"/>
                  </a:moveTo>
                  <a:cubicBezTo>
                    <a:pt x="412" y="0"/>
                    <a:pt x="412" y="0"/>
                    <a:pt x="412" y="0"/>
                  </a:cubicBezTo>
                  <a:cubicBezTo>
                    <a:pt x="182" y="0"/>
                    <a:pt x="0" y="182"/>
                    <a:pt x="0" y="412"/>
                  </a:cubicBezTo>
                  <a:cubicBezTo>
                    <a:pt x="0" y="2256"/>
                    <a:pt x="0" y="2256"/>
                    <a:pt x="0" y="2256"/>
                  </a:cubicBezTo>
                  <a:cubicBezTo>
                    <a:pt x="0" y="2485"/>
                    <a:pt x="182" y="2667"/>
                    <a:pt x="412" y="2667"/>
                  </a:cubicBezTo>
                  <a:cubicBezTo>
                    <a:pt x="3008" y="2667"/>
                    <a:pt x="3008" y="2667"/>
                    <a:pt x="3008" y="2667"/>
                  </a:cubicBezTo>
                  <a:cubicBezTo>
                    <a:pt x="3237" y="2667"/>
                    <a:pt x="3419" y="2485"/>
                    <a:pt x="3419" y="2256"/>
                  </a:cubicBezTo>
                  <a:cubicBezTo>
                    <a:pt x="3419" y="412"/>
                    <a:pt x="3419" y="412"/>
                    <a:pt x="3419" y="412"/>
                  </a:cubicBezTo>
                  <a:cubicBezTo>
                    <a:pt x="3419" y="182"/>
                    <a:pt x="3237" y="0"/>
                    <a:pt x="3008" y="0"/>
                  </a:cubicBezTo>
                  <a:close/>
                  <a:moveTo>
                    <a:pt x="3190" y="2256"/>
                  </a:moveTo>
                  <a:cubicBezTo>
                    <a:pt x="3190" y="2359"/>
                    <a:pt x="3111" y="2438"/>
                    <a:pt x="3008" y="2438"/>
                  </a:cubicBezTo>
                  <a:cubicBezTo>
                    <a:pt x="412" y="2438"/>
                    <a:pt x="412" y="2438"/>
                    <a:pt x="412" y="2438"/>
                  </a:cubicBezTo>
                  <a:cubicBezTo>
                    <a:pt x="309" y="2438"/>
                    <a:pt x="230" y="2359"/>
                    <a:pt x="230" y="2256"/>
                  </a:cubicBezTo>
                  <a:cubicBezTo>
                    <a:pt x="230" y="412"/>
                    <a:pt x="230" y="412"/>
                    <a:pt x="230" y="412"/>
                  </a:cubicBezTo>
                  <a:cubicBezTo>
                    <a:pt x="230" y="309"/>
                    <a:pt x="309" y="230"/>
                    <a:pt x="412" y="230"/>
                  </a:cubicBezTo>
                  <a:cubicBezTo>
                    <a:pt x="3008" y="230"/>
                    <a:pt x="3008" y="230"/>
                    <a:pt x="3008" y="230"/>
                  </a:cubicBezTo>
                  <a:cubicBezTo>
                    <a:pt x="3111" y="230"/>
                    <a:pt x="3190" y="309"/>
                    <a:pt x="3190" y="412"/>
                  </a:cubicBezTo>
                  <a:lnTo>
                    <a:pt x="3190" y="2256"/>
                  </a:lnTo>
                  <a:close/>
                  <a:moveTo>
                    <a:pt x="2897" y="3039"/>
                  </a:moveTo>
                  <a:cubicBezTo>
                    <a:pt x="2248" y="3039"/>
                    <a:pt x="2248" y="3039"/>
                    <a:pt x="2248" y="3039"/>
                  </a:cubicBezTo>
                  <a:cubicBezTo>
                    <a:pt x="2248" y="2976"/>
                    <a:pt x="2248" y="2976"/>
                    <a:pt x="2248" y="2976"/>
                  </a:cubicBezTo>
                  <a:cubicBezTo>
                    <a:pt x="2248" y="2921"/>
                    <a:pt x="2200" y="2873"/>
                    <a:pt x="2145" y="2873"/>
                  </a:cubicBezTo>
                  <a:cubicBezTo>
                    <a:pt x="1211" y="2873"/>
                    <a:pt x="1211" y="2873"/>
                    <a:pt x="1211" y="2873"/>
                  </a:cubicBezTo>
                  <a:cubicBezTo>
                    <a:pt x="1156" y="2873"/>
                    <a:pt x="1108" y="2921"/>
                    <a:pt x="1108" y="2976"/>
                  </a:cubicBezTo>
                  <a:cubicBezTo>
                    <a:pt x="1108" y="3039"/>
                    <a:pt x="1108" y="3039"/>
                    <a:pt x="1108" y="3039"/>
                  </a:cubicBezTo>
                  <a:cubicBezTo>
                    <a:pt x="459" y="3039"/>
                    <a:pt x="459" y="3039"/>
                    <a:pt x="459" y="3039"/>
                  </a:cubicBezTo>
                  <a:cubicBezTo>
                    <a:pt x="396" y="3039"/>
                    <a:pt x="340" y="3095"/>
                    <a:pt x="340" y="3158"/>
                  </a:cubicBezTo>
                  <a:cubicBezTo>
                    <a:pt x="340" y="3221"/>
                    <a:pt x="396" y="3277"/>
                    <a:pt x="459" y="3277"/>
                  </a:cubicBezTo>
                  <a:cubicBezTo>
                    <a:pt x="2897" y="3277"/>
                    <a:pt x="2897" y="3277"/>
                    <a:pt x="2897" y="3277"/>
                  </a:cubicBezTo>
                  <a:cubicBezTo>
                    <a:pt x="2960" y="3277"/>
                    <a:pt x="3016" y="3221"/>
                    <a:pt x="3016" y="3158"/>
                  </a:cubicBezTo>
                  <a:cubicBezTo>
                    <a:pt x="3016" y="3095"/>
                    <a:pt x="2960" y="3039"/>
                    <a:pt x="2897" y="3039"/>
                  </a:cubicBezTo>
                  <a:close/>
                  <a:moveTo>
                    <a:pt x="2897" y="3039"/>
                  </a:moveTo>
                  <a:cubicBezTo>
                    <a:pt x="2897" y="3039"/>
                    <a:pt x="2897" y="3039"/>
                    <a:pt x="2897" y="303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zh-CN" altLang="en-US" sz="3199">
                <a:latin typeface="微软雅黑" panose="020B0503020204020204" pitchFamily="34" charset="-122"/>
                <a:ea typeface="微软雅黑" panose="020B0503020204020204" pitchFamily="34" charset="-122"/>
              </a:endParaRPr>
            </a:p>
          </p:txBody>
        </p:sp>
        <p:sp>
          <p:nvSpPr>
            <p:cNvPr id="84" name="Freeform 88"/>
            <p:cNvSpPr>
              <a:spLocks noEditPoints="1"/>
            </p:cNvSpPr>
            <p:nvPr/>
          </p:nvSpPr>
          <p:spPr bwMode="auto">
            <a:xfrm>
              <a:off x="5897806" y="3076839"/>
              <a:ext cx="203861" cy="274354"/>
            </a:xfrm>
            <a:custGeom>
              <a:avLst/>
              <a:gdLst/>
              <a:ahLst/>
              <a:cxnLst>
                <a:cxn ang="0">
                  <a:pos x="839" y="0"/>
                </a:cxn>
                <a:cxn ang="0">
                  <a:pos x="728" y="150"/>
                </a:cxn>
                <a:cxn ang="0">
                  <a:pos x="554" y="182"/>
                </a:cxn>
                <a:cxn ang="0">
                  <a:pos x="443" y="704"/>
                </a:cxn>
                <a:cxn ang="0">
                  <a:pos x="317" y="522"/>
                </a:cxn>
                <a:cxn ang="0">
                  <a:pos x="0" y="649"/>
                </a:cxn>
                <a:cxn ang="0">
                  <a:pos x="127" y="965"/>
                </a:cxn>
                <a:cxn ang="0">
                  <a:pos x="435" y="839"/>
                </a:cxn>
                <a:cxn ang="0">
                  <a:pos x="546" y="783"/>
                </a:cxn>
                <a:cxn ang="0">
                  <a:pos x="578" y="1337"/>
                </a:cxn>
                <a:cxn ang="0">
                  <a:pos x="720" y="1377"/>
                </a:cxn>
                <a:cxn ang="0">
                  <a:pos x="990" y="1488"/>
                </a:cxn>
                <a:cxn ang="0">
                  <a:pos x="1100" y="1219"/>
                </a:cxn>
                <a:cxn ang="0">
                  <a:pos x="831" y="1108"/>
                </a:cxn>
                <a:cxn ang="0">
                  <a:pos x="720" y="1258"/>
                </a:cxn>
                <a:cxn ang="0">
                  <a:pos x="610" y="767"/>
                </a:cxn>
                <a:cxn ang="0">
                  <a:pos x="720" y="807"/>
                </a:cxn>
                <a:cxn ang="0">
                  <a:pos x="990" y="918"/>
                </a:cxn>
                <a:cxn ang="0">
                  <a:pos x="1100" y="649"/>
                </a:cxn>
                <a:cxn ang="0">
                  <a:pos x="831" y="538"/>
                </a:cxn>
                <a:cxn ang="0">
                  <a:pos x="720" y="688"/>
                </a:cxn>
                <a:cxn ang="0">
                  <a:pos x="610" y="198"/>
                </a:cxn>
                <a:cxn ang="0">
                  <a:pos x="720" y="237"/>
                </a:cxn>
                <a:cxn ang="0">
                  <a:pos x="990" y="348"/>
                </a:cxn>
                <a:cxn ang="0">
                  <a:pos x="1100" y="79"/>
                </a:cxn>
                <a:cxn ang="0">
                  <a:pos x="356" y="839"/>
                </a:cxn>
                <a:cxn ang="0">
                  <a:pos x="127" y="886"/>
                </a:cxn>
                <a:cxn ang="0">
                  <a:pos x="79" y="657"/>
                </a:cxn>
                <a:cxn ang="0">
                  <a:pos x="309" y="609"/>
                </a:cxn>
                <a:cxn ang="0">
                  <a:pos x="356" y="839"/>
                </a:cxn>
                <a:cxn ang="0">
                  <a:pos x="831" y="1187"/>
                </a:cxn>
                <a:cxn ang="0">
                  <a:pos x="1029" y="1227"/>
                </a:cxn>
                <a:cxn ang="0">
                  <a:pos x="990" y="1424"/>
                </a:cxn>
                <a:cxn ang="0">
                  <a:pos x="792" y="1385"/>
                </a:cxn>
                <a:cxn ang="0">
                  <a:pos x="792" y="672"/>
                </a:cxn>
                <a:cxn ang="0">
                  <a:pos x="990" y="633"/>
                </a:cxn>
                <a:cxn ang="0">
                  <a:pos x="1029" y="831"/>
                </a:cxn>
                <a:cxn ang="0">
                  <a:pos x="831" y="870"/>
                </a:cxn>
                <a:cxn ang="0">
                  <a:pos x="792" y="672"/>
                </a:cxn>
                <a:cxn ang="0">
                  <a:pos x="997" y="308"/>
                </a:cxn>
                <a:cxn ang="0">
                  <a:pos x="800" y="269"/>
                </a:cxn>
                <a:cxn ang="0">
                  <a:pos x="839" y="71"/>
                </a:cxn>
                <a:cxn ang="0">
                  <a:pos x="1037" y="111"/>
                </a:cxn>
                <a:cxn ang="0">
                  <a:pos x="1037" y="269"/>
                </a:cxn>
              </a:cxnLst>
              <a:rect l="0" t="0" r="r" b="b"/>
              <a:pathLst>
                <a:path w="1108" h="1488">
                  <a:moveTo>
                    <a:pt x="997" y="0"/>
                  </a:moveTo>
                  <a:cubicBezTo>
                    <a:pt x="839" y="0"/>
                    <a:pt x="839" y="0"/>
                    <a:pt x="839" y="0"/>
                  </a:cubicBezTo>
                  <a:cubicBezTo>
                    <a:pt x="776" y="0"/>
                    <a:pt x="728" y="47"/>
                    <a:pt x="728" y="111"/>
                  </a:cubicBezTo>
                  <a:cubicBezTo>
                    <a:pt x="728" y="150"/>
                    <a:pt x="728" y="150"/>
                    <a:pt x="728" y="150"/>
                  </a:cubicBezTo>
                  <a:cubicBezTo>
                    <a:pt x="586" y="150"/>
                    <a:pt x="586" y="150"/>
                    <a:pt x="586" y="150"/>
                  </a:cubicBezTo>
                  <a:cubicBezTo>
                    <a:pt x="570" y="150"/>
                    <a:pt x="554" y="166"/>
                    <a:pt x="554" y="182"/>
                  </a:cubicBezTo>
                  <a:cubicBezTo>
                    <a:pt x="554" y="704"/>
                    <a:pt x="554" y="704"/>
                    <a:pt x="554" y="704"/>
                  </a:cubicBezTo>
                  <a:cubicBezTo>
                    <a:pt x="443" y="704"/>
                    <a:pt x="443" y="704"/>
                    <a:pt x="443" y="704"/>
                  </a:cubicBezTo>
                  <a:cubicBezTo>
                    <a:pt x="443" y="649"/>
                    <a:pt x="443" y="649"/>
                    <a:pt x="443" y="649"/>
                  </a:cubicBezTo>
                  <a:cubicBezTo>
                    <a:pt x="443" y="577"/>
                    <a:pt x="388" y="522"/>
                    <a:pt x="317" y="522"/>
                  </a:cubicBezTo>
                  <a:cubicBezTo>
                    <a:pt x="127" y="522"/>
                    <a:pt x="127" y="522"/>
                    <a:pt x="127" y="522"/>
                  </a:cubicBezTo>
                  <a:cubicBezTo>
                    <a:pt x="56" y="522"/>
                    <a:pt x="0" y="577"/>
                    <a:pt x="0" y="649"/>
                  </a:cubicBezTo>
                  <a:cubicBezTo>
                    <a:pt x="0" y="839"/>
                    <a:pt x="0" y="839"/>
                    <a:pt x="0" y="839"/>
                  </a:cubicBezTo>
                  <a:cubicBezTo>
                    <a:pt x="0" y="910"/>
                    <a:pt x="56" y="965"/>
                    <a:pt x="127" y="965"/>
                  </a:cubicBezTo>
                  <a:cubicBezTo>
                    <a:pt x="309" y="965"/>
                    <a:pt x="309" y="965"/>
                    <a:pt x="309" y="965"/>
                  </a:cubicBezTo>
                  <a:cubicBezTo>
                    <a:pt x="380" y="965"/>
                    <a:pt x="435" y="910"/>
                    <a:pt x="435" y="839"/>
                  </a:cubicBezTo>
                  <a:cubicBezTo>
                    <a:pt x="435" y="783"/>
                    <a:pt x="435" y="783"/>
                    <a:pt x="435" y="783"/>
                  </a:cubicBezTo>
                  <a:cubicBezTo>
                    <a:pt x="546" y="783"/>
                    <a:pt x="546" y="783"/>
                    <a:pt x="546" y="783"/>
                  </a:cubicBezTo>
                  <a:cubicBezTo>
                    <a:pt x="546" y="1306"/>
                    <a:pt x="546" y="1306"/>
                    <a:pt x="546" y="1306"/>
                  </a:cubicBezTo>
                  <a:cubicBezTo>
                    <a:pt x="546" y="1322"/>
                    <a:pt x="562" y="1337"/>
                    <a:pt x="578" y="1337"/>
                  </a:cubicBezTo>
                  <a:cubicBezTo>
                    <a:pt x="720" y="1337"/>
                    <a:pt x="720" y="1337"/>
                    <a:pt x="720" y="1337"/>
                  </a:cubicBezTo>
                  <a:cubicBezTo>
                    <a:pt x="720" y="1377"/>
                    <a:pt x="720" y="1377"/>
                    <a:pt x="720" y="1377"/>
                  </a:cubicBezTo>
                  <a:cubicBezTo>
                    <a:pt x="720" y="1440"/>
                    <a:pt x="768" y="1488"/>
                    <a:pt x="831" y="1488"/>
                  </a:cubicBezTo>
                  <a:cubicBezTo>
                    <a:pt x="990" y="1488"/>
                    <a:pt x="990" y="1488"/>
                    <a:pt x="990" y="1488"/>
                  </a:cubicBezTo>
                  <a:cubicBezTo>
                    <a:pt x="1053" y="1488"/>
                    <a:pt x="1100" y="1440"/>
                    <a:pt x="1100" y="1377"/>
                  </a:cubicBezTo>
                  <a:cubicBezTo>
                    <a:pt x="1100" y="1219"/>
                    <a:pt x="1100" y="1219"/>
                    <a:pt x="1100" y="1219"/>
                  </a:cubicBezTo>
                  <a:cubicBezTo>
                    <a:pt x="1100" y="1155"/>
                    <a:pt x="1053" y="1108"/>
                    <a:pt x="990" y="1108"/>
                  </a:cubicBezTo>
                  <a:cubicBezTo>
                    <a:pt x="831" y="1108"/>
                    <a:pt x="831" y="1108"/>
                    <a:pt x="831" y="1108"/>
                  </a:cubicBezTo>
                  <a:cubicBezTo>
                    <a:pt x="768" y="1108"/>
                    <a:pt x="720" y="1155"/>
                    <a:pt x="720" y="1219"/>
                  </a:cubicBezTo>
                  <a:cubicBezTo>
                    <a:pt x="720" y="1258"/>
                    <a:pt x="720" y="1258"/>
                    <a:pt x="720" y="1258"/>
                  </a:cubicBezTo>
                  <a:cubicBezTo>
                    <a:pt x="610" y="1258"/>
                    <a:pt x="610" y="1258"/>
                    <a:pt x="610" y="1258"/>
                  </a:cubicBezTo>
                  <a:cubicBezTo>
                    <a:pt x="610" y="767"/>
                    <a:pt x="610" y="767"/>
                    <a:pt x="610" y="767"/>
                  </a:cubicBezTo>
                  <a:cubicBezTo>
                    <a:pt x="720" y="767"/>
                    <a:pt x="720" y="767"/>
                    <a:pt x="720" y="767"/>
                  </a:cubicBezTo>
                  <a:cubicBezTo>
                    <a:pt x="720" y="807"/>
                    <a:pt x="720" y="807"/>
                    <a:pt x="720" y="807"/>
                  </a:cubicBezTo>
                  <a:cubicBezTo>
                    <a:pt x="720" y="870"/>
                    <a:pt x="768" y="918"/>
                    <a:pt x="831" y="918"/>
                  </a:cubicBezTo>
                  <a:cubicBezTo>
                    <a:pt x="990" y="918"/>
                    <a:pt x="990" y="918"/>
                    <a:pt x="990" y="918"/>
                  </a:cubicBezTo>
                  <a:cubicBezTo>
                    <a:pt x="1053" y="918"/>
                    <a:pt x="1100" y="870"/>
                    <a:pt x="1100" y="807"/>
                  </a:cubicBezTo>
                  <a:cubicBezTo>
                    <a:pt x="1100" y="649"/>
                    <a:pt x="1100" y="649"/>
                    <a:pt x="1100" y="649"/>
                  </a:cubicBezTo>
                  <a:cubicBezTo>
                    <a:pt x="1100" y="585"/>
                    <a:pt x="1053" y="538"/>
                    <a:pt x="990" y="538"/>
                  </a:cubicBezTo>
                  <a:cubicBezTo>
                    <a:pt x="831" y="538"/>
                    <a:pt x="831" y="538"/>
                    <a:pt x="831" y="538"/>
                  </a:cubicBezTo>
                  <a:cubicBezTo>
                    <a:pt x="768" y="538"/>
                    <a:pt x="720" y="585"/>
                    <a:pt x="720" y="649"/>
                  </a:cubicBezTo>
                  <a:cubicBezTo>
                    <a:pt x="720" y="688"/>
                    <a:pt x="720" y="688"/>
                    <a:pt x="720" y="688"/>
                  </a:cubicBezTo>
                  <a:cubicBezTo>
                    <a:pt x="610" y="688"/>
                    <a:pt x="610" y="688"/>
                    <a:pt x="610" y="688"/>
                  </a:cubicBezTo>
                  <a:cubicBezTo>
                    <a:pt x="610" y="198"/>
                    <a:pt x="610" y="198"/>
                    <a:pt x="610" y="198"/>
                  </a:cubicBezTo>
                  <a:cubicBezTo>
                    <a:pt x="720" y="198"/>
                    <a:pt x="720" y="198"/>
                    <a:pt x="720" y="198"/>
                  </a:cubicBezTo>
                  <a:cubicBezTo>
                    <a:pt x="720" y="237"/>
                    <a:pt x="720" y="237"/>
                    <a:pt x="720" y="237"/>
                  </a:cubicBezTo>
                  <a:cubicBezTo>
                    <a:pt x="720" y="300"/>
                    <a:pt x="768" y="348"/>
                    <a:pt x="831" y="348"/>
                  </a:cubicBezTo>
                  <a:cubicBezTo>
                    <a:pt x="990" y="348"/>
                    <a:pt x="990" y="348"/>
                    <a:pt x="990" y="348"/>
                  </a:cubicBezTo>
                  <a:cubicBezTo>
                    <a:pt x="1053" y="348"/>
                    <a:pt x="1100" y="300"/>
                    <a:pt x="1100" y="237"/>
                  </a:cubicBezTo>
                  <a:cubicBezTo>
                    <a:pt x="1100" y="79"/>
                    <a:pt x="1100" y="79"/>
                    <a:pt x="1100" y="79"/>
                  </a:cubicBezTo>
                  <a:cubicBezTo>
                    <a:pt x="1108" y="47"/>
                    <a:pt x="1053" y="0"/>
                    <a:pt x="997" y="0"/>
                  </a:cubicBezTo>
                  <a:close/>
                  <a:moveTo>
                    <a:pt x="356" y="839"/>
                  </a:moveTo>
                  <a:cubicBezTo>
                    <a:pt x="356" y="862"/>
                    <a:pt x="333" y="886"/>
                    <a:pt x="309" y="886"/>
                  </a:cubicBezTo>
                  <a:cubicBezTo>
                    <a:pt x="127" y="886"/>
                    <a:pt x="127" y="886"/>
                    <a:pt x="127" y="886"/>
                  </a:cubicBezTo>
                  <a:cubicBezTo>
                    <a:pt x="103" y="886"/>
                    <a:pt x="79" y="862"/>
                    <a:pt x="79" y="839"/>
                  </a:cubicBezTo>
                  <a:cubicBezTo>
                    <a:pt x="79" y="657"/>
                    <a:pt x="79" y="657"/>
                    <a:pt x="79" y="657"/>
                  </a:cubicBezTo>
                  <a:cubicBezTo>
                    <a:pt x="79" y="633"/>
                    <a:pt x="103" y="609"/>
                    <a:pt x="127" y="609"/>
                  </a:cubicBezTo>
                  <a:cubicBezTo>
                    <a:pt x="309" y="609"/>
                    <a:pt x="309" y="609"/>
                    <a:pt x="309" y="609"/>
                  </a:cubicBezTo>
                  <a:cubicBezTo>
                    <a:pt x="333" y="609"/>
                    <a:pt x="356" y="633"/>
                    <a:pt x="356" y="657"/>
                  </a:cubicBezTo>
                  <a:lnTo>
                    <a:pt x="356" y="839"/>
                  </a:lnTo>
                  <a:close/>
                  <a:moveTo>
                    <a:pt x="792" y="1227"/>
                  </a:moveTo>
                  <a:cubicBezTo>
                    <a:pt x="792" y="1203"/>
                    <a:pt x="807" y="1187"/>
                    <a:pt x="831" y="1187"/>
                  </a:cubicBezTo>
                  <a:cubicBezTo>
                    <a:pt x="990" y="1187"/>
                    <a:pt x="990" y="1187"/>
                    <a:pt x="990" y="1187"/>
                  </a:cubicBezTo>
                  <a:cubicBezTo>
                    <a:pt x="1013" y="1187"/>
                    <a:pt x="1029" y="1203"/>
                    <a:pt x="1029" y="1227"/>
                  </a:cubicBezTo>
                  <a:cubicBezTo>
                    <a:pt x="1029" y="1385"/>
                    <a:pt x="1029" y="1385"/>
                    <a:pt x="1029" y="1385"/>
                  </a:cubicBezTo>
                  <a:cubicBezTo>
                    <a:pt x="1029" y="1409"/>
                    <a:pt x="1013" y="1424"/>
                    <a:pt x="990" y="1424"/>
                  </a:cubicBezTo>
                  <a:cubicBezTo>
                    <a:pt x="831" y="1424"/>
                    <a:pt x="831" y="1424"/>
                    <a:pt x="831" y="1424"/>
                  </a:cubicBezTo>
                  <a:cubicBezTo>
                    <a:pt x="807" y="1424"/>
                    <a:pt x="792" y="1409"/>
                    <a:pt x="792" y="1385"/>
                  </a:cubicBezTo>
                  <a:lnTo>
                    <a:pt x="792" y="1227"/>
                  </a:lnTo>
                  <a:close/>
                  <a:moveTo>
                    <a:pt x="792" y="672"/>
                  </a:moveTo>
                  <a:cubicBezTo>
                    <a:pt x="792" y="649"/>
                    <a:pt x="807" y="633"/>
                    <a:pt x="831" y="633"/>
                  </a:cubicBezTo>
                  <a:cubicBezTo>
                    <a:pt x="990" y="633"/>
                    <a:pt x="990" y="633"/>
                    <a:pt x="990" y="633"/>
                  </a:cubicBezTo>
                  <a:cubicBezTo>
                    <a:pt x="1013" y="633"/>
                    <a:pt x="1029" y="649"/>
                    <a:pt x="1029" y="672"/>
                  </a:cubicBezTo>
                  <a:cubicBezTo>
                    <a:pt x="1029" y="831"/>
                    <a:pt x="1029" y="831"/>
                    <a:pt x="1029" y="831"/>
                  </a:cubicBezTo>
                  <a:cubicBezTo>
                    <a:pt x="1029" y="855"/>
                    <a:pt x="1013" y="870"/>
                    <a:pt x="990" y="870"/>
                  </a:cubicBezTo>
                  <a:cubicBezTo>
                    <a:pt x="831" y="870"/>
                    <a:pt x="831" y="870"/>
                    <a:pt x="831" y="870"/>
                  </a:cubicBezTo>
                  <a:cubicBezTo>
                    <a:pt x="807" y="870"/>
                    <a:pt x="792" y="855"/>
                    <a:pt x="792" y="831"/>
                  </a:cubicBezTo>
                  <a:lnTo>
                    <a:pt x="792" y="672"/>
                  </a:lnTo>
                  <a:close/>
                  <a:moveTo>
                    <a:pt x="1037" y="269"/>
                  </a:moveTo>
                  <a:cubicBezTo>
                    <a:pt x="1037" y="293"/>
                    <a:pt x="1021" y="308"/>
                    <a:pt x="997" y="308"/>
                  </a:cubicBezTo>
                  <a:cubicBezTo>
                    <a:pt x="839" y="308"/>
                    <a:pt x="839" y="308"/>
                    <a:pt x="839" y="308"/>
                  </a:cubicBezTo>
                  <a:cubicBezTo>
                    <a:pt x="815" y="308"/>
                    <a:pt x="800" y="293"/>
                    <a:pt x="800" y="269"/>
                  </a:cubicBezTo>
                  <a:cubicBezTo>
                    <a:pt x="800" y="111"/>
                    <a:pt x="800" y="111"/>
                    <a:pt x="800" y="111"/>
                  </a:cubicBezTo>
                  <a:cubicBezTo>
                    <a:pt x="800" y="87"/>
                    <a:pt x="815" y="71"/>
                    <a:pt x="839" y="71"/>
                  </a:cubicBezTo>
                  <a:cubicBezTo>
                    <a:pt x="997" y="71"/>
                    <a:pt x="997" y="71"/>
                    <a:pt x="997" y="71"/>
                  </a:cubicBezTo>
                  <a:cubicBezTo>
                    <a:pt x="1021" y="71"/>
                    <a:pt x="1037" y="87"/>
                    <a:pt x="1037" y="111"/>
                  </a:cubicBezTo>
                  <a:lnTo>
                    <a:pt x="1037" y="269"/>
                  </a:lnTo>
                  <a:close/>
                  <a:moveTo>
                    <a:pt x="1037" y="269"/>
                  </a:moveTo>
                  <a:cubicBezTo>
                    <a:pt x="1037" y="269"/>
                    <a:pt x="1037" y="269"/>
                    <a:pt x="1037" y="26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zh-CN" altLang="en-US" sz="3199">
                <a:latin typeface="微软雅黑" panose="020B0503020204020204" pitchFamily="34" charset="-122"/>
                <a:ea typeface="微软雅黑" panose="020B0503020204020204" pitchFamily="34" charset="-122"/>
              </a:endParaRPr>
            </a:p>
          </p:txBody>
        </p:sp>
      </p:grpSp>
      <p:sp>
        <p:nvSpPr>
          <p:cNvPr id="85" name="Freeform 23"/>
          <p:cNvSpPr>
            <a:spLocks noEditPoints="1"/>
          </p:cNvSpPr>
          <p:nvPr/>
        </p:nvSpPr>
        <p:spPr bwMode="auto">
          <a:xfrm>
            <a:off x="8489221" y="2536542"/>
            <a:ext cx="311186" cy="307673"/>
          </a:xfrm>
          <a:custGeom>
            <a:avLst/>
            <a:gdLst/>
            <a:ahLst/>
            <a:cxnLst>
              <a:cxn ang="0">
                <a:pos x="0" y="3277"/>
              </a:cxn>
              <a:cxn ang="0">
                <a:pos x="2662" y="0"/>
              </a:cxn>
              <a:cxn ang="0">
                <a:pos x="204" y="3072"/>
              </a:cxn>
              <a:cxn ang="0">
                <a:pos x="2457" y="205"/>
              </a:cxn>
              <a:cxn ang="0">
                <a:pos x="2355" y="2048"/>
              </a:cxn>
              <a:cxn ang="0">
                <a:pos x="1433" y="2355"/>
              </a:cxn>
              <a:cxn ang="0">
                <a:pos x="2355" y="2662"/>
              </a:cxn>
              <a:cxn ang="0">
                <a:pos x="2457" y="3072"/>
              </a:cxn>
              <a:cxn ang="0">
                <a:pos x="2457" y="2355"/>
              </a:cxn>
              <a:cxn ang="0">
                <a:pos x="1740" y="2458"/>
              </a:cxn>
              <a:cxn ang="0">
                <a:pos x="1740" y="2253"/>
              </a:cxn>
              <a:cxn ang="0">
                <a:pos x="2457" y="2355"/>
              </a:cxn>
              <a:cxn ang="0">
                <a:pos x="614" y="2253"/>
              </a:cxn>
              <a:cxn ang="0">
                <a:pos x="409" y="2458"/>
              </a:cxn>
              <a:cxn ang="0">
                <a:pos x="819" y="2253"/>
              </a:cxn>
              <a:cxn ang="0">
                <a:pos x="1024" y="2458"/>
              </a:cxn>
              <a:cxn ang="0">
                <a:pos x="819" y="2253"/>
              </a:cxn>
              <a:cxn ang="0">
                <a:pos x="614" y="1843"/>
              </a:cxn>
              <a:cxn ang="0">
                <a:pos x="409" y="2048"/>
              </a:cxn>
              <a:cxn ang="0">
                <a:pos x="819" y="1843"/>
              </a:cxn>
              <a:cxn ang="0">
                <a:pos x="1024" y="2048"/>
              </a:cxn>
              <a:cxn ang="0">
                <a:pos x="819" y="1843"/>
              </a:cxn>
              <a:cxn ang="0">
                <a:pos x="614" y="2662"/>
              </a:cxn>
              <a:cxn ang="0">
                <a:pos x="409" y="2867"/>
              </a:cxn>
              <a:cxn ang="0">
                <a:pos x="819" y="2662"/>
              </a:cxn>
              <a:cxn ang="0">
                <a:pos x="1024" y="2867"/>
              </a:cxn>
              <a:cxn ang="0">
                <a:pos x="819" y="2662"/>
              </a:cxn>
              <a:cxn ang="0">
                <a:pos x="409" y="410"/>
              </a:cxn>
              <a:cxn ang="0">
                <a:pos x="2252" y="1434"/>
              </a:cxn>
              <a:cxn ang="0">
                <a:pos x="1638" y="922"/>
              </a:cxn>
              <a:cxn ang="0">
                <a:pos x="1024" y="922"/>
              </a:cxn>
              <a:cxn ang="0">
                <a:pos x="1638" y="922"/>
              </a:cxn>
              <a:cxn ang="0">
                <a:pos x="923" y="614"/>
              </a:cxn>
              <a:cxn ang="0">
                <a:pos x="923" y="1229"/>
              </a:cxn>
              <a:cxn ang="0">
                <a:pos x="614" y="614"/>
              </a:cxn>
              <a:cxn ang="0">
                <a:pos x="1738" y="1229"/>
              </a:cxn>
              <a:cxn ang="0">
                <a:pos x="1738" y="614"/>
              </a:cxn>
              <a:cxn ang="0">
                <a:pos x="2048" y="1229"/>
              </a:cxn>
              <a:cxn ang="0">
                <a:pos x="2048" y="1229"/>
              </a:cxn>
            </a:cxnLst>
            <a:rect l="0" t="0" r="r" b="b"/>
            <a:pathLst>
              <a:path w="2662" h="3277">
                <a:moveTo>
                  <a:pt x="0" y="0"/>
                </a:moveTo>
                <a:cubicBezTo>
                  <a:pt x="0" y="3277"/>
                  <a:pt x="0" y="3277"/>
                  <a:pt x="0" y="3277"/>
                </a:cubicBezTo>
                <a:cubicBezTo>
                  <a:pt x="2662" y="3277"/>
                  <a:pt x="2662" y="3277"/>
                  <a:pt x="2662" y="3277"/>
                </a:cubicBezTo>
                <a:cubicBezTo>
                  <a:pt x="2662" y="0"/>
                  <a:pt x="2662" y="0"/>
                  <a:pt x="2662" y="0"/>
                </a:cubicBezTo>
                <a:lnTo>
                  <a:pt x="0" y="0"/>
                </a:lnTo>
                <a:close/>
                <a:moveTo>
                  <a:pt x="204" y="3072"/>
                </a:moveTo>
                <a:cubicBezTo>
                  <a:pt x="204" y="205"/>
                  <a:pt x="204" y="205"/>
                  <a:pt x="204" y="205"/>
                </a:cubicBezTo>
                <a:cubicBezTo>
                  <a:pt x="2457" y="205"/>
                  <a:pt x="2457" y="205"/>
                  <a:pt x="2457" y="205"/>
                </a:cubicBezTo>
                <a:cubicBezTo>
                  <a:pt x="2457" y="2067"/>
                  <a:pt x="2457" y="2067"/>
                  <a:pt x="2457" y="2067"/>
                </a:cubicBezTo>
                <a:cubicBezTo>
                  <a:pt x="2425" y="2055"/>
                  <a:pt x="2391" y="2048"/>
                  <a:pt x="2355" y="2048"/>
                </a:cubicBezTo>
                <a:cubicBezTo>
                  <a:pt x="1740" y="2048"/>
                  <a:pt x="1740" y="2048"/>
                  <a:pt x="1740" y="2048"/>
                </a:cubicBezTo>
                <a:cubicBezTo>
                  <a:pt x="1571" y="2048"/>
                  <a:pt x="1433" y="2186"/>
                  <a:pt x="1433" y="2355"/>
                </a:cubicBezTo>
                <a:cubicBezTo>
                  <a:pt x="1433" y="2524"/>
                  <a:pt x="1571" y="2662"/>
                  <a:pt x="1740" y="2662"/>
                </a:cubicBezTo>
                <a:cubicBezTo>
                  <a:pt x="2355" y="2662"/>
                  <a:pt x="2355" y="2662"/>
                  <a:pt x="2355" y="2662"/>
                </a:cubicBezTo>
                <a:cubicBezTo>
                  <a:pt x="2391" y="2662"/>
                  <a:pt x="2425" y="2655"/>
                  <a:pt x="2457" y="2643"/>
                </a:cubicBezTo>
                <a:cubicBezTo>
                  <a:pt x="2457" y="3072"/>
                  <a:pt x="2457" y="3072"/>
                  <a:pt x="2457" y="3072"/>
                </a:cubicBezTo>
                <a:lnTo>
                  <a:pt x="204" y="3072"/>
                </a:lnTo>
                <a:close/>
                <a:moveTo>
                  <a:pt x="2457" y="2355"/>
                </a:moveTo>
                <a:cubicBezTo>
                  <a:pt x="2457" y="2411"/>
                  <a:pt x="2410" y="2458"/>
                  <a:pt x="2355" y="2458"/>
                </a:cubicBezTo>
                <a:cubicBezTo>
                  <a:pt x="1740" y="2458"/>
                  <a:pt x="1740" y="2458"/>
                  <a:pt x="1740" y="2458"/>
                </a:cubicBezTo>
                <a:cubicBezTo>
                  <a:pt x="1685" y="2458"/>
                  <a:pt x="1638" y="2411"/>
                  <a:pt x="1638" y="2355"/>
                </a:cubicBezTo>
                <a:cubicBezTo>
                  <a:pt x="1638" y="2300"/>
                  <a:pt x="1685" y="2253"/>
                  <a:pt x="1740" y="2253"/>
                </a:cubicBezTo>
                <a:cubicBezTo>
                  <a:pt x="2355" y="2253"/>
                  <a:pt x="2355" y="2253"/>
                  <a:pt x="2355" y="2253"/>
                </a:cubicBezTo>
                <a:cubicBezTo>
                  <a:pt x="2410" y="2253"/>
                  <a:pt x="2457" y="2300"/>
                  <a:pt x="2457" y="2355"/>
                </a:cubicBezTo>
                <a:close/>
                <a:moveTo>
                  <a:pt x="409" y="2253"/>
                </a:moveTo>
                <a:cubicBezTo>
                  <a:pt x="614" y="2253"/>
                  <a:pt x="614" y="2253"/>
                  <a:pt x="614" y="2253"/>
                </a:cubicBezTo>
                <a:cubicBezTo>
                  <a:pt x="614" y="2458"/>
                  <a:pt x="614" y="2458"/>
                  <a:pt x="614" y="2458"/>
                </a:cubicBezTo>
                <a:cubicBezTo>
                  <a:pt x="409" y="2458"/>
                  <a:pt x="409" y="2458"/>
                  <a:pt x="409" y="2458"/>
                </a:cubicBezTo>
                <a:lnTo>
                  <a:pt x="409" y="2253"/>
                </a:lnTo>
                <a:close/>
                <a:moveTo>
                  <a:pt x="819" y="2253"/>
                </a:moveTo>
                <a:cubicBezTo>
                  <a:pt x="1024" y="2253"/>
                  <a:pt x="1024" y="2253"/>
                  <a:pt x="1024" y="2253"/>
                </a:cubicBezTo>
                <a:cubicBezTo>
                  <a:pt x="1024" y="2458"/>
                  <a:pt x="1024" y="2458"/>
                  <a:pt x="1024" y="2458"/>
                </a:cubicBezTo>
                <a:cubicBezTo>
                  <a:pt x="819" y="2458"/>
                  <a:pt x="819" y="2458"/>
                  <a:pt x="819" y="2458"/>
                </a:cubicBezTo>
                <a:lnTo>
                  <a:pt x="819" y="2253"/>
                </a:lnTo>
                <a:close/>
                <a:moveTo>
                  <a:pt x="409" y="1843"/>
                </a:moveTo>
                <a:cubicBezTo>
                  <a:pt x="614" y="1843"/>
                  <a:pt x="614" y="1843"/>
                  <a:pt x="614" y="1843"/>
                </a:cubicBezTo>
                <a:cubicBezTo>
                  <a:pt x="614" y="2048"/>
                  <a:pt x="614" y="2048"/>
                  <a:pt x="614" y="2048"/>
                </a:cubicBezTo>
                <a:cubicBezTo>
                  <a:pt x="409" y="2048"/>
                  <a:pt x="409" y="2048"/>
                  <a:pt x="409" y="2048"/>
                </a:cubicBezTo>
                <a:lnTo>
                  <a:pt x="409" y="1843"/>
                </a:lnTo>
                <a:close/>
                <a:moveTo>
                  <a:pt x="819" y="1843"/>
                </a:moveTo>
                <a:cubicBezTo>
                  <a:pt x="1024" y="1843"/>
                  <a:pt x="1024" y="1843"/>
                  <a:pt x="1024" y="1843"/>
                </a:cubicBezTo>
                <a:cubicBezTo>
                  <a:pt x="1024" y="2048"/>
                  <a:pt x="1024" y="2048"/>
                  <a:pt x="1024" y="2048"/>
                </a:cubicBezTo>
                <a:cubicBezTo>
                  <a:pt x="819" y="2048"/>
                  <a:pt x="819" y="2048"/>
                  <a:pt x="819" y="2048"/>
                </a:cubicBezTo>
                <a:lnTo>
                  <a:pt x="819" y="1843"/>
                </a:lnTo>
                <a:close/>
                <a:moveTo>
                  <a:pt x="409" y="2662"/>
                </a:moveTo>
                <a:cubicBezTo>
                  <a:pt x="614" y="2662"/>
                  <a:pt x="614" y="2662"/>
                  <a:pt x="614" y="2662"/>
                </a:cubicBezTo>
                <a:cubicBezTo>
                  <a:pt x="614" y="2867"/>
                  <a:pt x="614" y="2867"/>
                  <a:pt x="614" y="2867"/>
                </a:cubicBezTo>
                <a:cubicBezTo>
                  <a:pt x="409" y="2867"/>
                  <a:pt x="409" y="2867"/>
                  <a:pt x="409" y="2867"/>
                </a:cubicBezTo>
                <a:lnTo>
                  <a:pt x="409" y="2662"/>
                </a:lnTo>
                <a:close/>
                <a:moveTo>
                  <a:pt x="819" y="2662"/>
                </a:moveTo>
                <a:cubicBezTo>
                  <a:pt x="1024" y="2662"/>
                  <a:pt x="1024" y="2662"/>
                  <a:pt x="1024" y="2662"/>
                </a:cubicBezTo>
                <a:cubicBezTo>
                  <a:pt x="1024" y="2867"/>
                  <a:pt x="1024" y="2867"/>
                  <a:pt x="1024" y="2867"/>
                </a:cubicBezTo>
                <a:cubicBezTo>
                  <a:pt x="819" y="2867"/>
                  <a:pt x="819" y="2867"/>
                  <a:pt x="819" y="2867"/>
                </a:cubicBezTo>
                <a:lnTo>
                  <a:pt x="819" y="2662"/>
                </a:lnTo>
                <a:close/>
                <a:moveTo>
                  <a:pt x="2252" y="410"/>
                </a:moveTo>
                <a:cubicBezTo>
                  <a:pt x="409" y="410"/>
                  <a:pt x="409" y="410"/>
                  <a:pt x="409" y="410"/>
                </a:cubicBezTo>
                <a:cubicBezTo>
                  <a:pt x="409" y="1434"/>
                  <a:pt x="409" y="1434"/>
                  <a:pt x="409" y="1434"/>
                </a:cubicBezTo>
                <a:cubicBezTo>
                  <a:pt x="2252" y="1434"/>
                  <a:pt x="2252" y="1434"/>
                  <a:pt x="2252" y="1434"/>
                </a:cubicBezTo>
                <a:lnTo>
                  <a:pt x="2252" y="410"/>
                </a:lnTo>
                <a:close/>
                <a:moveTo>
                  <a:pt x="1638" y="922"/>
                </a:moveTo>
                <a:cubicBezTo>
                  <a:pt x="1638" y="1091"/>
                  <a:pt x="1500" y="1229"/>
                  <a:pt x="1331" y="1229"/>
                </a:cubicBezTo>
                <a:cubicBezTo>
                  <a:pt x="1161" y="1229"/>
                  <a:pt x="1024" y="1091"/>
                  <a:pt x="1024" y="922"/>
                </a:cubicBezTo>
                <a:cubicBezTo>
                  <a:pt x="1024" y="752"/>
                  <a:pt x="1161" y="614"/>
                  <a:pt x="1331" y="614"/>
                </a:cubicBezTo>
                <a:cubicBezTo>
                  <a:pt x="1500" y="614"/>
                  <a:pt x="1638" y="752"/>
                  <a:pt x="1638" y="922"/>
                </a:cubicBezTo>
                <a:close/>
                <a:moveTo>
                  <a:pt x="614" y="614"/>
                </a:moveTo>
                <a:cubicBezTo>
                  <a:pt x="923" y="614"/>
                  <a:pt x="923" y="614"/>
                  <a:pt x="923" y="614"/>
                </a:cubicBezTo>
                <a:cubicBezTo>
                  <a:pt x="859" y="700"/>
                  <a:pt x="819" y="806"/>
                  <a:pt x="819" y="922"/>
                </a:cubicBezTo>
                <a:cubicBezTo>
                  <a:pt x="819" y="1037"/>
                  <a:pt x="859" y="1143"/>
                  <a:pt x="923" y="1229"/>
                </a:cubicBezTo>
                <a:cubicBezTo>
                  <a:pt x="614" y="1229"/>
                  <a:pt x="614" y="1229"/>
                  <a:pt x="614" y="1229"/>
                </a:cubicBezTo>
                <a:lnTo>
                  <a:pt x="614" y="614"/>
                </a:lnTo>
                <a:close/>
                <a:moveTo>
                  <a:pt x="2048" y="1229"/>
                </a:moveTo>
                <a:cubicBezTo>
                  <a:pt x="1738" y="1229"/>
                  <a:pt x="1738" y="1229"/>
                  <a:pt x="1738" y="1229"/>
                </a:cubicBezTo>
                <a:cubicBezTo>
                  <a:pt x="1803" y="1143"/>
                  <a:pt x="1843" y="1037"/>
                  <a:pt x="1843" y="922"/>
                </a:cubicBezTo>
                <a:cubicBezTo>
                  <a:pt x="1843" y="806"/>
                  <a:pt x="1803" y="700"/>
                  <a:pt x="1738" y="614"/>
                </a:cubicBezTo>
                <a:cubicBezTo>
                  <a:pt x="2048" y="614"/>
                  <a:pt x="2048" y="614"/>
                  <a:pt x="2048" y="614"/>
                </a:cubicBezTo>
                <a:lnTo>
                  <a:pt x="2048" y="1229"/>
                </a:lnTo>
                <a:close/>
                <a:moveTo>
                  <a:pt x="2048" y="1229"/>
                </a:moveTo>
                <a:cubicBezTo>
                  <a:pt x="2048" y="1229"/>
                  <a:pt x="2048" y="1229"/>
                  <a:pt x="2048" y="1229"/>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zh-CN" altLang="en-US" sz="3199">
              <a:latin typeface="微软雅黑" panose="020B0503020204020204" pitchFamily="34" charset="-122"/>
              <a:ea typeface="微软雅黑" panose="020B0503020204020204" pitchFamily="34" charset="-122"/>
            </a:endParaRPr>
          </a:p>
        </p:txBody>
      </p:sp>
      <p:sp>
        <p:nvSpPr>
          <p:cNvPr id="86" name="Freeform 23"/>
          <p:cNvSpPr>
            <a:spLocks noEditPoints="1"/>
          </p:cNvSpPr>
          <p:nvPr/>
        </p:nvSpPr>
        <p:spPr bwMode="auto">
          <a:xfrm>
            <a:off x="8516433" y="3959140"/>
            <a:ext cx="311186" cy="307673"/>
          </a:xfrm>
          <a:custGeom>
            <a:avLst/>
            <a:gdLst/>
            <a:ahLst/>
            <a:cxnLst>
              <a:cxn ang="0">
                <a:pos x="0" y="3277"/>
              </a:cxn>
              <a:cxn ang="0">
                <a:pos x="2662" y="0"/>
              </a:cxn>
              <a:cxn ang="0">
                <a:pos x="204" y="3072"/>
              </a:cxn>
              <a:cxn ang="0">
                <a:pos x="2457" y="205"/>
              </a:cxn>
              <a:cxn ang="0">
                <a:pos x="2355" y="2048"/>
              </a:cxn>
              <a:cxn ang="0">
                <a:pos x="1433" y="2355"/>
              </a:cxn>
              <a:cxn ang="0">
                <a:pos x="2355" y="2662"/>
              </a:cxn>
              <a:cxn ang="0">
                <a:pos x="2457" y="3072"/>
              </a:cxn>
              <a:cxn ang="0">
                <a:pos x="2457" y="2355"/>
              </a:cxn>
              <a:cxn ang="0">
                <a:pos x="1740" y="2458"/>
              </a:cxn>
              <a:cxn ang="0">
                <a:pos x="1740" y="2253"/>
              </a:cxn>
              <a:cxn ang="0">
                <a:pos x="2457" y="2355"/>
              </a:cxn>
              <a:cxn ang="0">
                <a:pos x="614" y="2253"/>
              </a:cxn>
              <a:cxn ang="0">
                <a:pos x="409" y="2458"/>
              </a:cxn>
              <a:cxn ang="0">
                <a:pos x="819" y="2253"/>
              </a:cxn>
              <a:cxn ang="0">
                <a:pos x="1024" y="2458"/>
              </a:cxn>
              <a:cxn ang="0">
                <a:pos x="819" y="2253"/>
              </a:cxn>
              <a:cxn ang="0">
                <a:pos x="614" y="1843"/>
              </a:cxn>
              <a:cxn ang="0">
                <a:pos x="409" y="2048"/>
              </a:cxn>
              <a:cxn ang="0">
                <a:pos x="819" y="1843"/>
              </a:cxn>
              <a:cxn ang="0">
                <a:pos x="1024" y="2048"/>
              </a:cxn>
              <a:cxn ang="0">
                <a:pos x="819" y="1843"/>
              </a:cxn>
              <a:cxn ang="0">
                <a:pos x="614" y="2662"/>
              </a:cxn>
              <a:cxn ang="0">
                <a:pos x="409" y="2867"/>
              </a:cxn>
              <a:cxn ang="0">
                <a:pos x="819" y="2662"/>
              </a:cxn>
              <a:cxn ang="0">
                <a:pos x="1024" y="2867"/>
              </a:cxn>
              <a:cxn ang="0">
                <a:pos x="819" y="2662"/>
              </a:cxn>
              <a:cxn ang="0">
                <a:pos x="409" y="410"/>
              </a:cxn>
              <a:cxn ang="0">
                <a:pos x="2252" y="1434"/>
              </a:cxn>
              <a:cxn ang="0">
                <a:pos x="1638" y="922"/>
              </a:cxn>
              <a:cxn ang="0">
                <a:pos x="1024" y="922"/>
              </a:cxn>
              <a:cxn ang="0">
                <a:pos x="1638" y="922"/>
              </a:cxn>
              <a:cxn ang="0">
                <a:pos x="923" y="614"/>
              </a:cxn>
              <a:cxn ang="0">
                <a:pos x="923" y="1229"/>
              </a:cxn>
              <a:cxn ang="0">
                <a:pos x="614" y="614"/>
              </a:cxn>
              <a:cxn ang="0">
                <a:pos x="1738" y="1229"/>
              </a:cxn>
              <a:cxn ang="0">
                <a:pos x="1738" y="614"/>
              </a:cxn>
              <a:cxn ang="0">
                <a:pos x="2048" y="1229"/>
              </a:cxn>
              <a:cxn ang="0">
                <a:pos x="2048" y="1229"/>
              </a:cxn>
            </a:cxnLst>
            <a:rect l="0" t="0" r="r" b="b"/>
            <a:pathLst>
              <a:path w="2662" h="3277">
                <a:moveTo>
                  <a:pt x="0" y="0"/>
                </a:moveTo>
                <a:cubicBezTo>
                  <a:pt x="0" y="3277"/>
                  <a:pt x="0" y="3277"/>
                  <a:pt x="0" y="3277"/>
                </a:cubicBezTo>
                <a:cubicBezTo>
                  <a:pt x="2662" y="3277"/>
                  <a:pt x="2662" y="3277"/>
                  <a:pt x="2662" y="3277"/>
                </a:cubicBezTo>
                <a:cubicBezTo>
                  <a:pt x="2662" y="0"/>
                  <a:pt x="2662" y="0"/>
                  <a:pt x="2662" y="0"/>
                </a:cubicBezTo>
                <a:lnTo>
                  <a:pt x="0" y="0"/>
                </a:lnTo>
                <a:close/>
                <a:moveTo>
                  <a:pt x="204" y="3072"/>
                </a:moveTo>
                <a:cubicBezTo>
                  <a:pt x="204" y="205"/>
                  <a:pt x="204" y="205"/>
                  <a:pt x="204" y="205"/>
                </a:cubicBezTo>
                <a:cubicBezTo>
                  <a:pt x="2457" y="205"/>
                  <a:pt x="2457" y="205"/>
                  <a:pt x="2457" y="205"/>
                </a:cubicBezTo>
                <a:cubicBezTo>
                  <a:pt x="2457" y="2067"/>
                  <a:pt x="2457" y="2067"/>
                  <a:pt x="2457" y="2067"/>
                </a:cubicBezTo>
                <a:cubicBezTo>
                  <a:pt x="2425" y="2055"/>
                  <a:pt x="2391" y="2048"/>
                  <a:pt x="2355" y="2048"/>
                </a:cubicBezTo>
                <a:cubicBezTo>
                  <a:pt x="1740" y="2048"/>
                  <a:pt x="1740" y="2048"/>
                  <a:pt x="1740" y="2048"/>
                </a:cubicBezTo>
                <a:cubicBezTo>
                  <a:pt x="1571" y="2048"/>
                  <a:pt x="1433" y="2186"/>
                  <a:pt x="1433" y="2355"/>
                </a:cubicBezTo>
                <a:cubicBezTo>
                  <a:pt x="1433" y="2524"/>
                  <a:pt x="1571" y="2662"/>
                  <a:pt x="1740" y="2662"/>
                </a:cubicBezTo>
                <a:cubicBezTo>
                  <a:pt x="2355" y="2662"/>
                  <a:pt x="2355" y="2662"/>
                  <a:pt x="2355" y="2662"/>
                </a:cubicBezTo>
                <a:cubicBezTo>
                  <a:pt x="2391" y="2662"/>
                  <a:pt x="2425" y="2655"/>
                  <a:pt x="2457" y="2643"/>
                </a:cubicBezTo>
                <a:cubicBezTo>
                  <a:pt x="2457" y="3072"/>
                  <a:pt x="2457" y="3072"/>
                  <a:pt x="2457" y="3072"/>
                </a:cubicBezTo>
                <a:lnTo>
                  <a:pt x="204" y="3072"/>
                </a:lnTo>
                <a:close/>
                <a:moveTo>
                  <a:pt x="2457" y="2355"/>
                </a:moveTo>
                <a:cubicBezTo>
                  <a:pt x="2457" y="2411"/>
                  <a:pt x="2410" y="2458"/>
                  <a:pt x="2355" y="2458"/>
                </a:cubicBezTo>
                <a:cubicBezTo>
                  <a:pt x="1740" y="2458"/>
                  <a:pt x="1740" y="2458"/>
                  <a:pt x="1740" y="2458"/>
                </a:cubicBezTo>
                <a:cubicBezTo>
                  <a:pt x="1685" y="2458"/>
                  <a:pt x="1638" y="2411"/>
                  <a:pt x="1638" y="2355"/>
                </a:cubicBezTo>
                <a:cubicBezTo>
                  <a:pt x="1638" y="2300"/>
                  <a:pt x="1685" y="2253"/>
                  <a:pt x="1740" y="2253"/>
                </a:cubicBezTo>
                <a:cubicBezTo>
                  <a:pt x="2355" y="2253"/>
                  <a:pt x="2355" y="2253"/>
                  <a:pt x="2355" y="2253"/>
                </a:cubicBezTo>
                <a:cubicBezTo>
                  <a:pt x="2410" y="2253"/>
                  <a:pt x="2457" y="2300"/>
                  <a:pt x="2457" y="2355"/>
                </a:cubicBezTo>
                <a:close/>
                <a:moveTo>
                  <a:pt x="409" y="2253"/>
                </a:moveTo>
                <a:cubicBezTo>
                  <a:pt x="614" y="2253"/>
                  <a:pt x="614" y="2253"/>
                  <a:pt x="614" y="2253"/>
                </a:cubicBezTo>
                <a:cubicBezTo>
                  <a:pt x="614" y="2458"/>
                  <a:pt x="614" y="2458"/>
                  <a:pt x="614" y="2458"/>
                </a:cubicBezTo>
                <a:cubicBezTo>
                  <a:pt x="409" y="2458"/>
                  <a:pt x="409" y="2458"/>
                  <a:pt x="409" y="2458"/>
                </a:cubicBezTo>
                <a:lnTo>
                  <a:pt x="409" y="2253"/>
                </a:lnTo>
                <a:close/>
                <a:moveTo>
                  <a:pt x="819" y="2253"/>
                </a:moveTo>
                <a:cubicBezTo>
                  <a:pt x="1024" y="2253"/>
                  <a:pt x="1024" y="2253"/>
                  <a:pt x="1024" y="2253"/>
                </a:cubicBezTo>
                <a:cubicBezTo>
                  <a:pt x="1024" y="2458"/>
                  <a:pt x="1024" y="2458"/>
                  <a:pt x="1024" y="2458"/>
                </a:cubicBezTo>
                <a:cubicBezTo>
                  <a:pt x="819" y="2458"/>
                  <a:pt x="819" y="2458"/>
                  <a:pt x="819" y="2458"/>
                </a:cubicBezTo>
                <a:lnTo>
                  <a:pt x="819" y="2253"/>
                </a:lnTo>
                <a:close/>
                <a:moveTo>
                  <a:pt x="409" y="1843"/>
                </a:moveTo>
                <a:cubicBezTo>
                  <a:pt x="614" y="1843"/>
                  <a:pt x="614" y="1843"/>
                  <a:pt x="614" y="1843"/>
                </a:cubicBezTo>
                <a:cubicBezTo>
                  <a:pt x="614" y="2048"/>
                  <a:pt x="614" y="2048"/>
                  <a:pt x="614" y="2048"/>
                </a:cubicBezTo>
                <a:cubicBezTo>
                  <a:pt x="409" y="2048"/>
                  <a:pt x="409" y="2048"/>
                  <a:pt x="409" y="2048"/>
                </a:cubicBezTo>
                <a:lnTo>
                  <a:pt x="409" y="1843"/>
                </a:lnTo>
                <a:close/>
                <a:moveTo>
                  <a:pt x="819" y="1843"/>
                </a:moveTo>
                <a:cubicBezTo>
                  <a:pt x="1024" y="1843"/>
                  <a:pt x="1024" y="1843"/>
                  <a:pt x="1024" y="1843"/>
                </a:cubicBezTo>
                <a:cubicBezTo>
                  <a:pt x="1024" y="2048"/>
                  <a:pt x="1024" y="2048"/>
                  <a:pt x="1024" y="2048"/>
                </a:cubicBezTo>
                <a:cubicBezTo>
                  <a:pt x="819" y="2048"/>
                  <a:pt x="819" y="2048"/>
                  <a:pt x="819" y="2048"/>
                </a:cubicBezTo>
                <a:lnTo>
                  <a:pt x="819" y="1843"/>
                </a:lnTo>
                <a:close/>
                <a:moveTo>
                  <a:pt x="409" y="2662"/>
                </a:moveTo>
                <a:cubicBezTo>
                  <a:pt x="614" y="2662"/>
                  <a:pt x="614" y="2662"/>
                  <a:pt x="614" y="2662"/>
                </a:cubicBezTo>
                <a:cubicBezTo>
                  <a:pt x="614" y="2867"/>
                  <a:pt x="614" y="2867"/>
                  <a:pt x="614" y="2867"/>
                </a:cubicBezTo>
                <a:cubicBezTo>
                  <a:pt x="409" y="2867"/>
                  <a:pt x="409" y="2867"/>
                  <a:pt x="409" y="2867"/>
                </a:cubicBezTo>
                <a:lnTo>
                  <a:pt x="409" y="2662"/>
                </a:lnTo>
                <a:close/>
                <a:moveTo>
                  <a:pt x="819" y="2662"/>
                </a:moveTo>
                <a:cubicBezTo>
                  <a:pt x="1024" y="2662"/>
                  <a:pt x="1024" y="2662"/>
                  <a:pt x="1024" y="2662"/>
                </a:cubicBezTo>
                <a:cubicBezTo>
                  <a:pt x="1024" y="2867"/>
                  <a:pt x="1024" y="2867"/>
                  <a:pt x="1024" y="2867"/>
                </a:cubicBezTo>
                <a:cubicBezTo>
                  <a:pt x="819" y="2867"/>
                  <a:pt x="819" y="2867"/>
                  <a:pt x="819" y="2867"/>
                </a:cubicBezTo>
                <a:lnTo>
                  <a:pt x="819" y="2662"/>
                </a:lnTo>
                <a:close/>
                <a:moveTo>
                  <a:pt x="2252" y="410"/>
                </a:moveTo>
                <a:cubicBezTo>
                  <a:pt x="409" y="410"/>
                  <a:pt x="409" y="410"/>
                  <a:pt x="409" y="410"/>
                </a:cubicBezTo>
                <a:cubicBezTo>
                  <a:pt x="409" y="1434"/>
                  <a:pt x="409" y="1434"/>
                  <a:pt x="409" y="1434"/>
                </a:cubicBezTo>
                <a:cubicBezTo>
                  <a:pt x="2252" y="1434"/>
                  <a:pt x="2252" y="1434"/>
                  <a:pt x="2252" y="1434"/>
                </a:cubicBezTo>
                <a:lnTo>
                  <a:pt x="2252" y="410"/>
                </a:lnTo>
                <a:close/>
                <a:moveTo>
                  <a:pt x="1638" y="922"/>
                </a:moveTo>
                <a:cubicBezTo>
                  <a:pt x="1638" y="1091"/>
                  <a:pt x="1500" y="1229"/>
                  <a:pt x="1331" y="1229"/>
                </a:cubicBezTo>
                <a:cubicBezTo>
                  <a:pt x="1161" y="1229"/>
                  <a:pt x="1024" y="1091"/>
                  <a:pt x="1024" y="922"/>
                </a:cubicBezTo>
                <a:cubicBezTo>
                  <a:pt x="1024" y="752"/>
                  <a:pt x="1161" y="614"/>
                  <a:pt x="1331" y="614"/>
                </a:cubicBezTo>
                <a:cubicBezTo>
                  <a:pt x="1500" y="614"/>
                  <a:pt x="1638" y="752"/>
                  <a:pt x="1638" y="922"/>
                </a:cubicBezTo>
                <a:close/>
                <a:moveTo>
                  <a:pt x="614" y="614"/>
                </a:moveTo>
                <a:cubicBezTo>
                  <a:pt x="923" y="614"/>
                  <a:pt x="923" y="614"/>
                  <a:pt x="923" y="614"/>
                </a:cubicBezTo>
                <a:cubicBezTo>
                  <a:pt x="859" y="700"/>
                  <a:pt x="819" y="806"/>
                  <a:pt x="819" y="922"/>
                </a:cubicBezTo>
                <a:cubicBezTo>
                  <a:pt x="819" y="1037"/>
                  <a:pt x="859" y="1143"/>
                  <a:pt x="923" y="1229"/>
                </a:cubicBezTo>
                <a:cubicBezTo>
                  <a:pt x="614" y="1229"/>
                  <a:pt x="614" y="1229"/>
                  <a:pt x="614" y="1229"/>
                </a:cubicBezTo>
                <a:lnTo>
                  <a:pt x="614" y="614"/>
                </a:lnTo>
                <a:close/>
                <a:moveTo>
                  <a:pt x="2048" y="1229"/>
                </a:moveTo>
                <a:cubicBezTo>
                  <a:pt x="1738" y="1229"/>
                  <a:pt x="1738" y="1229"/>
                  <a:pt x="1738" y="1229"/>
                </a:cubicBezTo>
                <a:cubicBezTo>
                  <a:pt x="1803" y="1143"/>
                  <a:pt x="1843" y="1037"/>
                  <a:pt x="1843" y="922"/>
                </a:cubicBezTo>
                <a:cubicBezTo>
                  <a:pt x="1843" y="806"/>
                  <a:pt x="1803" y="700"/>
                  <a:pt x="1738" y="614"/>
                </a:cubicBezTo>
                <a:cubicBezTo>
                  <a:pt x="2048" y="614"/>
                  <a:pt x="2048" y="614"/>
                  <a:pt x="2048" y="614"/>
                </a:cubicBezTo>
                <a:lnTo>
                  <a:pt x="2048" y="1229"/>
                </a:lnTo>
                <a:close/>
                <a:moveTo>
                  <a:pt x="2048" y="1229"/>
                </a:moveTo>
                <a:cubicBezTo>
                  <a:pt x="2048" y="1229"/>
                  <a:pt x="2048" y="1229"/>
                  <a:pt x="2048" y="1229"/>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pPr algn="ctr"/>
            <a:endParaRPr lang="zh-CN" altLang="en-US" sz="3199">
              <a:latin typeface="微软雅黑" panose="020B0503020204020204" pitchFamily="34" charset="-122"/>
              <a:ea typeface="微软雅黑" panose="020B0503020204020204" pitchFamily="34" charset="-122"/>
            </a:endParaRPr>
          </a:p>
        </p:txBody>
      </p:sp>
      <p:sp>
        <p:nvSpPr>
          <p:cNvPr id="87" name="Freeform 23"/>
          <p:cNvSpPr>
            <a:spLocks noEditPoints="1"/>
          </p:cNvSpPr>
          <p:nvPr/>
        </p:nvSpPr>
        <p:spPr bwMode="auto">
          <a:xfrm>
            <a:off x="8516433" y="4807781"/>
            <a:ext cx="311186" cy="307673"/>
          </a:xfrm>
          <a:custGeom>
            <a:avLst/>
            <a:gdLst/>
            <a:ahLst/>
            <a:cxnLst>
              <a:cxn ang="0">
                <a:pos x="0" y="3277"/>
              </a:cxn>
              <a:cxn ang="0">
                <a:pos x="2662" y="0"/>
              </a:cxn>
              <a:cxn ang="0">
                <a:pos x="204" y="3072"/>
              </a:cxn>
              <a:cxn ang="0">
                <a:pos x="2457" y="205"/>
              </a:cxn>
              <a:cxn ang="0">
                <a:pos x="2355" y="2048"/>
              </a:cxn>
              <a:cxn ang="0">
                <a:pos x="1433" y="2355"/>
              </a:cxn>
              <a:cxn ang="0">
                <a:pos x="2355" y="2662"/>
              </a:cxn>
              <a:cxn ang="0">
                <a:pos x="2457" y="3072"/>
              </a:cxn>
              <a:cxn ang="0">
                <a:pos x="2457" y="2355"/>
              </a:cxn>
              <a:cxn ang="0">
                <a:pos x="1740" y="2458"/>
              </a:cxn>
              <a:cxn ang="0">
                <a:pos x="1740" y="2253"/>
              </a:cxn>
              <a:cxn ang="0">
                <a:pos x="2457" y="2355"/>
              </a:cxn>
              <a:cxn ang="0">
                <a:pos x="614" y="2253"/>
              </a:cxn>
              <a:cxn ang="0">
                <a:pos x="409" y="2458"/>
              </a:cxn>
              <a:cxn ang="0">
                <a:pos x="819" y="2253"/>
              </a:cxn>
              <a:cxn ang="0">
                <a:pos x="1024" y="2458"/>
              </a:cxn>
              <a:cxn ang="0">
                <a:pos x="819" y="2253"/>
              </a:cxn>
              <a:cxn ang="0">
                <a:pos x="614" y="1843"/>
              </a:cxn>
              <a:cxn ang="0">
                <a:pos x="409" y="2048"/>
              </a:cxn>
              <a:cxn ang="0">
                <a:pos x="819" y="1843"/>
              </a:cxn>
              <a:cxn ang="0">
                <a:pos x="1024" y="2048"/>
              </a:cxn>
              <a:cxn ang="0">
                <a:pos x="819" y="1843"/>
              </a:cxn>
              <a:cxn ang="0">
                <a:pos x="614" y="2662"/>
              </a:cxn>
              <a:cxn ang="0">
                <a:pos x="409" y="2867"/>
              </a:cxn>
              <a:cxn ang="0">
                <a:pos x="819" y="2662"/>
              </a:cxn>
              <a:cxn ang="0">
                <a:pos x="1024" y="2867"/>
              </a:cxn>
              <a:cxn ang="0">
                <a:pos x="819" y="2662"/>
              </a:cxn>
              <a:cxn ang="0">
                <a:pos x="409" y="410"/>
              </a:cxn>
              <a:cxn ang="0">
                <a:pos x="2252" y="1434"/>
              </a:cxn>
              <a:cxn ang="0">
                <a:pos x="1638" y="922"/>
              </a:cxn>
              <a:cxn ang="0">
                <a:pos x="1024" y="922"/>
              </a:cxn>
              <a:cxn ang="0">
                <a:pos x="1638" y="922"/>
              </a:cxn>
              <a:cxn ang="0">
                <a:pos x="923" y="614"/>
              </a:cxn>
              <a:cxn ang="0">
                <a:pos x="923" y="1229"/>
              </a:cxn>
              <a:cxn ang="0">
                <a:pos x="614" y="614"/>
              </a:cxn>
              <a:cxn ang="0">
                <a:pos x="1738" y="1229"/>
              </a:cxn>
              <a:cxn ang="0">
                <a:pos x="1738" y="614"/>
              </a:cxn>
              <a:cxn ang="0">
                <a:pos x="2048" y="1229"/>
              </a:cxn>
              <a:cxn ang="0">
                <a:pos x="2048" y="1229"/>
              </a:cxn>
            </a:cxnLst>
            <a:rect l="0" t="0" r="r" b="b"/>
            <a:pathLst>
              <a:path w="2662" h="3277">
                <a:moveTo>
                  <a:pt x="0" y="0"/>
                </a:moveTo>
                <a:cubicBezTo>
                  <a:pt x="0" y="3277"/>
                  <a:pt x="0" y="3277"/>
                  <a:pt x="0" y="3277"/>
                </a:cubicBezTo>
                <a:cubicBezTo>
                  <a:pt x="2662" y="3277"/>
                  <a:pt x="2662" y="3277"/>
                  <a:pt x="2662" y="3277"/>
                </a:cubicBezTo>
                <a:cubicBezTo>
                  <a:pt x="2662" y="0"/>
                  <a:pt x="2662" y="0"/>
                  <a:pt x="2662" y="0"/>
                </a:cubicBezTo>
                <a:lnTo>
                  <a:pt x="0" y="0"/>
                </a:lnTo>
                <a:close/>
                <a:moveTo>
                  <a:pt x="204" y="3072"/>
                </a:moveTo>
                <a:cubicBezTo>
                  <a:pt x="204" y="205"/>
                  <a:pt x="204" y="205"/>
                  <a:pt x="204" y="205"/>
                </a:cubicBezTo>
                <a:cubicBezTo>
                  <a:pt x="2457" y="205"/>
                  <a:pt x="2457" y="205"/>
                  <a:pt x="2457" y="205"/>
                </a:cubicBezTo>
                <a:cubicBezTo>
                  <a:pt x="2457" y="2067"/>
                  <a:pt x="2457" y="2067"/>
                  <a:pt x="2457" y="2067"/>
                </a:cubicBezTo>
                <a:cubicBezTo>
                  <a:pt x="2425" y="2055"/>
                  <a:pt x="2391" y="2048"/>
                  <a:pt x="2355" y="2048"/>
                </a:cubicBezTo>
                <a:cubicBezTo>
                  <a:pt x="1740" y="2048"/>
                  <a:pt x="1740" y="2048"/>
                  <a:pt x="1740" y="2048"/>
                </a:cubicBezTo>
                <a:cubicBezTo>
                  <a:pt x="1571" y="2048"/>
                  <a:pt x="1433" y="2186"/>
                  <a:pt x="1433" y="2355"/>
                </a:cubicBezTo>
                <a:cubicBezTo>
                  <a:pt x="1433" y="2524"/>
                  <a:pt x="1571" y="2662"/>
                  <a:pt x="1740" y="2662"/>
                </a:cubicBezTo>
                <a:cubicBezTo>
                  <a:pt x="2355" y="2662"/>
                  <a:pt x="2355" y="2662"/>
                  <a:pt x="2355" y="2662"/>
                </a:cubicBezTo>
                <a:cubicBezTo>
                  <a:pt x="2391" y="2662"/>
                  <a:pt x="2425" y="2655"/>
                  <a:pt x="2457" y="2643"/>
                </a:cubicBezTo>
                <a:cubicBezTo>
                  <a:pt x="2457" y="3072"/>
                  <a:pt x="2457" y="3072"/>
                  <a:pt x="2457" y="3072"/>
                </a:cubicBezTo>
                <a:lnTo>
                  <a:pt x="204" y="3072"/>
                </a:lnTo>
                <a:close/>
                <a:moveTo>
                  <a:pt x="2457" y="2355"/>
                </a:moveTo>
                <a:cubicBezTo>
                  <a:pt x="2457" y="2411"/>
                  <a:pt x="2410" y="2458"/>
                  <a:pt x="2355" y="2458"/>
                </a:cubicBezTo>
                <a:cubicBezTo>
                  <a:pt x="1740" y="2458"/>
                  <a:pt x="1740" y="2458"/>
                  <a:pt x="1740" y="2458"/>
                </a:cubicBezTo>
                <a:cubicBezTo>
                  <a:pt x="1685" y="2458"/>
                  <a:pt x="1638" y="2411"/>
                  <a:pt x="1638" y="2355"/>
                </a:cubicBezTo>
                <a:cubicBezTo>
                  <a:pt x="1638" y="2300"/>
                  <a:pt x="1685" y="2253"/>
                  <a:pt x="1740" y="2253"/>
                </a:cubicBezTo>
                <a:cubicBezTo>
                  <a:pt x="2355" y="2253"/>
                  <a:pt x="2355" y="2253"/>
                  <a:pt x="2355" y="2253"/>
                </a:cubicBezTo>
                <a:cubicBezTo>
                  <a:pt x="2410" y="2253"/>
                  <a:pt x="2457" y="2300"/>
                  <a:pt x="2457" y="2355"/>
                </a:cubicBezTo>
                <a:close/>
                <a:moveTo>
                  <a:pt x="409" y="2253"/>
                </a:moveTo>
                <a:cubicBezTo>
                  <a:pt x="614" y="2253"/>
                  <a:pt x="614" y="2253"/>
                  <a:pt x="614" y="2253"/>
                </a:cubicBezTo>
                <a:cubicBezTo>
                  <a:pt x="614" y="2458"/>
                  <a:pt x="614" y="2458"/>
                  <a:pt x="614" y="2458"/>
                </a:cubicBezTo>
                <a:cubicBezTo>
                  <a:pt x="409" y="2458"/>
                  <a:pt x="409" y="2458"/>
                  <a:pt x="409" y="2458"/>
                </a:cubicBezTo>
                <a:lnTo>
                  <a:pt x="409" y="2253"/>
                </a:lnTo>
                <a:close/>
                <a:moveTo>
                  <a:pt x="819" y="2253"/>
                </a:moveTo>
                <a:cubicBezTo>
                  <a:pt x="1024" y="2253"/>
                  <a:pt x="1024" y="2253"/>
                  <a:pt x="1024" y="2253"/>
                </a:cubicBezTo>
                <a:cubicBezTo>
                  <a:pt x="1024" y="2458"/>
                  <a:pt x="1024" y="2458"/>
                  <a:pt x="1024" y="2458"/>
                </a:cubicBezTo>
                <a:cubicBezTo>
                  <a:pt x="819" y="2458"/>
                  <a:pt x="819" y="2458"/>
                  <a:pt x="819" y="2458"/>
                </a:cubicBezTo>
                <a:lnTo>
                  <a:pt x="819" y="2253"/>
                </a:lnTo>
                <a:close/>
                <a:moveTo>
                  <a:pt x="409" y="1843"/>
                </a:moveTo>
                <a:cubicBezTo>
                  <a:pt x="614" y="1843"/>
                  <a:pt x="614" y="1843"/>
                  <a:pt x="614" y="1843"/>
                </a:cubicBezTo>
                <a:cubicBezTo>
                  <a:pt x="614" y="2048"/>
                  <a:pt x="614" y="2048"/>
                  <a:pt x="614" y="2048"/>
                </a:cubicBezTo>
                <a:cubicBezTo>
                  <a:pt x="409" y="2048"/>
                  <a:pt x="409" y="2048"/>
                  <a:pt x="409" y="2048"/>
                </a:cubicBezTo>
                <a:lnTo>
                  <a:pt x="409" y="1843"/>
                </a:lnTo>
                <a:close/>
                <a:moveTo>
                  <a:pt x="819" y="1843"/>
                </a:moveTo>
                <a:cubicBezTo>
                  <a:pt x="1024" y="1843"/>
                  <a:pt x="1024" y="1843"/>
                  <a:pt x="1024" y="1843"/>
                </a:cubicBezTo>
                <a:cubicBezTo>
                  <a:pt x="1024" y="2048"/>
                  <a:pt x="1024" y="2048"/>
                  <a:pt x="1024" y="2048"/>
                </a:cubicBezTo>
                <a:cubicBezTo>
                  <a:pt x="819" y="2048"/>
                  <a:pt x="819" y="2048"/>
                  <a:pt x="819" y="2048"/>
                </a:cubicBezTo>
                <a:lnTo>
                  <a:pt x="819" y="1843"/>
                </a:lnTo>
                <a:close/>
                <a:moveTo>
                  <a:pt x="409" y="2662"/>
                </a:moveTo>
                <a:cubicBezTo>
                  <a:pt x="614" y="2662"/>
                  <a:pt x="614" y="2662"/>
                  <a:pt x="614" y="2662"/>
                </a:cubicBezTo>
                <a:cubicBezTo>
                  <a:pt x="614" y="2867"/>
                  <a:pt x="614" y="2867"/>
                  <a:pt x="614" y="2867"/>
                </a:cubicBezTo>
                <a:cubicBezTo>
                  <a:pt x="409" y="2867"/>
                  <a:pt x="409" y="2867"/>
                  <a:pt x="409" y="2867"/>
                </a:cubicBezTo>
                <a:lnTo>
                  <a:pt x="409" y="2662"/>
                </a:lnTo>
                <a:close/>
                <a:moveTo>
                  <a:pt x="819" y="2662"/>
                </a:moveTo>
                <a:cubicBezTo>
                  <a:pt x="1024" y="2662"/>
                  <a:pt x="1024" y="2662"/>
                  <a:pt x="1024" y="2662"/>
                </a:cubicBezTo>
                <a:cubicBezTo>
                  <a:pt x="1024" y="2867"/>
                  <a:pt x="1024" y="2867"/>
                  <a:pt x="1024" y="2867"/>
                </a:cubicBezTo>
                <a:cubicBezTo>
                  <a:pt x="819" y="2867"/>
                  <a:pt x="819" y="2867"/>
                  <a:pt x="819" y="2867"/>
                </a:cubicBezTo>
                <a:lnTo>
                  <a:pt x="819" y="2662"/>
                </a:lnTo>
                <a:close/>
                <a:moveTo>
                  <a:pt x="2252" y="410"/>
                </a:moveTo>
                <a:cubicBezTo>
                  <a:pt x="409" y="410"/>
                  <a:pt x="409" y="410"/>
                  <a:pt x="409" y="410"/>
                </a:cubicBezTo>
                <a:cubicBezTo>
                  <a:pt x="409" y="1434"/>
                  <a:pt x="409" y="1434"/>
                  <a:pt x="409" y="1434"/>
                </a:cubicBezTo>
                <a:cubicBezTo>
                  <a:pt x="2252" y="1434"/>
                  <a:pt x="2252" y="1434"/>
                  <a:pt x="2252" y="1434"/>
                </a:cubicBezTo>
                <a:lnTo>
                  <a:pt x="2252" y="410"/>
                </a:lnTo>
                <a:close/>
                <a:moveTo>
                  <a:pt x="1638" y="922"/>
                </a:moveTo>
                <a:cubicBezTo>
                  <a:pt x="1638" y="1091"/>
                  <a:pt x="1500" y="1229"/>
                  <a:pt x="1331" y="1229"/>
                </a:cubicBezTo>
                <a:cubicBezTo>
                  <a:pt x="1161" y="1229"/>
                  <a:pt x="1024" y="1091"/>
                  <a:pt x="1024" y="922"/>
                </a:cubicBezTo>
                <a:cubicBezTo>
                  <a:pt x="1024" y="752"/>
                  <a:pt x="1161" y="614"/>
                  <a:pt x="1331" y="614"/>
                </a:cubicBezTo>
                <a:cubicBezTo>
                  <a:pt x="1500" y="614"/>
                  <a:pt x="1638" y="752"/>
                  <a:pt x="1638" y="922"/>
                </a:cubicBezTo>
                <a:close/>
                <a:moveTo>
                  <a:pt x="614" y="614"/>
                </a:moveTo>
                <a:cubicBezTo>
                  <a:pt x="923" y="614"/>
                  <a:pt x="923" y="614"/>
                  <a:pt x="923" y="614"/>
                </a:cubicBezTo>
                <a:cubicBezTo>
                  <a:pt x="859" y="700"/>
                  <a:pt x="819" y="806"/>
                  <a:pt x="819" y="922"/>
                </a:cubicBezTo>
                <a:cubicBezTo>
                  <a:pt x="819" y="1037"/>
                  <a:pt x="859" y="1143"/>
                  <a:pt x="923" y="1229"/>
                </a:cubicBezTo>
                <a:cubicBezTo>
                  <a:pt x="614" y="1229"/>
                  <a:pt x="614" y="1229"/>
                  <a:pt x="614" y="1229"/>
                </a:cubicBezTo>
                <a:lnTo>
                  <a:pt x="614" y="614"/>
                </a:lnTo>
                <a:close/>
                <a:moveTo>
                  <a:pt x="2048" y="1229"/>
                </a:moveTo>
                <a:cubicBezTo>
                  <a:pt x="1738" y="1229"/>
                  <a:pt x="1738" y="1229"/>
                  <a:pt x="1738" y="1229"/>
                </a:cubicBezTo>
                <a:cubicBezTo>
                  <a:pt x="1803" y="1143"/>
                  <a:pt x="1843" y="1037"/>
                  <a:pt x="1843" y="922"/>
                </a:cubicBezTo>
                <a:cubicBezTo>
                  <a:pt x="1843" y="806"/>
                  <a:pt x="1803" y="700"/>
                  <a:pt x="1738" y="614"/>
                </a:cubicBezTo>
                <a:cubicBezTo>
                  <a:pt x="2048" y="614"/>
                  <a:pt x="2048" y="614"/>
                  <a:pt x="2048" y="614"/>
                </a:cubicBezTo>
                <a:lnTo>
                  <a:pt x="2048" y="1229"/>
                </a:lnTo>
                <a:close/>
                <a:moveTo>
                  <a:pt x="2048" y="1229"/>
                </a:moveTo>
                <a:cubicBezTo>
                  <a:pt x="2048" y="1229"/>
                  <a:pt x="2048" y="1229"/>
                  <a:pt x="2048" y="1229"/>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pPr algn="ctr"/>
            <a:endParaRPr lang="zh-CN" altLang="en-US" sz="3199">
              <a:latin typeface="微软雅黑" panose="020B0503020204020204" pitchFamily="34" charset="-122"/>
              <a:ea typeface="微软雅黑" panose="020B0503020204020204" pitchFamily="34" charset="-122"/>
            </a:endParaRPr>
          </a:p>
        </p:txBody>
      </p:sp>
      <p:sp>
        <p:nvSpPr>
          <p:cNvPr id="88" name="Freeform 23"/>
          <p:cNvSpPr>
            <a:spLocks noEditPoints="1"/>
          </p:cNvSpPr>
          <p:nvPr/>
        </p:nvSpPr>
        <p:spPr bwMode="auto">
          <a:xfrm>
            <a:off x="8516433" y="4389973"/>
            <a:ext cx="311186" cy="307673"/>
          </a:xfrm>
          <a:custGeom>
            <a:avLst/>
            <a:gdLst/>
            <a:ahLst/>
            <a:cxnLst>
              <a:cxn ang="0">
                <a:pos x="0" y="3277"/>
              </a:cxn>
              <a:cxn ang="0">
                <a:pos x="2662" y="0"/>
              </a:cxn>
              <a:cxn ang="0">
                <a:pos x="204" y="3072"/>
              </a:cxn>
              <a:cxn ang="0">
                <a:pos x="2457" y="205"/>
              </a:cxn>
              <a:cxn ang="0">
                <a:pos x="2355" y="2048"/>
              </a:cxn>
              <a:cxn ang="0">
                <a:pos x="1433" y="2355"/>
              </a:cxn>
              <a:cxn ang="0">
                <a:pos x="2355" y="2662"/>
              </a:cxn>
              <a:cxn ang="0">
                <a:pos x="2457" y="3072"/>
              </a:cxn>
              <a:cxn ang="0">
                <a:pos x="2457" y="2355"/>
              </a:cxn>
              <a:cxn ang="0">
                <a:pos x="1740" y="2458"/>
              </a:cxn>
              <a:cxn ang="0">
                <a:pos x="1740" y="2253"/>
              </a:cxn>
              <a:cxn ang="0">
                <a:pos x="2457" y="2355"/>
              </a:cxn>
              <a:cxn ang="0">
                <a:pos x="614" y="2253"/>
              </a:cxn>
              <a:cxn ang="0">
                <a:pos x="409" y="2458"/>
              </a:cxn>
              <a:cxn ang="0">
                <a:pos x="819" y="2253"/>
              </a:cxn>
              <a:cxn ang="0">
                <a:pos x="1024" y="2458"/>
              </a:cxn>
              <a:cxn ang="0">
                <a:pos x="819" y="2253"/>
              </a:cxn>
              <a:cxn ang="0">
                <a:pos x="614" y="1843"/>
              </a:cxn>
              <a:cxn ang="0">
                <a:pos x="409" y="2048"/>
              </a:cxn>
              <a:cxn ang="0">
                <a:pos x="819" y="1843"/>
              </a:cxn>
              <a:cxn ang="0">
                <a:pos x="1024" y="2048"/>
              </a:cxn>
              <a:cxn ang="0">
                <a:pos x="819" y="1843"/>
              </a:cxn>
              <a:cxn ang="0">
                <a:pos x="614" y="2662"/>
              </a:cxn>
              <a:cxn ang="0">
                <a:pos x="409" y="2867"/>
              </a:cxn>
              <a:cxn ang="0">
                <a:pos x="819" y="2662"/>
              </a:cxn>
              <a:cxn ang="0">
                <a:pos x="1024" y="2867"/>
              </a:cxn>
              <a:cxn ang="0">
                <a:pos x="819" y="2662"/>
              </a:cxn>
              <a:cxn ang="0">
                <a:pos x="409" y="410"/>
              </a:cxn>
              <a:cxn ang="0">
                <a:pos x="2252" y="1434"/>
              </a:cxn>
              <a:cxn ang="0">
                <a:pos x="1638" y="922"/>
              </a:cxn>
              <a:cxn ang="0">
                <a:pos x="1024" y="922"/>
              </a:cxn>
              <a:cxn ang="0">
                <a:pos x="1638" y="922"/>
              </a:cxn>
              <a:cxn ang="0">
                <a:pos x="923" y="614"/>
              </a:cxn>
              <a:cxn ang="0">
                <a:pos x="923" y="1229"/>
              </a:cxn>
              <a:cxn ang="0">
                <a:pos x="614" y="614"/>
              </a:cxn>
              <a:cxn ang="0">
                <a:pos x="1738" y="1229"/>
              </a:cxn>
              <a:cxn ang="0">
                <a:pos x="1738" y="614"/>
              </a:cxn>
              <a:cxn ang="0">
                <a:pos x="2048" y="1229"/>
              </a:cxn>
              <a:cxn ang="0">
                <a:pos x="2048" y="1229"/>
              </a:cxn>
            </a:cxnLst>
            <a:rect l="0" t="0" r="r" b="b"/>
            <a:pathLst>
              <a:path w="2662" h="3277">
                <a:moveTo>
                  <a:pt x="0" y="0"/>
                </a:moveTo>
                <a:cubicBezTo>
                  <a:pt x="0" y="3277"/>
                  <a:pt x="0" y="3277"/>
                  <a:pt x="0" y="3277"/>
                </a:cubicBezTo>
                <a:cubicBezTo>
                  <a:pt x="2662" y="3277"/>
                  <a:pt x="2662" y="3277"/>
                  <a:pt x="2662" y="3277"/>
                </a:cubicBezTo>
                <a:cubicBezTo>
                  <a:pt x="2662" y="0"/>
                  <a:pt x="2662" y="0"/>
                  <a:pt x="2662" y="0"/>
                </a:cubicBezTo>
                <a:lnTo>
                  <a:pt x="0" y="0"/>
                </a:lnTo>
                <a:close/>
                <a:moveTo>
                  <a:pt x="204" y="3072"/>
                </a:moveTo>
                <a:cubicBezTo>
                  <a:pt x="204" y="205"/>
                  <a:pt x="204" y="205"/>
                  <a:pt x="204" y="205"/>
                </a:cubicBezTo>
                <a:cubicBezTo>
                  <a:pt x="2457" y="205"/>
                  <a:pt x="2457" y="205"/>
                  <a:pt x="2457" y="205"/>
                </a:cubicBezTo>
                <a:cubicBezTo>
                  <a:pt x="2457" y="2067"/>
                  <a:pt x="2457" y="2067"/>
                  <a:pt x="2457" y="2067"/>
                </a:cubicBezTo>
                <a:cubicBezTo>
                  <a:pt x="2425" y="2055"/>
                  <a:pt x="2391" y="2048"/>
                  <a:pt x="2355" y="2048"/>
                </a:cubicBezTo>
                <a:cubicBezTo>
                  <a:pt x="1740" y="2048"/>
                  <a:pt x="1740" y="2048"/>
                  <a:pt x="1740" y="2048"/>
                </a:cubicBezTo>
                <a:cubicBezTo>
                  <a:pt x="1571" y="2048"/>
                  <a:pt x="1433" y="2186"/>
                  <a:pt x="1433" y="2355"/>
                </a:cubicBezTo>
                <a:cubicBezTo>
                  <a:pt x="1433" y="2524"/>
                  <a:pt x="1571" y="2662"/>
                  <a:pt x="1740" y="2662"/>
                </a:cubicBezTo>
                <a:cubicBezTo>
                  <a:pt x="2355" y="2662"/>
                  <a:pt x="2355" y="2662"/>
                  <a:pt x="2355" y="2662"/>
                </a:cubicBezTo>
                <a:cubicBezTo>
                  <a:pt x="2391" y="2662"/>
                  <a:pt x="2425" y="2655"/>
                  <a:pt x="2457" y="2643"/>
                </a:cubicBezTo>
                <a:cubicBezTo>
                  <a:pt x="2457" y="3072"/>
                  <a:pt x="2457" y="3072"/>
                  <a:pt x="2457" y="3072"/>
                </a:cubicBezTo>
                <a:lnTo>
                  <a:pt x="204" y="3072"/>
                </a:lnTo>
                <a:close/>
                <a:moveTo>
                  <a:pt x="2457" y="2355"/>
                </a:moveTo>
                <a:cubicBezTo>
                  <a:pt x="2457" y="2411"/>
                  <a:pt x="2410" y="2458"/>
                  <a:pt x="2355" y="2458"/>
                </a:cubicBezTo>
                <a:cubicBezTo>
                  <a:pt x="1740" y="2458"/>
                  <a:pt x="1740" y="2458"/>
                  <a:pt x="1740" y="2458"/>
                </a:cubicBezTo>
                <a:cubicBezTo>
                  <a:pt x="1685" y="2458"/>
                  <a:pt x="1638" y="2411"/>
                  <a:pt x="1638" y="2355"/>
                </a:cubicBezTo>
                <a:cubicBezTo>
                  <a:pt x="1638" y="2300"/>
                  <a:pt x="1685" y="2253"/>
                  <a:pt x="1740" y="2253"/>
                </a:cubicBezTo>
                <a:cubicBezTo>
                  <a:pt x="2355" y="2253"/>
                  <a:pt x="2355" y="2253"/>
                  <a:pt x="2355" y="2253"/>
                </a:cubicBezTo>
                <a:cubicBezTo>
                  <a:pt x="2410" y="2253"/>
                  <a:pt x="2457" y="2300"/>
                  <a:pt x="2457" y="2355"/>
                </a:cubicBezTo>
                <a:close/>
                <a:moveTo>
                  <a:pt x="409" y="2253"/>
                </a:moveTo>
                <a:cubicBezTo>
                  <a:pt x="614" y="2253"/>
                  <a:pt x="614" y="2253"/>
                  <a:pt x="614" y="2253"/>
                </a:cubicBezTo>
                <a:cubicBezTo>
                  <a:pt x="614" y="2458"/>
                  <a:pt x="614" y="2458"/>
                  <a:pt x="614" y="2458"/>
                </a:cubicBezTo>
                <a:cubicBezTo>
                  <a:pt x="409" y="2458"/>
                  <a:pt x="409" y="2458"/>
                  <a:pt x="409" y="2458"/>
                </a:cubicBezTo>
                <a:lnTo>
                  <a:pt x="409" y="2253"/>
                </a:lnTo>
                <a:close/>
                <a:moveTo>
                  <a:pt x="819" y="2253"/>
                </a:moveTo>
                <a:cubicBezTo>
                  <a:pt x="1024" y="2253"/>
                  <a:pt x="1024" y="2253"/>
                  <a:pt x="1024" y="2253"/>
                </a:cubicBezTo>
                <a:cubicBezTo>
                  <a:pt x="1024" y="2458"/>
                  <a:pt x="1024" y="2458"/>
                  <a:pt x="1024" y="2458"/>
                </a:cubicBezTo>
                <a:cubicBezTo>
                  <a:pt x="819" y="2458"/>
                  <a:pt x="819" y="2458"/>
                  <a:pt x="819" y="2458"/>
                </a:cubicBezTo>
                <a:lnTo>
                  <a:pt x="819" y="2253"/>
                </a:lnTo>
                <a:close/>
                <a:moveTo>
                  <a:pt x="409" y="1843"/>
                </a:moveTo>
                <a:cubicBezTo>
                  <a:pt x="614" y="1843"/>
                  <a:pt x="614" y="1843"/>
                  <a:pt x="614" y="1843"/>
                </a:cubicBezTo>
                <a:cubicBezTo>
                  <a:pt x="614" y="2048"/>
                  <a:pt x="614" y="2048"/>
                  <a:pt x="614" y="2048"/>
                </a:cubicBezTo>
                <a:cubicBezTo>
                  <a:pt x="409" y="2048"/>
                  <a:pt x="409" y="2048"/>
                  <a:pt x="409" y="2048"/>
                </a:cubicBezTo>
                <a:lnTo>
                  <a:pt x="409" y="1843"/>
                </a:lnTo>
                <a:close/>
                <a:moveTo>
                  <a:pt x="819" y="1843"/>
                </a:moveTo>
                <a:cubicBezTo>
                  <a:pt x="1024" y="1843"/>
                  <a:pt x="1024" y="1843"/>
                  <a:pt x="1024" y="1843"/>
                </a:cubicBezTo>
                <a:cubicBezTo>
                  <a:pt x="1024" y="2048"/>
                  <a:pt x="1024" y="2048"/>
                  <a:pt x="1024" y="2048"/>
                </a:cubicBezTo>
                <a:cubicBezTo>
                  <a:pt x="819" y="2048"/>
                  <a:pt x="819" y="2048"/>
                  <a:pt x="819" y="2048"/>
                </a:cubicBezTo>
                <a:lnTo>
                  <a:pt x="819" y="1843"/>
                </a:lnTo>
                <a:close/>
                <a:moveTo>
                  <a:pt x="409" y="2662"/>
                </a:moveTo>
                <a:cubicBezTo>
                  <a:pt x="614" y="2662"/>
                  <a:pt x="614" y="2662"/>
                  <a:pt x="614" y="2662"/>
                </a:cubicBezTo>
                <a:cubicBezTo>
                  <a:pt x="614" y="2867"/>
                  <a:pt x="614" y="2867"/>
                  <a:pt x="614" y="2867"/>
                </a:cubicBezTo>
                <a:cubicBezTo>
                  <a:pt x="409" y="2867"/>
                  <a:pt x="409" y="2867"/>
                  <a:pt x="409" y="2867"/>
                </a:cubicBezTo>
                <a:lnTo>
                  <a:pt x="409" y="2662"/>
                </a:lnTo>
                <a:close/>
                <a:moveTo>
                  <a:pt x="819" y="2662"/>
                </a:moveTo>
                <a:cubicBezTo>
                  <a:pt x="1024" y="2662"/>
                  <a:pt x="1024" y="2662"/>
                  <a:pt x="1024" y="2662"/>
                </a:cubicBezTo>
                <a:cubicBezTo>
                  <a:pt x="1024" y="2867"/>
                  <a:pt x="1024" y="2867"/>
                  <a:pt x="1024" y="2867"/>
                </a:cubicBezTo>
                <a:cubicBezTo>
                  <a:pt x="819" y="2867"/>
                  <a:pt x="819" y="2867"/>
                  <a:pt x="819" y="2867"/>
                </a:cubicBezTo>
                <a:lnTo>
                  <a:pt x="819" y="2662"/>
                </a:lnTo>
                <a:close/>
                <a:moveTo>
                  <a:pt x="2252" y="410"/>
                </a:moveTo>
                <a:cubicBezTo>
                  <a:pt x="409" y="410"/>
                  <a:pt x="409" y="410"/>
                  <a:pt x="409" y="410"/>
                </a:cubicBezTo>
                <a:cubicBezTo>
                  <a:pt x="409" y="1434"/>
                  <a:pt x="409" y="1434"/>
                  <a:pt x="409" y="1434"/>
                </a:cubicBezTo>
                <a:cubicBezTo>
                  <a:pt x="2252" y="1434"/>
                  <a:pt x="2252" y="1434"/>
                  <a:pt x="2252" y="1434"/>
                </a:cubicBezTo>
                <a:lnTo>
                  <a:pt x="2252" y="410"/>
                </a:lnTo>
                <a:close/>
                <a:moveTo>
                  <a:pt x="1638" y="922"/>
                </a:moveTo>
                <a:cubicBezTo>
                  <a:pt x="1638" y="1091"/>
                  <a:pt x="1500" y="1229"/>
                  <a:pt x="1331" y="1229"/>
                </a:cubicBezTo>
                <a:cubicBezTo>
                  <a:pt x="1161" y="1229"/>
                  <a:pt x="1024" y="1091"/>
                  <a:pt x="1024" y="922"/>
                </a:cubicBezTo>
                <a:cubicBezTo>
                  <a:pt x="1024" y="752"/>
                  <a:pt x="1161" y="614"/>
                  <a:pt x="1331" y="614"/>
                </a:cubicBezTo>
                <a:cubicBezTo>
                  <a:pt x="1500" y="614"/>
                  <a:pt x="1638" y="752"/>
                  <a:pt x="1638" y="922"/>
                </a:cubicBezTo>
                <a:close/>
                <a:moveTo>
                  <a:pt x="614" y="614"/>
                </a:moveTo>
                <a:cubicBezTo>
                  <a:pt x="923" y="614"/>
                  <a:pt x="923" y="614"/>
                  <a:pt x="923" y="614"/>
                </a:cubicBezTo>
                <a:cubicBezTo>
                  <a:pt x="859" y="700"/>
                  <a:pt x="819" y="806"/>
                  <a:pt x="819" y="922"/>
                </a:cubicBezTo>
                <a:cubicBezTo>
                  <a:pt x="819" y="1037"/>
                  <a:pt x="859" y="1143"/>
                  <a:pt x="923" y="1229"/>
                </a:cubicBezTo>
                <a:cubicBezTo>
                  <a:pt x="614" y="1229"/>
                  <a:pt x="614" y="1229"/>
                  <a:pt x="614" y="1229"/>
                </a:cubicBezTo>
                <a:lnTo>
                  <a:pt x="614" y="614"/>
                </a:lnTo>
                <a:close/>
                <a:moveTo>
                  <a:pt x="2048" y="1229"/>
                </a:moveTo>
                <a:cubicBezTo>
                  <a:pt x="1738" y="1229"/>
                  <a:pt x="1738" y="1229"/>
                  <a:pt x="1738" y="1229"/>
                </a:cubicBezTo>
                <a:cubicBezTo>
                  <a:pt x="1803" y="1143"/>
                  <a:pt x="1843" y="1037"/>
                  <a:pt x="1843" y="922"/>
                </a:cubicBezTo>
                <a:cubicBezTo>
                  <a:pt x="1843" y="806"/>
                  <a:pt x="1803" y="700"/>
                  <a:pt x="1738" y="614"/>
                </a:cubicBezTo>
                <a:cubicBezTo>
                  <a:pt x="2048" y="614"/>
                  <a:pt x="2048" y="614"/>
                  <a:pt x="2048" y="614"/>
                </a:cubicBezTo>
                <a:lnTo>
                  <a:pt x="2048" y="1229"/>
                </a:lnTo>
                <a:close/>
                <a:moveTo>
                  <a:pt x="2048" y="1229"/>
                </a:moveTo>
                <a:cubicBezTo>
                  <a:pt x="2048" y="1229"/>
                  <a:pt x="2048" y="1229"/>
                  <a:pt x="2048" y="1229"/>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pPr algn="ctr"/>
            <a:endParaRPr lang="zh-CN" altLang="en-US" sz="3199">
              <a:latin typeface="微软雅黑" panose="020B0503020204020204" pitchFamily="34" charset="-122"/>
              <a:ea typeface="微软雅黑" panose="020B0503020204020204" pitchFamily="34" charset="-122"/>
            </a:endParaRPr>
          </a:p>
        </p:txBody>
      </p:sp>
      <p:sp>
        <p:nvSpPr>
          <p:cNvPr id="77" name="TextBox 53">
            <a:extLst>
              <a:ext uri="{FF2B5EF4-FFF2-40B4-BE49-F238E27FC236}">
                <a16:creationId xmlns:a16="http://schemas.microsoft.com/office/drawing/2014/main" id="{313584AD-BD45-47F8-8440-369509681C45}"/>
              </a:ext>
            </a:extLst>
          </p:cNvPr>
          <p:cNvSpPr txBox="1"/>
          <p:nvPr/>
        </p:nvSpPr>
        <p:spPr>
          <a:xfrm>
            <a:off x="9779596" y="3964147"/>
            <a:ext cx="1350400" cy="214325"/>
          </a:xfrm>
          <a:prstGeom prst="roundRect">
            <a:avLst/>
          </a:prstGeom>
          <a:solidFill>
            <a:srgbClr val="C00000">
              <a:alpha val="70000"/>
            </a:srgbClr>
          </a:solidFill>
          <a:ln w="28575">
            <a:noFill/>
          </a:ln>
        </p:spPr>
        <p:txBody>
          <a:bodyPr anchor="ctr"/>
          <a:lstStyle/>
          <a:p>
            <a:pPr algn="ctr">
              <a:buClr>
                <a:srgbClr val="CC9900"/>
              </a:buClr>
              <a:defRPr/>
            </a:pPr>
            <a:r>
              <a:rPr lang="zh-CN" altLang="en-US" sz="1200" dirty="0">
                <a:latin typeface="微软雅黑" panose="020B0503020204020204" pitchFamily="34" charset="-122"/>
                <a:ea typeface="微软雅黑" panose="020B0503020204020204" pitchFamily="34" charset="-122"/>
                <a:cs typeface="Arial" pitchFamily="34" charset="0"/>
              </a:rPr>
              <a:t>最高优先级</a:t>
            </a:r>
          </a:p>
        </p:txBody>
      </p:sp>
      <p:sp>
        <p:nvSpPr>
          <p:cNvPr id="89" name="TextBox 53">
            <a:extLst>
              <a:ext uri="{FF2B5EF4-FFF2-40B4-BE49-F238E27FC236}">
                <a16:creationId xmlns:a16="http://schemas.microsoft.com/office/drawing/2014/main" id="{2BEFF26F-455A-4324-9AD7-94B098B899D9}"/>
              </a:ext>
            </a:extLst>
          </p:cNvPr>
          <p:cNvSpPr txBox="1"/>
          <p:nvPr/>
        </p:nvSpPr>
        <p:spPr>
          <a:xfrm>
            <a:off x="9779596" y="4411177"/>
            <a:ext cx="1350400" cy="207105"/>
          </a:xfrm>
          <a:prstGeom prst="roundRect">
            <a:avLst/>
          </a:prstGeom>
          <a:solidFill>
            <a:srgbClr val="92D050">
              <a:alpha val="70000"/>
            </a:srgbClr>
          </a:solidFill>
          <a:ln w="28575">
            <a:noFill/>
          </a:ln>
        </p:spPr>
        <p:txBody>
          <a:bodyPr anchor="ctr"/>
          <a:lstStyle>
            <a:defPPr>
              <a:defRPr lang="zh-CN"/>
            </a:defPPr>
            <a:lvl1pPr algn="ctr">
              <a:buClr>
                <a:srgbClr val="CC9900"/>
              </a:buClr>
              <a:defRPr>
                <a:solidFill>
                  <a:schemeClr val="bg1"/>
                </a:solidFill>
                <a:cs typeface="Arial" pitchFamily="34" charset="0"/>
              </a:defRPr>
            </a:lvl1pPr>
          </a:lstStyle>
          <a:p>
            <a:r>
              <a:rPr lang="zh-CN" altLang="en-US" sz="1200" dirty="0">
                <a:solidFill>
                  <a:schemeClr val="tx1"/>
                </a:solidFill>
                <a:latin typeface="微软雅黑" panose="020B0503020204020204" pitchFamily="34" charset="-122"/>
                <a:ea typeface="微软雅黑" panose="020B0503020204020204" pitchFamily="34" charset="-122"/>
              </a:rPr>
              <a:t>第二优先级</a:t>
            </a:r>
          </a:p>
        </p:txBody>
      </p:sp>
      <p:sp>
        <p:nvSpPr>
          <p:cNvPr id="90" name="TextBox 53">
            <a:extLst>
              <a:ext uri="{FF2B5EF4-FFF2-40B4-BE49-F238E27FC236}">
                <a16:creationId xmlns:a16="http://schemas.microsoft.com/office/drawing/2014/main" id="{6064D743-7F46-4987-9747-055BBD5AC61E}"/>
              </a:ext>
            </a:extLst>
          </p:cNvPr>
          <p:cNvSpPr txBox="1"/>
          <p:nvPr/>
        </p:nvSpPr>
        <p:spPr>
          <a:xfrm>
            <a:off x="9779596" y="4846250"/>
            <a:ext cx="1350400" cy="196383"/>
          </a:xfrm>
          <a:prstGeom prst="roundRect">
            <a:avLst/>
          </a:prstGeom>
          <a:solidFill>
            <a:srgbClr val="40789B">
              <a:alpha val="70000"/>
            </a:srgbClr>
          </a:solidFill>
          <a:ln w="28575">
            <a:noFill/>
          </a:ln>
        </p:spPr>
        <p:txBody>
          <a:bodyPr anchor="ctr"/>
          <a:lstStyle>
            <a:defPPr>
              <a:defRPr lang="zh-CN"/>
            </a:defPPr>
            <a:lvl1pPr algn="ctr">
              <a:buClr>
                <a:srgbClr val="CC9900"/>
              </a:buClr>
              <a:defRPr>
                <a:solidFill>
                  <a:schemeClr val="bg1"/>
                </a:solidFill>
                <a:cs typeface="Arial" pitchFamily="34" charset="0"/>
              </a:defRPr>
            </a:lvl1pPr>
          </a:lstStyle>
          <a:p>
            <a:r>
              <a:rPr lang="zh-CN" altLang="en-US" sz="1200" dirty="0">
                <a:solidFill>
                  <a:schemeClr val="tx1"/>
                </a:solidFill>
                <a:latin typeface="微软雅黑" panose="020B0503020204020204" pitchFamily="34" charset="-122"/>
                <a:ea typeface="微软雅黑" panose="020B0503020204020204" pitchFamily="34" charset="-122"/>
              </a:rPr>
              <a:t>第三优先级</a:t>
            </a:r>
          </a:p>
        </p:txBody>
      </p:sp>
    </p:spTree>
    <p:extLst>
      <p:ext uri="{BB962C8B-B14F-4D97-AF65-F5344CB8AC3E}">
        <p14:creationId xmlns:p14="http://schemas.microsoft.com/office/powerpoint/2010/main" val="2551192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标题 1">
            <a:extLst>
              <a:ext uri="{FF2B5EF4-FFF2-40B4-BE49-F238E27FC236}">
                <a16:creationId xmlns:a16="http://schemas.microsoft.com/office/drawing/2014/main" id="{5C9918CF-A7E2-4E62-B9FE-92B142B5BF95}"/>
              </a:ext>
            </a:extLst>
          </p:cNvPr>
          <p:cNvSpPr txBox="1">
            <a:spLocks/>
          </p:cNvSpPr>
          <p:nvPr/>
        </p:nvSpPr>
        <p:spPr>
          <a:xfrm>
            <a:off x="228600" y="175982"/>
            <a:ext cx="11612749" cy="427268"/>
          </a:xfrm>
        </p:spPr>
        <p:txBody>
          <a:bodyPr vert="horz" lIns="0" tIns="0" rIns="0" bIns="0" rtlCol="0">
            <a:noAutofit/>
          </a:bodyP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defTabSz="914478" eaLnBrk="0" fontAlgn="base" hangingPunct="0">
              <a:lnSpc>
                <a:spcPts val="3440"/>
              </a:lnSpc>
              <a:spcAft>
                <a:spcPct val="0"/>
              </a:spcAft>
            </a:pPr>
            <a:r>
              <a:rPr lang="zh-CN" altLang="en-US" sz="2800" b="1" dirty="0">
                <a:solidFill>
                  <a:schemeClr val="tx1">
                    <a:lumMod val="90000"/>
                    <a:lumOff val="10000"/>
                  </a:schemeClr>
                </a:solidFill>
                <a:latin typeface="微软雅黑" panose="020B0503020204020204" pitchFamily="34" charset="-122"/>
                <a:ea typeface="微软雅黑" panose="020B0503020204020204" pitchFamily="34" charset="-122"/>
              </a:rPr>
              <a:t>无线专网专用设备</a:t>
            </a:r>
            <a:r>
              <a:rPr lang="en-US" altLang="zh-CN" sz="2800" b="1" dirty="0">
                <a:solidFill>
                  <a:schemeClr val="tx1">
                    <a:lumMod val="90000"/>
                    <a:lumOff val="10000"/>
                  </a:schemeClr>
                </a:solidFill>
                <a:latin typeface="微软雅黑" panose="020B0503020204020204" pitchFamily="34" charset="-122"/>
                <a:ea typeface="微软雅黑" panose="020B0503020204020204" pitchFamily="34" charset="-122"/>
              </a:rPr>
              <a:t>——</a:t>
            </a:r>
            <a:r>
              <a:rPr lang="zh-CN" altLang="en-US" sz="2800" b="1" dirty="0">
                <a:solidFill>
                  <a:schemeClr val="tx1">
                    <a:lumMod val="90000"/>
                    <a:lumOff val="10000"/>
                  </a:schemeClr>
                </a:solidFill>
                <a:latin typeface="微软雅黑" panose="020B0503020204020204" pitchFamily="34" charset="-122"/>
                <a:ea typeface="微软雅黑" panose="020B0503020204020204" pitchFamily="34" charset="-122"/>
              </a:rPr>
              <a:t>配电自动化、用采</a:t>
            </a:r>
          </a:p>
        </p:txBody>
      </p:sp>
      <p:cxnSp>
        <p:nvCxnSpPr>
          <p:cNvPr id="495" name="直接连接符 28">
            <a:extLst>
              <a:ext uri="{FF2B5EF4-FFF2-40B4-BE49-F238E27FC236}">
                <a16:creationId xmlns:a16="http://schemas.microsoft.com/office/drawing/2014/main" id="{4073CB69-2357-41EF-8928-51409A9F266B}"/>
              </a:ext>
            </a:extLst>
          </p:cNvPr>
          <p:cNvCxnSpPr>
            <a:cxnSpLocks noChangeShapeType="1"/>
          </p:cNvCxnSpPr>
          <p:nvPr/>
        </p:nvCxnSpPr>
        <p:spPr bwMode="auto">
          <a:xfrm>
            <a:off x="699487" y="3431325"/>
            <a:ext cx="10921706" cy="0"/>
          </a:xfrm>
          <a:prstGeom prst="line">
            <a:avLst/>
          </a:prstGeom>
          <a:noFill/>
          <a:ln w="3175" algn="ctr">
            <a:solidFill>
              <a:srgbClr val="4A7EBB"/>
            </a:solidFill>
            <a:prstDash val="dashDot"/>
            <a:round/>
            <a:headEnd/>
            <a:tailEnd/>
          </a:ln>
          <a:extLst>
            <a:ext uri="{909E8E84-426E-40DD-AFC4-6F175D3DCCD1}">
              <a14:hiddenFill xmlns:a14="http://schemas.microsoft.com/office/drawing/2010/main">
                <a:noFill/>
              </a14:hiddenFill>
            </a:ext>
          </a:extLst>
        </p:spPr>
      </p:cxnSp>
      <p:pic>
        <p:nvPicPr>
          <p:cNvPr id="501" name="图片 500">
            <a:extLst>
              <a:ext uri="{FF2B5EF4-FFF2-40B4-BE49-F238E27FC236}">
                <a16:creationId xmlns:a16="http://schemas.microsoft.com/office/drawing/2014/main" id="{B253C8A9-3FB8-47D0-A5D9-E49769591EB5}"/>
              </a:ext>
            </a:extLst>
          </p:cNvPr>
          <p:cNvPicPr>
            <a:picLocks noChangeAspect="1"/>
          </p:cNvPicPr>
          <p:nvPr/>
        </p:nvPicPr>
        <p:blipFill>
          <a:blip r:embed="rId3"/>
          <a:stretch>
            <a:fillRect/>
          </a:stretch>
        </p:blipFill>
        <p:spPr>
          <a:xfrm>
            <a:off x="500903" y="2406680"/>
            <a:ext cx="1333830" cy="514298"/>
          </a:xfrm>
          <a:prstGeom prst="rect">
            <a:avLst/>
          </a:prstGeom>
        </p:spPr>
      </p:pic>
      <p:pic>
        <p:nvPicPr>
          <p:cNvPr id="502" name="图片 501">
            <a:extLst>
              <a:ext uri="{FF2B5EF4-FFF2-40B4-BE49-F238E27FC236}">
                <a16:creationId xmlns:a16="http://schemas.microsoft.com/office/drawing/2014/main" id="{805E4FFB-193E-483B-8C68-70176D482F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8751" y="1292440"/>
            <a:ext cx="1583182" cy="890276"/>
          </a:xfrm>
          <a:prstGeom prst="rect">
            <a:avLst/>
          </a:prstGeom>
        </p:spPr>
      </p:pic>
      <p:sp>
        <p:nvSpPr>
          <p:cNvPr id="504" name="矩形 503">
            <a:extLst>
              <a:ext uri="{FF2B5EF4-FFF2-40B4-BE49-F238E27FC236}">
                <a16:creationId xmlns:a16="http://schemas.microsoft.com/office/drawing/2014/main" id="{40190EB6-2DC0-45DB-A6A7-4B78697E54F6}"/>
              </a:ext>
            </a:extLst>
          </p:cNvPr>
          <p:cNvSpPr/>
          <p:nvPr/>
        </p:nvSpPr>
        <p:spPr>
          <a:xfrm>
            <a:off x="2151446" y="1201565"/>
            <a:ext cx="3642525" cy="1815882"/>
          </a:xfrm>
          <a:prstGeom prst="rect">
            <a:avLst/>
          </a:prstGeom>
        </p:spPr>
        <p:txBody>
          <a:bodyPr wrap="square">
            <a:spAutoFit/>
          </a:bodyPr>
          <a:lstStyle/>
          <a:p>
            <a:pPr marL="285750" indent="-285750" algn="just">
              <a:buFont typeface="Arial" panose="020B0604020202020204" pitchFamily="34" charset="0"/>
              <a:buChar char="•"/>
            </a:pPr>
            <a:r>
              <a:rPr lang="en-US" altLang="zh-CN" sz="1600" b="1" kern="1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8U</a:t>
            </a:r>
            <a:r>
              <a:rPr lang="zh-CN" altLang="zh-CN" sz="1600" b="1" kern="1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大型核心网</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支持千万用户和</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500G</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流量，推荐用采省中心。</a:t>
            </a:r>
            <a:endParaRPr lang="en-US" alt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gn="just">
              <a:buFont typeface="Arial" panose="020B0604020202020204" pitchFamily="34" charset="0"/>
              <a:buChar char="•"/>
            </a:pPr>
            <a:r>
              <a:rPr lang="en-US" altLang="zh-CN" sz="1600" b="1" kern="1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4U</a:t>
            </a:r>
            <a:r>
              <a:rPr lang="zh-CN" altLang="en-US" sz="1600" b="1" kern="1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小</a:t>
            </a:r>
            <a:r>
              <a:rPr lang="zh-CN" altLang="zh-CN" sz="1600" b="1" kern="1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型核心网</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支持</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万用户</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可扩展</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万</a:t>
            </a:r>
            <a:r>
              <a:rPr lang="en-US" altLang="zh-CN" sz="16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600" kern="100" dirty="0">
                <a:latin typeface="微软雅黑" panose="020B0503020204020204" pitchFamily="34" charset="-122"/>
                <a:ea typeface="微软雅黑" panose="020B0503020204020204" pitchFamily="34" charset="-122"/>
                <a:cs typeface="宋体" panose="02010600030101010101" pitchFamily="2" charset="-122"/>
              </a:rPr>
              <a:t>，适合精控和配电类业务。</a:t>
            </a:r>
            <a:endParaRPr lang="en-US" alt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gn="jus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极简组网，</a:t>
            </a:r>
            <a:r>
              <a:rPr lang="zh-CN" altLang="en-US"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免交换机</a:t>
            </a:r>
            <a:endParaRPr lang="en-US" altLang="zh-CN"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服务器关键器件国产化、操作系统和数据库国产化，</a:t>
            </a:r>
            <a:r>
              <a:rPr lang="zh-CN" altLang="en-US"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满足</a:t>
            </a:r>
            <a:r>
              <a:rPr lang="en-US" altLang="zh-CN"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XC</a:t>
            </a:r>
            <a:r>
              <a:rPr lang="zh-CN" altLang="en-US"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要求</a:t>
            </a:r>
            <a:endParaRPr lang="zh-CN" altLang="zh-CN" sz="1600" b="1"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7" name="矩形 506">
            <a:extLst>
              <a:ext uri="{FF2B5EF4-FFF2-40B4-BE49-F238E27FC236}">
                <a16:creationId xmlns:a16="http://schemas.microsoft.com/office/drawing/2014/main" id="{9C125DD1-7736-4455-ABE2-C0A0DA17428B}"/>
              </a:ext>
            </a:extLst>
          </p:cNvPr>
          <p:cNvSpPr/>
          <p:nvPr/>
        </p:nvSpPr>
        <p:spPr>
          <a:xfrm>
            <a:off x="2045302" y="724902"/>
            <a:ext cx="1583182" cy="461665"/>
          </a:xfrm>
          <a:prstGeom prst="rect">
            <a:avLst/>
          </a:prstGeom>
        </p:spPr>
        <p:txBody>
          <a:bodyPr wrap="square">
            <a:spAutoFit/>
          </a:bodyPr>
          <a:lstStyle/>
          <a:p>
            <a:pPr algn="just">
              <a:spcAft>
                <a:spcPts val="0"/>
              </a:spcAft>
            </a:pPr>
            <a:r>
              <a:rPr lang="zh-CN" altLang="zh-CN" sz="2400" b="1" kern="100" dirty="0">
                <a:solidFill>
                  <a:schemeClr val="accent1"/>
                </a:solidFill>
                <a:latin typeface="微软雅黑" panose="020B0503020204020204" pitchFamily="34" charset="-122"/>
                <a:ea typeface="微软雅黑" panose="020B0503020204020204" pitchFamily="34" charset="-122"/>
              </a:rPr>
              <a:t>核心网</a:t>
            </a:r>
          </a:p>
        </p:txBody>
      </p:sp>
      <p:pic>
        <p:nvPicPr>
          <p:cNvPr id="508" name="图片 507">
            <a:extLst>
              <a:ext uri="{FF2B5EF4-FFF2-40B4-BE49-F238E27FC236}">
                <a16:creationId xmlns:a16="http://schemas.microsoft.com/office/drawing/2014/main" id="{3C767ED1-1484-4C83-8EC7-F1927FBCF4BA}"/>
              </a:ext>
            </a:extLst>
          </p:cNvPr>
          <p:cNvPicPr>
            <a:picLocks noChangeAspect="1"/>
          </p:cNvPicPr>
          <p:nvPr/>
        </p:nvPicPr>
        <p:blipFill>
          <a:blip r:embed="rId5"/>
          <a:stretch>
            <a:fillRect/>
          </a:stretch>
        </p:blipFill>
        <p:spPr>
          <a:xfrm>
            <a:off x="5788522" y="1305401"/>
            <a:ext cx="2788448" cy="1608210"/>
          </a:xfrm>
          <a:prstGeom prst="rect">
            <a:avLst/>
          </a:prstGeom>
        </p:spPr>
      </p:pic>
      <p:cxnSp>
        <p:nvCxnSpPr>
          <p:cNvPr id="497" name="直接连接符 28">
            <a:extLst>
              <a:ext uri="{FF2B5EF4-FFF2-40B4-BE49-F238E27FC236}">
                <a16:creationId xmlns:a16="http://schemas.microsoft.com/office/drawing/2014/main" id="{47FDB5DC-47CD-4C8B-8323-1B20E0B9D6CD}"/>
              </a:ext>
            </a:extLst>
          </p:cNvPr>
          <p:cNvCxnSpPr>
            <a:cxnSpLocks noChangeShapeType="1"/>
          </p:cNvCxnSpPr>
          <p:nvPr/>
        </p:nvCxnSpPr>
        <p:spPr bwMode="auto">
          <a:xfrm>
            <a:off x="6118995" y="972589"/>
            <a:ext cx="0" cy="5320146"/>
          </a:xfrm>
          <a:prstGeom prst="line">
            <a:avLst/>
          </a:prstGeom>
          <a:noFill/>
          <a:ln w="3175" algn="ctr">
            <a:solidFill>
              <a:srgbClr val="4A7EBB"/>
            </a:solidFill>
            <a:prstDash val="dashDot"/>
            <a:round/>
            <a:headEnd/>
            <a:tailEnd/>
          </a:ln>
          <a:extLst>
            <a:ext uri="{909E8E84-426E-40DD-AFC4-6F175D3DCCD1}">
              <a14:hiddenFill xmlns:a14="http://schemas.microsoft.com/office/drawing/2010/main">
                <a:noFill/>
              </a14:hiddenFill>
            </a:ext>
          </a:extLst>
        </p:spPr>
      </p:cxnSp>
      <p:sp>
        <p:nvSpPr>
          <p:cNvPr id="509" name="矩形 508">
            <a:extLst>
              <a:ext uri="{FF2B5EF4-FFF2-40B4-BE49-F238E27FC236}">
                <a16:creationId xmlns:a16="http://schemas.microsoft.com/office/drawing/2014/main" id="{69EB532B-5726-4DAE-ACB6-FB3721DBBF5F}"/>
              </a:ext>
            </a:extLst>
          </p:cNvPr>
          <p:cNvSpPr/>
          <p:nvPr/>
        </p:nvSpPr>
        <p:spPr bwMode="auto">
          <a:xfrm>
            <a:off x="8412064" y="1201564"/>
            <a:ext cx="3126440" cy="2252907"/>
          </a:xfrm>
          <a:prstGeom prst="rect">
            <a:avLst/>
          </a:prstGeom>
          <a:noFill/>
          <a:ln w="25400" cap="flat" cmpd="sng" algn="ctr">
            <a:noFill/>
            <a:prstDash val="solid"/>
          </a:ln>
          <a:effectLst/>
        </p:spPr>
        <p:txBody>
          <a:bodyPr lIns="0" rIns="0" anchor="ctr"/>
          <a:lstStyle/>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体积小：</a:t>
            </a:r>
            <a:r>
              <a:rPr lang="en-US" altLang="zh-CN" sz="1400" kern="0" dirty="0">
                <a:solidFill>
                  <a:srgbClr val="000000"/>
                </a:solidFill>
                <a:latin typeface="微软雅黑" panose="020B0503020204020204" pitchFamily="34" charset="-122"/>
                <a:ea typeface="微软雅黑" panose="020B0503020204020204" pitchFamily="34" charset="-122"/>
              </a:rPr>
              <a:t>RRU</a:t>
            </a:r>
            <a:r>
              <a:rPr lang="zh-CN" altLang="en-US" sz="1400" kern="0" dirty="0">
                <a:solidFill>
                  <a:srgbClr val="000000"/>
                </a:solidFill>
                <a:latin typeface="微软雅黑" panose="020B0503020204020204" pitchFamily="34" charset="-122"/>
                <a:ea typeface="微软雅黑" panose="020B0503020204020204" pitchFamily="34" charset="-122"/>
              </a:rPr>
              <a:t>体积仅为</a:t>
            </a:r>
            <a:r>
              <a:rPr lang="en-US" altLang="zh-CN" sz="1400" kern="0" dirty="0">
                <a:solidFill>
                  <a:srgbClr val="000000"/>
                </a:solidFill>
                <a:latin typeface="微软雅黑" panose="020B0503020204020204" pitchFamily="34" charset="-122"/>
                <a:ea typeface="微软雅黑" panose="020B0503020204020204" pitchFamily="34" charset="-122"/>
              </a:rPr>
              <a:t>18L</a:t>
            </a: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功耗低：</a:t>
            </a:r>
            <a:r>
              <a:rPr lang="en-US" altLang="zh-CN" sz="1400" kern="0" dirty="0">
                <a:solidFill>
                  <a:srgbClr val="000000"/>
                </a:solidFill>
                <a:latin typeface="微软雅黑" panose="020B0503020204020204" pitchFamily="34" charset="-122"/>
                <a:ea typeface="微软雅黑" panose="020B0503020204020204" pitchFamily="34" charset="-122"/>
              </a:rPr>
              <a:t>RRU</a:t>
            </a:r>
            <a:r>
              <a:rPr lang="zh-CN" altLang="en-US" sz="1400" kern="0" dirty="0">
                <a:solidFill>
                  <a:srgbClr val="000000"/>
                </a:solidFill>
                <a:latin typeface="微软雅黑" panose="020B0503020204020204" pitchFamily="34" charset="-122"/>
                <a:ea typeface="微软雅黑" panose="020B0503020204020204" pitchFamily="34" charset="-122"/>
              </a:rPr>
              <a:t>功耗</a:t>
            </a:r>
            <a:r>
              <a:rPr lang="en-US" altLang="zh-CN" sz="1400" kern="0" dirty="0">
                <a:solidFill>
                  <a:srgbClr val="000000"/>
                </a:solidFill>
                <a:latin typeface="微软雅黑" panose="020B0503020204020204" pitchFamily="34" charset="-122"/>
                <a:ea typeface="微软雅黑" panose="020B0503020204020204" pitchFamily="34" charset="-122"/>
              </a:rPr>
              <a:t>320W</a:t>
            </a: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重量轻：</a:t>
            </a:r>
            <a:r>
              <a:rPr lang="zh-CN" altLang="en-US" sz="1400" kern="0" dirty="0">
                <a:solidFill>
                  <a:srgbClr val="000000"/>
                </a:solidFill>
                <a:latin typeface="微软雅黑" panose="020B0503020204020204" pitchFamily="34" charset="-122"/>
                <a:ea typeface="微软雅黑" panose="020B0503020204020204" pitchFamily="34" charset="-122"/>
              </a:rPr>
              <a:t>重量</a:t>
            </a:r>
            <a:r>
              <a:rPr lang="en-US" altLang="zh-CN" sz="1400" kern="0" dirty="0">
                <a:solidFill>
                  <a:srgbClr val="000000"/>
                </a:solidFill>
                <a:latin typeface="微软雅黑" panose="020B0503020204020204" pitchFamily="34" charset="-122"/>
                <a:ea typeface="微软雅黑" panose="020B0503020204020204" pitchFamily="34" charset="-122"/>
              </a:rPr>
              <a:t>20Kg</a:t>
            </a: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零机房：</a:t>
            </a:r>
            <a:r>
              <a:rPr lang="zh-CN" altLang="en-US" sz="1400" kern="0" dirty="0">
                <a:solidFill>
                  <a:srgbClr val="000000"/>
                </a:solidFill>
                <a:latin typeface="微软雅黑" panose="020B0503020204020204" pitchFamily="34" charset="-122"/>
                <a:ea typeface="微软雅黑" panose="020B0503020204020204" pitchFamily="34" charset="-122"/>
              </a:rPr>
              <a:t>无需专用机房，支持室外机柜安装</a:t>
            </a:r>
            <a:endParaRPr lang="en-US" altLang="zh-CN" sz="1400" kern="0" dirty="0">
              <a:solidFill>
                <a:srgbClr val="000000"/>
              </a:solidFill>
              <a:latin typeface="微软雅黑" panose="020B0503020204020204" pitchFamily="34" charset="-122"/>
              <a:ea typeface="微软雅黑" panose="020B0503020204020204" pitchFamily="34" charset="-122"/>
            </a:endParaRP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易部署：</a:t>
            </a:r>
            <a:r>
              <a:rPr lang="zh-CN" altLang="en-US" sz="1400" kern="0" dirty="0">
                <a:solidFill>
                  <a:srgbClr val="000000"/>
                </a:solidFill>
                <a:latin typeface="微软雅黑" panose="020B0503020204020204" pitchFamily="34" charset="-122"/>
                <a:ea typeface="微软雅黑" panose="020B0503020204020204" pitchFamily="34" charset="-122"/>
              </a:rPr>
              <a:t>适应不同部署场景</a:t>
            </a:r>
            <a:endParaRPr lang="en-US" altLang="zh-CN" sz="1400" kern="0" dirty="0">
              <a:solidFill>
                <a:srgbClr val="000000"/>
              </a:solidFill>
              <a:latin typeface="微软雅黑" panose="020B0503020204020204" pitchFamily="34" charset="-122"/>
              <a:ea typeface="微软雅黑" panose="020B0503020204020204" pitchFamily="34" charset="-122"/>
            </a:endParaRP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高功率： </a:t>
            </a:r>
            <a:r>
              <a:rPr lang="en-US" altLang="zh-CN" sz="1400" kern="0" dirty="0">
                <a:solidFill>
                  <a:srgbClr val="000000"/>
                </a:solidFill>
                <a:latin typeface="微软雅黑" panose="020B0503020204020204" pitchFamily="34" charset="-122"/>
                <a:ea typeface="微软雅黑" panose="020B0503020204020204" pitchFamily="34" charset="-122"/>
              </a:rPr>
              <a:t>RRU</a:t>
            </a:r>
            <a:r>
              <a:rPr lang="zh-CN" altLang="en-US" sz="1400" kern="0" dirty="0">
                <a:solidFill>
                  <a:srgbClr val="000000"/>
                </a:solidFill>
                <a:latin typeface="微软雅黑" panose="020B0503020204020204" pitchFamily="34" charset="-122"/>
                <a:ea typeface="微软雅黑" panose="020B0503020204020204" pitchFamily="34" charset="-122"/>
              </a:rPr>
              <a:t>发射功率</a:t>
            </a:r>
            <a:r>
              <a:rPr lang="en-US" altLang="zh-CN" sz="1400" kern="0" dirty="0">
                <a:solidFill>
                  <a:srgbClr val="000000"/>
                </a:solidFill>
                <a:latin typeface="微软雅黑" panose="020B0503020204020204" pitchFamily="34" charset="-122"/>
                <a:ea typeface="微软雅黑" panose="020B0503020204020204" pitchFamily="34" charset="-122"/>
              </a:rPr>
              <a:t>4</a:t>
            </a:r>
            <a:r>
              <a:rPr lang="zh-CN" altLang="en-US" sz="1400" kern="0" dirty="0">
                <a:solidFill>
                  <a:srgbClr val="000000"/>
                </a:solidFill>
                <a:latin typeface="微软雅黑" panose="020B0503020204020204" pitchFamily="34" charset="-122"/>
                <a:ea typeface="微软雅黑" panose="020B0503020204020204" pitchFamily="34" charset="-122"/>
              </a:rPr>
              <a:t>*</a:t>
            </a:r>
            <a:r>
              <a:rPr lang="en-US" altLang="zh-CN" sz="1400" kern="0" dirty="0">
                <a:solidFill>
                  <a:srgbClr val="000000"/>
                </a:solidFill>
                <a:latin typeface="微软雅黑" panose="020B0503020204020204" pitchFamily="34" charset="-122"/>
                <a:ea typeface="微软雅黑" panose="020B0503020204020204" pitchFamily="34" charset="-122"/>
              </a:rPr>
              <a:t>40W</a:t>
            </a: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强接收：</a:t>
            </a:r>
            <a:r>
              <a:rPr lang="en-US" altLang="zh-CN" sz="1400" kern="0" dirty="0">
                <a:solidFill>
                  <a:srgbClr val="000000"/>
                </a:solidFill>
                <a:latin typeface="微软雅黑" panose="020B0503020204020204" pitchFamily="34" charset="-122"/>
                <a:ea typeface="微软雅黑" panose="020B0503020204020204" pitchFamily="34" charset="-122"/>
              </a:rPr>
              <a:t>RRU</a:t>
            </a:r>
            <a:r>
              <a:rPr lang="zh-CN" altLang="en-US" sz="1400" kern="0" dirty="0">
                <a:solidFill>
                  <a:srgbClr val="000000"/>
                </a:solidFill>
                <a:latin typeface="微软雅黑" panose="020B0503020204020204" pitchFamily="34" charset="-122"/>
                <a:ea typeface="微软雅黑" panose="020B0503020204020204" pitchFamily="34" charset="-122"/>
              </a:rPr>
              <a:t>接收灵敏度</a:t>
            </a:r>
            <a:r>
              <a:rPr lang="en-US" altLang="zh-CN" sz="1400" kern="0" dirty="0">
                <a:solidFill>
                  <a:srgbClr val="000000"/>
                </a:solidFill>
                <a:latin typeface="微软雅黑" panose="020B0503020204020204" pitchFamily="34" charset="-122"/>
                <a:ea typeface="微软雅黑" panose="020B0503020204020204" pitchFamily="34" charset="-122"/>
              </a:rPr>
              <a:t>-105dBm</a:t>
            </a:r>
          </a:p>
          <a:p>
            <a:pPr marL="285750" indent="-285750" defTabSz="951609">
              <a:buFont typeface="Arial" panose="020B0604020202020204" pitchFamily="34" charset="0"/>
              <a:buChar char="•"/>
              <a:defRPr/>
            </a:pPr>
            <a:r>
              <a:rPr lang="zh-CN" altLang="en-US" sz="1400" b="1" kern="0" dirty="0">
                <a:solidFill>
                  <a:schemeClr val="accent1"/>
                </a:solidFill>
                <a:latin typeface="微软雅黑" panose="020B0503020204020204" pitchFamily="34" charset="-122"/>
                <a:ea typeface="微软雅黑" panose="020B0503020204020204" pitchFamily="34" charset="-122"/>
              </a:rPr>
              <a:t>高速率：</a:t>
            </a:r>
            <a:r>
              <a:rPr lang="zh-CN" altLang="en-US" sz="1400" kern="0" dirty="0">
                <a:solidFill>
                  <a:srgbClr val="000000"/>
                </a:solidFill>
                <a:latin typeface="微软雅黑" panose="020B0503020204020204" pitchFamily="34" charset="-122"/>
                <a:ea typeface="微软雅黑" panose="020B0503020204020204" pitchFamily="34" charset="-122"/>
              </a:rPr>
              <a:t>支持</a:t>
            </a:r>
            <a:r>
              <a:rPr lang="en-US" altLang="zh-CN" sz="1400" kern="0" dirty="0">
                <a:solidFill>
                  <a:srgbClr val="000000"/>
                </a:solidFill>
                <a:latin typeface="微软雅黑" panose="020B0503020204020204" pitchFamily="34" charset="-122"/>
                <a:ea typeface="微软雅黑" panose="020B0503020204020204" pitchFamily="34" charset="-122"/>
              </a:rPr>
              <a:t>4*4 MIMO,</a:t>
            </a:r>
            <a:r>
              <a:rPr lang="zh-CN" altLang="en-US" sz="1400" kern="0" dirty="0">
                <a:solidFill>
                  <a:srgbClr val="000000"/>
                </a:solidFill>
                <a:latin typeface="微软雅黑" panose="020B0503020204020204" pitchFamily="34" charset="-122"/>
                <a:ea typeface="微软雅黑" panose="020B0503020204020204" pitchFamily="34" charset="-122"/>
              </a:rPr>
              <a:t>更高速率</a:t>
            </a:r>
            <a:endParaRPr lang="en-US" altLang="zh-CN" sz="1400" kern="0" dirty="0">
              <a:solidFill>
                <a:srgbClr val="00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99ED6666-739D-465B-8564-9F740A13B7A8}"/>
              </a:ext>
            </a:extLst>
          </p:cNvPr>
          <p:cNvSpPr/>
          <p:nvPr/>
        </p:nvSpPr>
        <p:spPr>
          <a:xfrm>
            <a:off x="2284432" y="4237003"/>
            <a:ext cx="3301714" cy="1569660"/>
          </a:xfrm>
          <a:prstGeom prst="rect">
            <a:avLst/>
          </a:prstGeom>
        </p:spPr>
        <p:txBody>
          <a:bodyPr wrap="square">
            <a:spAutoFit/>
          </a:bodyPr>
          <a:lstStyle/>
          <a:p>
            <a:pPr marL="285750" indent="-285750">
              <a:buFont typeface="Arial" panose="020B0604020202020204" pitchFamily="34" charset="0"/>
              <a:buChar cha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融合网管，化繁为简</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远程调试、远程监控、远程升级，减少运维人数，降低运维成本</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告警方式丰富，</a:t>
            </a:r>
            <a:r>
              <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rPr>
              <a:t>E2E</a:t>
            </a: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故障点可视网络状态全程掌控</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22" name="矩形 521">
            <a:extLst>
              <a:ext uri="{FF2B5EF4-FFF2-40B4-BE49-F238E27FC236}">
                <a16:creationId xmlns:a16="http://schemas.microsoft.com/office/drawing/2014/main" id="{450FE2D1-467E-4317-AB18-31C3B623B24A}"/>
              </a:ext>
            </a:extLst>
          </p:cNvPr>
          <p:cNvSpPr/>
          <p:nvPr/>
        </p:nvSpPr>
        <p:spPr>
          <a:xfrm>
            <a:off x="7663394" y="724902"/>
            <a:ext cx="1583182" cy="461665"/>
          </a:xfrm>
          <a:prstGeom prst="rect">
            <a:avLst/>
          </a:prstGeom>
        </p:spPr>
        <p:txBody>
          <a:bodyPr wrap="square">
            <a:spAutoFit/>
          </a:bodyPr>
          <a:lstStyle/>
          <a:p>
            <a:pPr algn="just">
              <a:spcAft>
                <a:spcPts val="0"/>
              </a:spcAft>
            </a:pPr>
            <a:r>
              <a:rPr lang="zh-CN" altLang="en-US" sz="2400" b="1" kern="100" dirty="0">
                <a:solidFill>
                  <a:schemeClr val="accent1"/>
                </a:solidFill>
                <a:latin typeface="微软雅黑" panose="020B0503020204020204" pitchFamily="34" charset="-122"/>
                <a:ea typeface="微软雅黑" panose="020B0503020204020204" pitchFamily="34" charset="-122"/>
              </a:rPr>
              <a:t>基站</a:t>
            </a:r>
            <a:endParaRPr lang="zh-CN" altLang="zh-CN" sz="2400" b="1" kern="100" dirty="0">
              <a:solidFill>
                <a:schemeClr val="accent1"/>
              </a:solidFill>
              <a:latin typeface="微软雅黑" panose="020B0503020204020204" pitchFamily="34" charset="-122"/>
              <a:ea typeface="微软雅黑" panose="020B0503020204020204" pitchFamily="34" charset="-122"/>
            </a:endParaRPr>
          </a:p>
        </p:txBody>
      </p:sp>
      <p:sp>
        <p:nvSpPr>
          <p:cNvPr id="523" name="矩形 522">
            <a:extLst>
              <a:ext uri="{FF2B5EF4-FFF2-40B4-BE49-F238E27FC236}">
                <a16:creationId xmlns:a16="http://schemas.microsoft.com/office/drawing/2014/main" id="{02E52D62-313E-4615-B38A-69C83E799710}"/>
              </a:ext>
            </a:extLst>
          </p:cNvPr>
          <p:cNvSpPr/>
          <p:nvPr/>
        </p:nvSpPr>
        <p:spPr>
          <a:xfrm>
            <a:off x="2045302" y="3666124"/>
            <a:ext cx="1583182" cy="461665"/>
          </a:xfrm>
          <a:prstGeom prst="rect">
            <a:avLst/>
          </a:prstGeom>
        </p:spPr>
        <p:txBody>
          <a:bodyPr wrap="square">
            <a:spAutoFit/>
          </a:bodyPr>
          <a:lstStyle/>
          <a:p>
            <a:pPr algn="just">
              <a:spcAft>
                <a:spcPts val="0"/>
              </a:spcAft>
            </a:pPr>
            <a:r>
              <a:rPr lang="zh-CN" altLang="en-US" sz="2400" b="1" kern="100" dirty="0">
                <a:solidFill>
                  <a:schemeClr val="accent1"/>
                </a:solidFill>
                <a:latin typeface="微软雅黑" panose="020B0503020204020204" pitchFamily="34" charset="-122"/>
                <a:ea typeface="微软雅黑" panose="020B0503020204020204" pitchFamily="34" charset="-122"/>
              </a:rPr>
              <a:t>网管</a:t>
            </a:r>
            <a:endParaRPr lang="zh-CN" altLang="zh-CN" sz="2400" b="1" kern="100" dirty="0">
              <a:solidFill>
                <a:schemeClr val="accent1"/>
              </a:solidFill>
              <a:latin typeface="微软雅黑" panose="020B0503020204020204" pitchFamily="34" charset="-122"/>
              <a:ea typeface="微软雅黑" panose="020B0503020204020204" pitchFamily="34" charset="-122"/>
            </a:endParaRPr>
          </a:p>
        </p:txBody>
      </p:sp>
      <p:sp>
        <p:nvSpPr>
          <p:cNvPr id="524" name="矩形 523">
            <a:extLst>
              <a:ext uri="{FF2B5EF4-FFF2-40B4-BE49-F238E27FC236}">
                <a16:creationId xmlns:a16="http://schemas.microsoft.com/office/drawing/2014/main" id="{D8E00E5B-2A65-40A3-8817-331C194F8060}"/>
              </a:ext>
            </a:extLst>
          </p:cNvPr>
          <p:cNvSpPr/>
          <p:nvPr/>
        </p:nvSpPr>
        <p:spPr>
          <a:xfrm>
            <a:off x="7414008" y="3666124"/>
            <a:ext cx="3126435" cy="461665"/>
          </a:xfrm>
          <a:prstGeom prst="rect">
            <a:avLst/>
          </a:prstGeom>
        </p:spPr>
        <p:txBody>
          <a:bodyPr wrap="square">
            <a:spAutoFit/>
          </a:bodyPr>
          <a:lstStyle/>
          <a:p>
            <a:pPr algn="just">
              <a:spcAft>
                <a:spcPts val="0"/>
              </a:spcAft>
            </a:pPr>
            <a:r>
              <a:rPr lang="zh-CN" altLang="en-US" sz="2400" b="1" kern="100" dirty="0">
                <a:solidFill>
                  <a:schemeClr val="accent1"/>
                </a:solidFill>
                <a:latin typeface="微软雅黑" panose="020B0503020204020204" pitchFamily="34" charset="-122"/>
                <a:ea typeface="微软雅黑" panose="020B0503020204020204" pitchFamily="34" charset="-122"/>
              </a:rPr>
              <a:t>公专合一终端模组</a:t>
            </a:r>
            <a:endParaRPr lang="zh-CN" altLang="zh-CN" sz="2400" b="1" kern="100" dirty="0">
              <a:solidFill>
                <a:schemeClr val="accent1"/>
              </a:solidFill>
              <a:latin typeface="微软雅黑" panose="020B0503020204020204" pitchFamily="34" charset="-122"/>
              <a:ea typeface="微软雅黑" panose="020B0503020204020204" pitchFamily="34" charset="-122"/>
            </a:endParaRPr>
          </a:p>
        </p:txBody>
      </p:sp>
      <p:pic>
        <p:nvPicPr>
          <p:cNvPr id="525" name="Picture 10">
            <a:extLst>
              <a:ext uri="{FF2B5EF4-FFF2-40B4-BE49-F238E27FC236}">
                <a16:creationId xmlns:a16="http://schemas.microsoft.com/office/drawing/2014/main" id="{5DA08B5E-85B7-49F0-B8FC-C5E138BAE0E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53585" y="4197452"/>
            <a:ext cx="892359" cy="958775"/>
          </a:xfrm>
          <a:prstGeom prst="rect">
            <a:avLst/>
          </a:prstGeom>
          <a:noFill/>
          <a:ln w="9525">
            <a:noFill/>
            <a:miter lim="800000"/>
            <a:headEnd/>
            <a:tailEnd/>
          </a:ln>
        </p:spPr>
      </p:pic>
      <p:sp>
        <p:nvSpPr>
          <p:cNvPr id="564" name="矩形 563">
            <a:extLst>
              <a:ext uri="{FF2B5EF4-FFF2-40B4-BE49-F238E27FC236}">
                <a16:creationId xmlns:a16="http://schemas.microsoft.com/office/drawing/2014/main" id="{C7C7789B-0DFB-464E-A870-C22D85046580}"/>
              </a:ext>
            </a:extLst>
          </p:cNvPr>
          <p:cNvSpPr/>
          <p:nvPr/>
        </p:nvSpPr>
        <p:spPr>
          <a:xfrm>
            <a:off x="7411474" y="4147098"/>
            <a:ext cx="2189724" cy="2031325"/>
          </a:xfrm>
          <a:prstGeom prst="rect">
            <a:avLst/>
          </a:prstGeom>
        </p:spPr>
        <p:txBody>
          <a:bodyPr wrap="square">
            <a:spAutoFit/>
          </a:bodyPr>
          <a:lstStyle/>
          <a:p>
            <a:pPr>
              <a:defRPr/>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专网频段</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LTE TDD: 1.8G</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1785MHz-1805MHz</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公网频段</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4G:B1/B3/B8/B38/B39/B40/B41</a:t>
            </a:r>
            <a:br>
              <a:rPr lang="en-US" altLang="zh-CN" sz="1400" dirty="0">
                <a:solidFill>
                  <a:schemeClr val="bg1">
                    <a:lumMod val="50000"/>
                  </a:schemeClr>
                </a:solidFill>
                <a:latin typeface="微软雅黑" panose="020B0503020204020204" pitchFamily="34" charset="-122"/>
                <a:ea typeface="微软雅黑" panose="020B0503020204020204" pitchFamily="34" charset="-122"/>
              </a:rPr>
            </a:br>
            <a:r>
              <a:rPr lang="en-US" altLang="zh-CN" sz="1400" dirty="0">
                <a:solidFill>
                  <a:schemeClr val="bg1">
                    <a:lumMod val="50000"/>
                  </a:schemeClr>
                </a:solidFill>
                <a:latin typeface="微软雅黑" panose="020B0503020204020204" pitchFamily="34" charset="-122"/>
                <a:ea typeface="微软雅黑" panose="020B0503020204020204" pitchFamily="34" charset="-122"/>
              </a:rPr>
              <a:t>3G:B1/B8/B34/B39</a:t>
            </a:r>
            <a:br>
              <a:rPr lang="en-US" altLang="zh-CN" sz="1400" dirty="0">
                <a:solidFill>
                  <a:schemeClr val="bg1">
                    <a:lumMod val="50000"/>
                  </a:schemeClr>
                </a:solidFill>
                <a:latin typeface="微软雅黑" panose="020B0503020204020204" pitchFamily="34" charset="-122"/>
                <a:ea typeface="微软雅黑" panose="020B0503020204020204" pitchFamily="34" charset="-122"/>
              </a:rPr>
            </a:br>
            <a:r>
              <a:rPr lang="en-US" altLang="zh-CN" sz="1400" dirty="0">
                <a:solidFill>
                  <a:schemeClr val="bg1">
                    <a:lumMod val="50000"/>
                  </a:schemeClr>
                </a:solidFill>
                <a:latin typeface="微软雅黑" panose="020B0503020204020204" pitchFamily="34" charset="-122"/>
                <a:ea typeface="微软雅黑" panose="020B0503020204020204" pitchFamily="34" charset="-122"/>
              </a:rPr>
              <a:t>2G:900M/1800M</a:t>
            </a:r>
          </a:p>
        </p:txBody>
      </p:sp>
      <p:pic>
        <p:nvPicPr>
          <p:cNvPr id="566" name="Picture 10">
            <a:extLst>
              <a:ext uri="{FF2B5EF4-FFF2-40B4-BE49-F238E27FC236}">
                <a16:creationId xmlns:a16="http://schemas.microsoft.com/office/drawing/2014/main" id="{D31B221C-1138-4FC2-BF43-F2A08D170EA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696828" y="4328084"/>
            <a:ext cx="295589" cy="390343"/>
          </a:xfrm>
          <a:prstGeom prst="rect">
            <a:avLst/>
          </a:prstGeom>
          <a:noFill/>
          <a:ln w="9525">
            <a:noFill/>
            <a:miter lim="800000"/>
            <a:headEnd/>
            <a:tailEnd/>
          </a:ln>
        </p:spPr>
      </p:pic>
      <p:pic>
        <p:nvPicPr>
          <p:cNvPr id="570" name="Picture 3" descr="G:\000.产品规划\005.需求分析\09.汇报材料\036.电力公专融合模组规格\电力插板.jpg">
            <a:extLst>
              <a:ext uri="{FF2B5EF4-FFF2-40B4-BE49-F238E27FC236}">
                <a16:creationId xmlns:a16="http://schemas.microsoft.com/office/drawing/2014/main" id="{22D8C006-F3CA-4C33-BE2D-0D58DD532908}"/>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349616" y="4296543"/>
            <a:ext cx="445439" cy="497978"/>
          </a:xfrm>
          <a:prstGeom prst="rect">
            <a:avLst/>
          </a:prstGeom>
          <a:noFill/>
        </p:spPr>
      </p:pic>
      <p:pic>
        <p:nvPicPr>
          <p:cNvPr id="571" name="Picture 2" descr="G:\000.产品规划\005.需求分析\09.汇报材料\036.电力公专融合模组规格\FTU-pic.jpg">
            <a:extLst>
              <a:ext uri="{FF2B5EF4-FFF2-40B4-BE49-F238E27FC236}">
                <a16:creationId xmlns:a16="http://schemas.microsoft.com/office/drawing/2014/main" id="{2740C99F-8F30-4358-8860-BC30E75BE36E}"/>
              </a:ext>
            </a:extLst>
          </p:cNvPr>
          <p:cNvPicPr>
            <a:picLocks noChangeAspect="1" noChangeArrowheads="1"/>
          </p:cNvPicPr>
          <p:nvPr/>
        </p:nvPicPr>
        <p:blipFill>
          <a:blip r:embed="rId9"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11087689" y="4125492"/>
            <a:ext cx="566740" cy="762221"/>
          </a:xfrm>
          <a:prstGeom prst="rect">
            <a:avLst/>
          </a:prstGeom>
          <a:noFill/>
        </p:spPr>
      </p:pic>
      <p:sp>
        <p:nvSpPr>
          <p:cNvPr id="572" name="左箭头 191">
            <a:extLst>
              <a:ext uri="{FF2B5EF4-FFF2-40B4-BE49-F238E27FC236}">
                <a16:creationId xmlns:a16="http://schemas.microsoft.com/office/drawing/2014/main" id="{2841FF4A-019F-4338-8641-20A708C47C63}"/>
              </a:ext>
            </a:extLst>
          </p:cNvPr>
          <p:cNvSpPr/>
          <p:nvPr/>
        </p:nvSpPr>
        <p:spPr>
          <a:xfrm rot="10800000">
            <a:off x="10855842" y="4466798"/>
            <a:ext cx="208713" cy="198036"/>
          </a:xfrm>
          <a:prstGeom prst="lef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574" name="图片 573">
            <a:extLst>
              <a:ext uri="{FF2B5EF4-FFF2-40B4-BE49-F238E27FC236}">
                <a16:creationId xmlns:a16="http://schemas.microsoft.com/office/drawing/2014/main" id="{DDCF76AB-685D-4155-BE1D-364CB1B1BAEE}"/>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1087689" y="5496753"/>
            <a:ext cx="506854" cy="622212"/>
          </a:xfrm>
          <a:prstGeom prst="rect">
            <a:avLst/>
          </a:prstGeom>
        </p:spPr>
      </p:pic>
      <p:pic>
        <p:nvPicPr>
          <p:cNvPr id="576" name="图片 575">
            <a:extLst>
              <a:ext uri="{FF2B5EF4-FFF2-40B4-BE49-F238E27FC236}">
                <a16:creationId xmlns:a16="http://schemas.microsoft.com/office/drawing/2014/main" id="{3B53960A-EC6D-4943-9C49-9C5B843D592D}"/>
              </a:ext>
            </a:extLst>
          </p:cNvPr>
          <p:cNvPicPr>
            <a:picLocks noChangeAspect="1"/>
          </p:cNvPicPr>
          <p:nvPr/>
        </p:nvPicPr>
        <p:blipFill>
          <a:blip r:embed="rId11" cstate="print">
            <a:clrChange>
              <a:clrFrom>
                <a:srgbClr val="FDFDFD"/>
              </a:clrFrom>
              <a:clrTo>
                <a:srgbClr val="FDFDFD">
                  <a:alpha val="0"/>
                </a:srgbClr>
              </a:clrTo>
            </a:clrChange>
          </a:blip>
          <a:stretch>
            <a:fillRect/>
          </a:stretch>
        </p:blipFill>
        <p:spPr>
          <a:xfrm>
            <a:off x="10380988" y="5582579"/>
            <a:ext cx="316260" cy="400862"/>
          </a:xfrm>
          <a:prstGeom prst="rect">
            <a:avLst/>
          </a:prstGeom>
          <a:effectLst>
            <a:outerShdw blurRad="63500" sx="105000" sy="105000" algn="ctr" rotWithShape="0">
              <a:prstClr val="black">
                <a:alpha val="33000"/>
              </a:prstClr>
            </a:outerShdw>
          </a:effectLst>
        </p:spPr>
      </p:pic>
      <p:sp>
        <p:nvSpPr>
          <p:cNvPr id="584" name="文本框 583">
            <a:extLst>
              <a:ext uri="{FF2B5EF4-FFF2-40B4-BE49-F238E27FC236}">
                <a16:creationId xmlns:a16="http://schemas.microsoft.com/office/drawing/2014/main" id="{8C4D5AA2-C6BC-43BE-8BD7-FC969466AAA1}"/>
              </a:ext>
            </a:extLst>
          </p:cNvPr>
          <p:cNvSpPr txBox="1"/>
          <p:nvPr/>
        </p:nvSpPr>
        <p:spPr>
          <a:xfrm>
            <a:off x="10070952" y="3949040"/>
            <a:ext cx="1005403" cy="338554"/>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配电终端</a:t>
            </a:r>
            <a:endParaRPr 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5" name="文本框 584">
            <a:extLst>
              <a:ext uri="{FF2B5EF4-FFF2-40B4-BE49-F238E27FC236}">
                <a16:creationId xmlns:a16="http://schemas.microsoft.com/office/drawing/2014/main" id="{73A8007F-E9A5-4861-906F-1F0FC6F95CF1}"/>
              </a:ext>
            </a:extLst>
          </p:cNvPr>
          <p:cNvSpPr txBox="1"/>
          <p:nvPr/>
        </p:nvSpPr>
        <p:spPr>
          <a:xfrm>
            <a:off x="10072228" y="5144232"/>
            <a:ext cx="1005403" cy="338554"/>
          </a:xfrm>
          <a:prstGeom prst="rect">
            <a:avLst/>
          </a:prstGeom>
          <a:noFill/>
        </p:spPr>
        <p:txBody>
          <a:bodyPr wrap="non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用采终端</a:t>
            </a:r>
            <a:endParaRPr 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十字形 9">
            <a:extLst>
              <a:ext uri="{FF2B5EF4-FFF2-40B4-BE49-F238E27FC236}">
                <a16:creationId xmlns:a16="http://schemas.microsoft.com/office/drawing/2014/main" id="{F1E47BDF-6C03-4A21-AAEB-BD6677A0FB58}"/>
              </a:ext>
            </a:extLst>
          </p:cNvPr>
          <p:cNvSpPr/>
          <p:nvPr/>
        </p:nvSpPr>
        <p:spPr>
          <a:xfrm>
            <a:off x="10046338" y="4421044"/>
            <a:ext cx="249231" cy="237939"/>
          </a:xfrm>
          <a:prstGeom prst="plus">
            <a:avLst>
              <a:gd name="adj" fmla="val 36744"/>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87" name="Picture 10">
            <a:extLst>
              <a:ext uri="{FF2B5EF4-FFF2-40B4-BE49-F238E27FC236}">
                <a16:creationId xmlns:a16="http://schemas.microsoft.com/office/drawing/2014/main" id="{D264226D-292D-4D29-80AC-9405B6B45635}"/>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696828" y="5593098"/>
            <a:ext cx="295589" cy="390343"/>
          </a:xfrm>
          <a:prstGeom prst="rect">
            <a:avLst/>
          </a:prstGeom>
          <a:noFill/>
          <a:ln w="9525">
            <a:noFill/>
            <a:miter lim="800000"/>
            <a:headEnd/>
            <a:tailEnd/>
          </a:ln>
        </p:spPr>
      </p:pic>
      <p:sp>
        <p:nvSpPr>
          <p:cNvPr id="588" name="十字形 587">
            <a:extLst>
              <a:ext uri="{FF2B5EF4-FFF2-40B4-BE49-F238E27FC236}">
                <a16:creationId xmlns:a16="http://schemas.microsoft.com/office/drawing/2014/main" id="{7FC7C429-FE92-41D2-8FE8-45202532B481}"/>
              </a:ext>
            </a:extLst>
          </p:cNvPr>
          <p:cNvSpPr/>
          <p:nvPr/>
        </p:nvSpPr>
        <p:spPr>
          <a:xfrm>
            <a:off x="10046338" y="5686058"/>
            <a:ext cx="249231" cy="237939"/>
          </a:xfrm>
          <a:prstGeom prst="plus">
            <a:avLst>
              <a:gd name="adj" fmla="val 36744"/>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89" name="左箭头 191">
            <a:extLst>
              <a:ext uri="{FF2B5EF4-FFF2-40B4-BE49-F238E27FC236}">
                <a16:creationId xmlns:a16="http://schemas.microsoft.com/office/drawing/2014/main" id="{6FFEB880-B6F8-446D-BB46-AD5D498D1815}"/>
              </a:ext>
            </a:extLst>
          </p:cNvPr>
          <p:cNvSpPr/>
          <p:nvPr/>
        </p:nvSpPr>
        <p:spPr>
          <a:xfrm rot="10800000">
            <a:off x="10855842" y="5710436"/>
            <a:ext cx="208713" cy="198036"/>
          </a:xfrm>
          <a:prstGeom prst="lef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35" name="d0e1584">
            <a:extLst>
              <a:ext uri="{FF2B5EF4-FFF2-40B4-BE49-F238E27FC236}">
                <a16:creationId xmlns:a16="http://schemas.microsoft.com/office/drawing/2014/main" id="{AD91D294-8481-4D36-AA06-E575DFA24FED}"/>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463393" y="4466798"/>
            <a:ext cx="1642439" cy="890274"/>
          </a:xfrm>
          <a:prstGeom prst="rect">
            <a:avLst/>
          </a:prstGeom>
          <a:noFill/>
          <a:ln>
            <a:noFill/>
          </a:ln>
        </p:spPr>
      </p:pic>
    </p:spTree>
    <p:extLst>
      <p:ext uri="{BB962C8B-B14F-4D97-AF65-F5344CB8AC3E}">
        <p14:creationId xmlns:p14="http://schemas.microsoft.com/office/powerpoint/2010/main" val="3352384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9668" y="4407637"/>
            <a:ext cx="3662334" cy="2030855"/>
          </a:xfrm>
          <a:prstGeom prst="rect">
            <a:avLst/>
          </a:prstGeom>
          <a:noFill/>
        </p:spPr>
        <p:txBody>
          <a:bodyPr wrap="none" rtlCol="0">
            <a:spAutoFit/>
          </a:bodyPr>
          <a:lstStyle/>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频段：</a:t>
            </a:r>
            <a:r>
              <a:rPr lang="en-US" altLang="zh-CN" sz="1400" dirty="0">
                <a:latin typeface="微软雅黑" panose="020B0503020204020204" pitchFamily="34" charset="-122"/>
                <a:ea typeface="微软雅黑" panose="020B0503020204020204" pitchFamily="34" charset="-122"/>
              </a:rPr>
              <a:t>586~678MHz, GUL/B1/2/3/5/8</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功率：</a:t>
            </a:r>
            <a:r>
              <a:rPr lang="en-US" altLang="zh-CN" sz="1400" dirty="0">
                <a:latin typeface="微软雅黑" panose="020B0503020204020204" pitchFamily="34" charset="-122"/>
                <a:ea typeface="微软雅黑" panose="020B0503020204020204" pitchFamily="34" charset="-122"/>
              </a:rPr>
              <a:t>25dBm±2</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宽带：上行≤</a:t>
            </a:r>
            <a:r>
              <a:rPr lang="en-US" altLang="zh-CN" sz="1400" dirty="0">
                <a:latin typeface="微软雅黑" panose="020B0503020204020204" pitchFamily="34" charset="-122"/>
                <a:ea typeface="微软雅黑" panose="020B0503020204020204" pitchFamily="34" charset="-122"/>
              </a:rPr>
              <a:t>40Mbps</a:t>
            </a:r>
            <a:r>
              <a:rPr lang="zh-CN" altLang="en-US" sz="1400" dirty="0">
                <a:latin typeface="微软雅黑" panose="020B0503020204020204" pitchFamily="34" charset="-122"/>
                <a:ea typeface="微软雅黑" panose="020B0503020204020204" pitchFamily="34" charset="-122"/>
              </a:rPr>
              <a:t>，下行</a:t>
            </a:r>
            <a:r>
              <a:rPr lang="en-US" altLang="zh-CN" sz="1400" dirty="0">
                <a:latin typeface="微软雅黑" panose="020B0503020204020204" pitchFamily="34" charset="-122"/>
                <a:ea typeface="微软雅黑" panose="020B0503020204020204" pitchFamily="34" charset="-122"/>
              </a:rPr>
              <a:t>100Mbps</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屏幕：</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英寸，</a:t>
            </a:r>
            <a:r>
              <a:rPr lang="en-US" altLang="zh-CN" sz="1400" dirty="0">
                <a:latin typeface="微软雅黑" panose="020B0503020204020204" pitchFamily="34" charset="-122"/>
                <a:ea typeface="微软雅黑" panose="020B0503020204020204" pitchFamily="34" charset="-122"/>
              </a:rPr>
              <a:t>1920×1080</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电池：</a:t>
            </a:r>
            <a:r>
              <a:rPr lang="en-US" altLang="zh-CN" sz="1400" dirty="0">
                <a:latin typeface="微软雅黑" panose="020B0503020204020204" pitchFamily="34" charset="-122"/>
                <a:ea typeface="微软雅黑" panose="020B0503020204020204" pitchFamily="34" charset="-122"/>
              </a:rPr>
              <a:t>4kmAh</a:t>
            </a:r>
          </a:p>
          <a:p>
            <a:pPr marL="285693" indent="-285693">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DMO</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380~470MHz</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定位：</a:t>
            </a:r>
            <a:r>
              <a:rPr lang="en-US" altLang="zh-CN" sz="1400" dirty="0">
                <a:latin typeface="微软雅黑" panose="020B0503020204020204" pitchFamily="34" charset="-122"/>
                <a:ea typeface="微软雅黑" panose="020B0503020204020204" pitchFamily="34" charset="-122"/>
              </a:rPr>
              <a:t>GPS</a:t>
            </a:r>
            <a:r>
              <a:rPr lang="zh-CN" altLang="en-US" sz="1400" dirty="0">
                <a:latin typeface="微软雅黑" panose="020B0503020204020204" pitchFamily="34" charset="-122"/>
                <a:ea typeface="微软雅黑" panose="020B0503020204020204" pitchFamily="34" charset="-122"/>
              </a:rPr>
              <a:t>、北斗</a:t>
            </a:r>
            <a:r>
              <a:rPr lang="en-US" altLang="zh-CN" sz="1400" dirty="0">
                <a:latin typeface="微软雅黑" panose="020B0503020204020204" pitchFamily="34" charset="-122"/>
                <a:ea typeface="微软雅黑" panose="020B0503020204020204" pitchFamily="34" charset="-122"/>
              </a:rPr>
              <a:t>..</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防护：</a:t>
            </a:r>
            <a:r>
              <a:rPr lang="en-US" altLang="zh-CN" sz="1400" dirty="0">
                <a:latin typeface="微软雅黑" panose="020B0503020204020204" pitchFamily="34" charset="-122"/>
                <a:ea typeface="微软雅黑" panose="020B0503020204020204" pitchFamily="34" charset="-122"/>
              </a:rPr>
              <a:t>IP68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-20°C~+55°C</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其他功能：</a:t>
            </a:r>
            <a:r>
              <a:rPr lang="en-US" altLang="zh-CN" sz="1400" dirty="0" err="1">
                <a:latin typeface="微软雅黑" panose="020B0503020204020204" pitchFamily="34" charset="-122"/>
                <a:ea typeface="微软雅黑" panose="020B0503020204020204" pitchFamily="34" charset="-122"/>
              </a:rPr>
              <a:t>WiFi</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pic>
        <p:nvPicPr>
          <p:cNvPr id="11" name="d0e32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foregroundMark x1="5112" y1="51724" x2="15016" y2="75479"/>
                        <a14:foregroundMark x1="17572" y1="81992" x2="22684" y2="93103"/>
                        <a14:foregroundMark x1="73482" y1="4215" x2="63898" y2="18008"/>
                        <a14:foregroundMark x1="95847" y1="52490" x2="79553" y2="45977"/>
                      </a14:backgroundRemoval>
                    </a14:imgEffect>
                  </a14:imgLayer>
                </a14:imgProps>
              </a:ext>
              <a:ext uri="{28A0092B-C50C-407E-A947-70E740481C1C}">
                <a14:useLocalDpi xmlns:a14="http://schemas.microsoft.com/office/drawing/2010/main" val="0"/>
              </a:ext>
            </a:extLst>
          </a:blip>
          <a:srcRect/>
          <a:stretch>
            <a:fillRect/>
          </a:stretch>
        </p:blipFill>
        <p:spPr bwMode="auto">
          <a:xfrm>
            <a:off x="10392696" y="4345837"/>
            <a:ext cx="575931" cy="48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98382" y="3892734"/>
            <a:ext cx="4865014" cy="400017"/>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模组</a:t>
            </a:r>
            <a:r>
              <a:rPr lang="en-US" altLang="zh-CN" sz="2000" b="1" dirty="0">
                <a:solidFill>
                  <a:srgbClr val="C00000"/>
                </a:solidFill>
                <a:latin typeface="微软雅黑" panose="020B0503020204020204" pitchFamily="34" charset="-122"/>
                <a:ea typeface="微软雅黑" panose="020B0503020204020204" pitchFamily="34" charset="-122"/>
              </a:rPr>
              <a:t>EM350(PAD\</a:t>
            </a:r>
            <a:r>
              <a:rPr lang="zh-CN" altLang="zh-CN" sz="2000" b="1" dirty="0">
                <a:solidFill>
                  <a:srgbClr val="C00000"/>
                </a:solidFill>
                <a:latin typeface="微软雅黑" panose="020B0503020204020204" pitchFamily="34" charset="-122"/>
                <a:ea typeface="微软雅黑" panose="020B0503020204020204" pitchFamily="34" charset="-122"/>
              </a:rPr>
              <a:t>腕式终端</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头盔终端…</a:t>
            </a:r>
            <a:r>
              <a:rPr lang="en-US" altLang="zh-CN" sz="2000" b="1" dirty="0">
                <a:solidFill>
                  <a:srgbClr val="C00000"/>
                </a:solidFill>
                <a:latin typeface="微软雅黑" panose="020B0503020204020204" pitchFamily="34" charset="-122"/>
                <a:ea typeface="微软雅黑" panose="020B0503020204020204" pitchFamily="34" charset="-122"/>
              </a:rPr>
              <a:t>)</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34753" y="5229648"/>
            <a:ext cx="749296" cy="586352"/>
          </a:xfrm>
          <a:prstGeom prst="rect">
            <a:avLst/>
          </a:prstGeom>
        </p:spPr>
      </p:pic>
      <p:cxnSp>
        <p:nvCxnSpPr>
          <p:cNvPr id="10" name="直接连接符 9"/>
          <p:cNvCxnSpPr/>
          <p:nvPr/>
        </p:nvCxnSpPr>
        <p:spPr>
          <a:xfrm>
            <a:off x="699031" y="3700528"/>
            <a:ext cx="10429004" cy="0"/>
          </a:xfrm>
          <a:prstGeom prst="line">
            <a:avLst/>
          </a:prstGeom>
          <a:noFill/>
          <a:ln w="3175" algn="ctr">
            <a:solidFill>
              <a:srgbClr val="4A7EBB"/>
            </a:solidFill>
            <a:prstDash val="dashDot"/>
            <a:round/>
            <a:headEnd/>
            <a:tailEnd/>
          </a:ln>
          <a:extLst>
            <a:ext uri="{909E8E84-426E-40DD-AFC4-6F175D3DCCD1}">
              <a14:hiddenFill xmlns:a14="http://schemas.microsoft.com/office/drawing/2010/main">
                <a:noFill/>
              </a14:hiddenFill>
            </a:ext>
          </a:extLst>
        </p:spPr>
      </p:cxnSp>
      <p:cxnSp>
        <p:nvCxnSpPr>
          <p:cNvPr id="27" name="直接连接符 26"/>
          <p:cNvCxnSpPr/>
          <p:nvPr/>
        </p:nvCxnSpPr>
        <p:spPr>
          <a:xfrm>
            <a:off x="6024877" y="881706"/>
            <a:ext cx="0" cy="5482502"/>
          </a:xfrm>
          <a:prstGeom prst="line">
            <a:avLst/>
          </a:prstGeom>
          <a:noFill/>
          <a:ln w="3175" algn="ctr">
            <a:solidFill>
              <a:srgbClr val="4A7EBB"/>
            </a:solidFill>
            <a:prstDash val="dashDot"/>
            <a:round/>
            <a:headEnd/>
            <a:tailEnd/>
          </a:ln>
          <a:extLst>
            <a:ext uri="{909E8E84-426E-40DD-AFC4-6F175D3DCCD1}">
              <a14:hiddenFill xmlns:a14="http://schemas.microsoft.com/office/drawing/2010/main">
                <a:noFill/>
              </a14:hiddenFill>
            </a:ext>
          </a:extLst>
        </p:spPr>
      </p:cxnSp>
      <p:sp>
        <p:nvSpPr>
          <p:cNvPr id="33" name="文本框 32"/>
          <p:cNvSpPr txBox="1"/>
          <p:nvPr/>
        </p:nvSpPr>
        <p:spPr>
          <a:xfrm>
            <a:off x="6175051" y="1649096"/>
            <a:ext cx="3549370" cy="1815882"/>
          </a:xfrm>
          <a:prstGeom prst="rect">
            <a:avLst/>
          </a:prstGeom>
          <a:noFill/>
        </p:spPr>
        <p:txBody>
          <a:bodyPr wrap="none" rtlCol="0">
            <a:spAutoFit/>
          </a:bodyPr>
          <a:lstStyle/>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频段：</a:t>
            </a:r>
            <a:r>
              <a:rPr lang="en-US" altLang="zh-CN" sz="1400" dirty="0">
                <a:latin typeface="微软雅黑" panose="020B0503020204020204" pitchFamily="34" charset="-122"/>
                <a:ea typeface="微软雅黑" panose="020B0503020204020204" pitchFamily="34" charset="-122"/>
              </a:rPr>
              <a:t>566~678MHz</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功率：</a:t>
            </a:r>
            <a:r>
              <a:rPr lang="en-US" altLang="zh-CN" sz="1400" dirty="0">
                <a:latin typeface="微软雅黑" panose="020B0503020204020204" pitchFamily="34" charset="-122"/>
                <a:ea typeface="微软雅黑" panose="020B0503020204020204" pitchFamily="34" charset="-122"/>
              </a:rPr>
              <a:t>35dBm±2</a:t>
            </a:r>
            <a:r>
              <a:rPr lang="zh-CN" altLang="en-US" sz="1400" dirty="0">
                <a:latin typeface="微软雅黑" panose="020B0503020204020204" pitchFamily="34" charset="-122"/>
                <a:ea typeface="微软雅黑" panose="020B0503020204020204" pitchFamily="34" charset="-122"/>
              </a:rPr>
              <a:t>，功耗</a:t>
            </a:r>
            <a:r>
              <a:rPr lang="en-US" altLang="zh-CN" sz="1400" dirty="0">
                <a:latin typeface="微软雅黑" panose="020B0503020204020204" pitchFamily="34" charset="-122"/>
                <a:ea typeface="微软雅黑" panose="020B0503020204020204" pitchFamily="34" charset="-122"/>
              </a:rPr>
              <a:t>&lt;20W</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宽带：上行≤</a:t>
            </a:r>
            <a:r>
              <a:rPr lang="en-US" altLang="zh-CN" sz="1400" dirty="0">
                <a:latin typeface="微软雅黑" panose="020B0503020204020204" pitchFamily="34" charset="-122"/>
                <a:ea typeface="微软雅黑" panose="020B0503020204020204" pitchFamily="34" charset="-122"/>
              </a:rPr>
              <a:t>40Mbps</a:t>
            </a:r>
            <a:r>
              <a:rPr lang="zh-CN" altLang="en-US" sz="1400" dirty="0">
                <a:latin typeface="微软雅黑" panose="020B0503020204020204" pitchFamily="34" charset="-122"/>
                <a:ea typeface="微软雅黑" panose="020B0503020204020204" pitchFamily="34" charset="-122"/>
              </a:rPr>
              <a:t>，下行</a:t>
            </a:r>
            <a:r>
              <a:rPr lang="en-US" altLang="zh-CN" sz="1400" dirty="0">
                <a:latin typeface="微软雅黑" panose="020B0503020204020204" pitchFamily="34" charset="-122"/>
                <a:ea typeface="微软雅黑" panose="020B0503020204020204" pitchFamily="34" charset="-122"/>
              </a:rPr>
              <a:t>100Mbps</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重量：</a:t>
            </a:r>
            <a:r>
              <a:rPr lang="en-US" altLang="zh-CN" sz="1400" dirty="0">
                <a:latin typeface="微软雅黑" panose="020B0503020204020204" pitchFamily="34" charset="-122"/>
                <a:ea typeface="微软雅黑" panose="020B0503020204020204" pitchFamily="34" charset="-122"/>
              </a:rPr>
              <a:t>2kg</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尺寸：</a:t>
            </a:r>
            <a:r>
              <a:rPr lang="en-US" altLang="zh-CN" sz="1400" dirty="0">
                <a:latin typeface="微软雅黑" panose="020B0503020204020204" pitchFamily="34" charset="-122"/>
                <a:ea typeface="微软雅黑" panose="020B0503020204020204" pitchFamily="34" charset="-122"/>
              </a:rPr>
              <a:t>79mm×207mm×205mm</a:t>
            </a:r>
          </a:p>
          <a:p>
            <a:pPr marL="285693" indent="-285693">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rPr>
              <a:t>DMO</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380~470MHz</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30±2dBm</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防护：</a:t>
            </a:r>
            <a:r>
              <a:rPr lang="en-US" altLang="zh-CN" sz="1400" dirty="0">
                <a:latin typeface="微软雅黑" panose="020B0503020204020204" pitchFamily="34" charset="-122"/>
                <a:ea typeface="微软雅黑" panose="020B0503020204020204" pitchFamily="34" charset="-122"/>
              </a:rPr>
              <a:t>IP54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-20°C~+60°C</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其他功能：</a:t>
            </a:r>
            <a:r>
              <a:rPr lang="en-US" altLang="zh-CN" sz="1400" dirty="0" err="1">
                <a:latin typeface="微软雅黑" panose="020B0503020204020204" pitchFamily="34" charset="-122"/>
                <a:ea typeface="微软雅黑" panose="020B0503020204020204" pitchFamily="34" charset="-122"/>
              </a:rPr>
              <a:t>WiFi</a:t>
            </a:r>
            <a:r>
              <a:rPr lang="en-US" altLang="zh-CN" sz="1400" dirty="0">
                <a:latin typeface="微软雅黑" panose="020B0503020204020204" pitchFamily="34" charset="-122"/>
                <a:ea typeface="微软雅黑" panose="020B0503020204020204" pitchFamily="34" charset="-122"/>
              </a:rPr>
              <a:t>, PTT</a:t>
            </a:r>
            <a:r>
              <a:rPr lang="zh-CN" altLang="en-US" sz="1400" dirty="0">
                <a:latin typeface="微软雅黑" panose="020B0503020204020204" pitchFamily="34" charset="-122"/>
                <a:ea typeface="微软雅黑" panose="020B0503020204020204" pitchFamily="34" charset="-122"/>
              </a:rPr>
              <a:t>手咪</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6177279" y="4306966"/>
            <a:ext cx="3548549" cy="1600068"/>
          </a:xfrm>
          <a:prstGeom prst="rect">
            <a:avLst/>
          </a:prstGeom>
          <a:noFill/>
        </p:spPr>
        <p:txBody>
          <a:bodyPr wrap="none" rtlCol="0">
            <a:spAutoFit/>
          </a:bodyPr>
          <a:lstStyle/>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频段：</a:t>
            </a:r>
            <a:r>
              <a:rPr lang="en-US" altLang="zh-CN" sz="1400" dirty="0">
                <a:latin typeface="微软雅黑" panose="020B0503020204020204" pitchFamily="34" charset="-122"/>
                <a:ea typeface="微软雅黑" panose="020B0503020204020204" pitchFamily="34" charset="-122"/>
              </a:rPr>
              <a:t>566~678MHz</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功率：</a:t>
            </a:r>
            <a:r>
              <a:rPr lang="en-US" altLang="zh-CN" sz="1400" dirty="0">
                <a:latin typeface="微软雅黑" panose="020B0503020204020204" pitchFamily="34" charset="-122"/>
                <a:ea typeface="微软雅黑" panose="020B0503020204020204" pitchFamily="34" charset="-122"/>
              </a:rPr>
              <a:t>25dBm±2</a:t>
            </a:r>
            <a:r>
              <a:rPr lang="zh-CN" altLang="en-US" sz="1400" dirty="0">
                <a:latin typeface="微软雅黑" panose="020B0503020204020204" pitchFamily="34" charset="-122"/>
                <a:ea typeface="微软雅黑" panose="020B0503020204020204" pitchFamily="34" charset="-122"/>
              </a:rPr>
              <a:t>，功耗</a:t>
            </a:r>
            <a:r>
              <a:rPr lang="en-US" altLang="zh-CN" sz="1400" dirty="0">
                <a:latin typeface="微软雅黑" panose="020B0503020204020204" pitchFamily="34" charset="-122"/>
                <a:ea typeface="微软雅黑" panose="020B0503020204020204" pitchFamily="34" charset="-122"/>
              </a:rPr>
              <a:t>&lt;600mW</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宽带：上行≤</a:t>
            </a:r>
            <a:r>
              <a:rPr lang="en-US" altLang="zh-CN" sz="1400" dirty="0">
                <a:latin typeface="微软雅黑" panose="020B0503020204020204" pitchFamily="34" charset="-122"/>
                <a:ea typeface="微软雅黑" panose="020B0503020204020204" pitchFamily="34" charset="-122"/>
              </a:rPr>
              <a:t>40Mbps</a:t>
            </a:r>
            <a:r>
              <a:rPr lang="zh-CN" altLang="en-US" sz="1400" dirty="0">
                <a:latin typeface="微软雅黑" panose="020B0503020204020204" pitchFamily="34" charset="-122"/>
                <a:ea typeface="微软雅黑" panose="020B0503020204020204" pitchFamily="34" charset="-122"/>
              </a:rPr>
              <a:t>，下行</a:t>
            </a:r>
            <a:r>
              <a:rPr lang="en-US" altLang="zh-CN" sz="1400" dirty="0">
                <a:latin typeface="微软雅黑" panose="020B0503020204020204" pitchFamily="34" charset="-122"/>
                <a:ea typeface="微软雅黑" panose="020B0503020204020204" pitchFamily="34" charset="-122"/>
              </a:rPr>
              <a:t>100Mbps</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尺寸：</a:t>
            </a:r>
            <a:r>
              <a:rPr lang="en-US" altLang="zh-CN" sz="1400" dirty="0">
                <a:latin typeface="微软雅黑" panose="020B0503020204020204" pitchFamily="34" charset="-122"/>
                <a:ea typeface="微软雅黑" panose="020B0503020204020204" pitchFamily="34" charset="-122"/>
              </a:rPr>
              <a:t>Full-Mini Card</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5mm</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外置天线：</a:t>
            </a:r>
            <a:r>
              <a:rPr lang="en-US" altLang="zh-CN" sz="1400" dirty="0">
                <a:latin typeface="微软雅黑" panose="020B0503020204020204" pitchFamily="34" charset="-122"/>
                <a:ea typeface="微软雅黑" panose="020B0503020204020204" pitchFamily="34" charset="-122"/>
              </a:rPr>
              <a:t>MIMO</a:t>
            </a:r>
            <a:r>
              <a:rPr lang="zh-CN" altLang="en-US" sz="1400" dirty="0">
                <a:latin typeface="微软雅黑" panose="020B0503020204020204" pitchFamily="34" charset="-122"/>
                <a:ea typeface="微软雅黑" panose="020B0503020204020204" pitchFamily="34" charset="-122"/>
              </a:rPr>
              <a:t>双通道</a:t>
            </a:r>
            <a:endParaRPr lang="en-US" altLang="zh-CN" sz="1400" dirty="0">
              <a:latin typeface="微软雅黑" panose="020B0503020204020204" pitchFamily="34" charset="-122"/>
              <a:ea typeface="微软雅黑" panose="020B0503020204020204" pitchFamily="34" charset="-122"/>
            </a:endParaRP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工作温度：</a:t>
            </a:r>
            <a:r>
              <a:rPr lang="en-US" altLang="zh-CN" sz="1400" dirty="0">
                <a:latin typeface="微软雅黑" panose="020B0503020204020204" pitchFamily="34" charset="-122"/>
                <a:ea typeface="微软雅黑" panose="020B0503020204020204" pitchFamily="34" charset="-122"/>
              </a:rPr>
              <a:t>-20°C~+45°C</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其他功能：</a:t>
            </a:r>
            <a:r>
              <a:rPr lang="en-US" altLang="zh-CN" sz="1400" dirty="0">
                <a:latin typeface="微软雅黑" panose="020B0503020204020204" pitchFamily="34" charset="-122"/>
                <a:ea typeface="微软雅黑" panose="020B0503020204020204" pitchFamily="34" charset="-122"/>
              </a:rPr>
              <a:t>USB</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AMR</a:t>
            </a:r>
            <a:r>
              <a:rPr lang="zh-CN" altLang="en-US" sz="1400" dirty="0">
                <a:latin typeface="微软雅黑" panose="020B0503020204020204" pitchFamily="34" charset="-122"/>
                <a:ea typeface="微软雅黑" panose="020B0503020204020204" pitchFamily="34" charset="-122"/>
              </a:rPr>
              <a:t>语音</a:t>
            </a:r>
            <a:r>
              <a:rPr lang="en-US" altLang="zh-CN" sz="1400" dirty="0">
                <a:latin typeface="微软雅黑" panose="020B0503020204020204" pitchFamily="34" charset="-122"/>
                <a:ea typeface="微软雅黑" panose="020B0503020204020204" pitchFamily="34" charset="-122"/>
              </a:rPr>
              <a:t>…</a:t>
            </a:r>
          </a:p>
        </p:txBody>
      </p:sp>
      <p:sp>
        <p:nvSpPr>
          <p:cNvPr id="15" name="文本框 14"/>
          <p:cNvSpPr txBox="1"/>
          <p:nvPr/>
        </p:nvSpPr>
        <p:spPr>
          <a:xfrm>
            <a:off x="921721" y="3898942"/>
            <a:ext cx="2199132" cy="400017"/>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手持终端</a:t>
            </a:r>
            <a:r>
              <a:rPr lang="en-US" altLang="zh-CN" sz="2000" b="1" dirty="0">
                <a:solidFill>
                  <a:srgbClr val="C00000"/>
                </a:solidFill>
                <a:latin typeface="微软雅黑" panose="020B0503020204020204" pitchFamily="34" charset="-122"/>
                <a:ea typeface="微软雅黑" panose="020B0503020204020204" pitchFamily="34" charset="-122"/>
              </a:rPr>
              <a:t>(EP822)</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156255" y="1140401"/>
            <a:ext cx="2850011"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车载</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背包终端</a:t>
            </a:r>
            <a:r>
              <a:rPr lang="en-US" altLang="zh-CN" sz="2000" b="1" dirty="0">
                <a:solidFill>
                  <a:srgbClr val="C00000"/>
                </a:solidFill>
                <a:latin typeface="微软雅黑" panose="020B0503020204020204" pitchFamily="34" charset="-122"/>
                <a:ea typeface="微软雅黑" panose="020B0503020204020204" pitchFamily="34" charset="-122"/>
              </a:rPr>
              <a:t>(EV751)</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38" name="图片 4"/>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9677" r="89785"/>
                    </a14:imgEffect>
                  </a14:imgLayer>
                </a14:imgProps>
              </a:ext>
              <a:ext uri="{28A0092B-C50C-407E-A947-70E740481C1C}">
                <a14:useLocalDpi xmlns:a14="http://schemas.microsoft.com/office/drawing/2010/main" val="0"/>
              </a:ext>
            </a:extLst>
          </a:blip>
          <a:srcRect/>
          <a:stretch>
            <a:fillRect/>
          </a:stretch>
        </p:blipFill>
        <p:spPr bwMode="auto">
          <a:xfrm>
            <a:off x="10655638" y="5275574"/>
            <a:ext cx="1117709" cy="4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箭头连接符 4"/>
          <p:cNvCxnSpPr>
            <a:stCxn id="11" idx="2"/>
          </p:cNvCxnSpPr>
          <p:nvPr/>
        </p:nvCxnSpPr>
        <p:spPr>
          <a:xfrm>
            <a:off x="10680662" y="4826904"/>
            <a:ext cx="200135" cy="42397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a:off x="10246969" y="4826904"/>
            <a:ext cx="209499" cy="42397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9" name="标题 1">
            <a:extLst>
              <a:ext uri="{FF2B5EF4-FFF2-40B4-BE49-F238E27FC236}">
                <a16:creationId xmlns:a16="http://schemas.microsoft.com/office/drawing/2014/main" id="{D067AB0A-59FB-4DB2-86B4-F048B9303C58}"/>
              </a:ext>
            </a:extLst>
          </p:cNvPr>
          <p:cNvSpPr txBox="1">
            <a:spLocks/>
          </p:cNvSpPr>
          <p:nvPr/>
        </p:nvSpPr>
        <p:spPr>
          <a:xfrm>
            <a:off x="228600" y="175982"/>
            <a:ext cx="11612749" cy="427268"/>
          </a:xfrm>
        </p:spPr>
        <p:txBody>
          <a:bodyPr vert="horz" lIns="0" tIns="0" rIns="0" bIns="0" rtlCol="0">
            <a:noAutofit/>
          </a:bodyP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defTabSz="914478" eaLnBrk="0" fontAlgn="base" hangingPunct="0">
              <a:lnSpc>
                <a:spcPts val="3440"/>
              </a:lnSpc>
              <a:spcAft>
                <a:spcPct val="0"/>
              </a:spcAft>
            </a:pPr>
            <a:r>
              <a:rPr lang="zh-CN" altLang="en-US" sz="2800" b="1" dirty="0">
                <a:solidFill>
                  <a:schemeClr val="tx1">
                    <a:lumMod val="90000"/>
                    <a:lumOff val="10000"/>
                  </a:schemeClr>
                </a:solidFill>
                <a:latin typeface="微软雅黑" pitchFamily="34" charset="-122"/>
                <a:ea typeface="微软雅黑" pitchFamily="34" charset="-122"/>
              </a:rPr>
              <a:t>无线专网专用设备</a:t>
            </a:r>
            <a:r>
              <a:rPr lang="en-US" altLang="zh-CN" sz="2800" b="1" dirty="0">
                <a:solidFill>
                  <a:schemeClr val="tx1">
                    <a:lumMod val="90000"/>
                    <a:lumOff val="10000"/>
                  </a:schemeClr>
                </a:solidFill>
                <a:latin typeface="微软雅黑" pitchFamily="34" charset="-122"/>
                <a:ea typeface="微软雅黑" pitchFamily="34" charset="-122"/>
              </a:rPr>
              <a:t>——</a:t>
            </a:r>
            <a:r>
              <a:rPr lang="zh-CN" altLang="en-US" sz="2800" b="1" dirty="0">
                <a:solidFill>
                  <a:schemeClr val="tx1">
                    <a:lumMod val="90000"/>
                    <a:lumOff val="10000"/>
                  </a:schemeClr>
                </a:solidFill>
                <a:latin typeface="微软雅黑" pitchFamily="34" charset="-122"/>
                <a:ea typeface="微软雅黑" pitchFamily="34" charset="-122"/>
              </a:rPr>
              <a:t>电力应急</a:t>
            </a:r>
          </a:p>
        </p:txBody>
      </p:sp>
      <p:pic>
        <p:nvPicPr>
          <p:cNvPr id="14" name="图片 13">
            <a:extLst>
              <a:ext uri="{FF2B5EF4-FFF2-40B4-BE49-F238E27FC236}">
                <a16:creationId xmlns:a16="http://schemas.microsoft.com/office/drawing/2014/main" id="{A3834D27-E853-42F4-91F8-673ED46C51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49672" y="3992183"/>
            <a:ext cx="654053" cy="2058733"/>
          </a:xfrm>
          <a:prstGeom prst="rect">
            <a:avLst/>
          </a:prstGeom>
        </p:spPr>
      </p:pic>
      <p:pic>
        <p:nvPicPr>
          <p:cNvPr id="17" name="图片 16">
            <a:extLst>
              <a:ext uri="{FF2B5EF4-FFF2-40B4-BE49-F238E27FC236}">
                <a16:creationId xmlns:a16="http://schemas.microsoft.com/office/drawing/2014/main" id="{C9C4A629-2194-42A3-BE9C-9BC6A7C79B3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15902" y="1824119"/>
            <a:ext cx="1598590" cy="1035837"/>
          </a:xfrm>
          <a:prstGeom prst="rect">
            <a:avLst/>
          </a:prstGeom>
        </p:spPr>
      </p:pic>
      <p:pic>
        <p:nvPicPr>
          <p:cNvPr id="35" name="图片 34">
            <a:extLst>
              <a:ext uri="{FF2B5EF4-FFF2-40B4-BE49-F238E27FC236}">
                <a16:creationId xmlns:a16="http://schemas.microsoft.com/office/drawing/2014/main" id="{5AACB749-0DA0-4BFC-859E-F7F939F5C39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93374" y="1983031"/>
            <a:ext cx="1390131" cy="1302147"/>
          </a:xfrm>
          <a:prstGeom prst="rect">
            <a:avLst/>
          </a:prstGeom>
        </p:spPr>
      </p:pic>
      <p:sp>
        <p:nvSpPr>
          <p:cNvPr id="40" name="文本框 39">
            <a:extLst>
              <a:ext uri="{FF2B5EF4-FFF2-40B4-BE49-F238E27FC236}">
                <a16:creationId xmlns:a16="http://schemas.microsoft.com/office/drawing/2014/main" id="{5ED0541A-A2F6-471A-A690-492011BEBA86}"/>
              </a:ext>
            </a:extLst>
          </p:cNvPr>
          <p:cNvSpPr txBox="1"/>
          <p:nvPr/>
        </p:nvSpPr>
        <p:spPr>
          <a:xfrm>
            <a:off x="921721" y="1140400"/>
            <a:ext cx="2236510"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背负式移动小基站</a:t>
            </a:r>
          </a:p>
        </p:txBody>
      </p:sp>
      <p:sp>
        <p:nvSpPr>
          <p:cNvPr id="42" name="文本框 41">
            <a:extLst>
              <a:ext uri="{FF2B5EF4-FFF2-40B4-BE49-F238E27FC236}">
                <a16:creationId xmlns:a16="http://schemas.microsoft.com/office/drawing/2014/main" id="{456B8F50-E604-4A22-A590-58D0FB764D22}"/>
              </a:ext>
            </a:extLst>
          </p:cNvPr>
          <p:cNvSpPr txBox="1"/>
          <p:nvPr/>
        </p:nvSpPr>
        <p:spPr>
          <a:xfrm>
            <a:off x="889668" y="1589463"/>
            <a:ext cx="4362092" cy="2031325"/>
          </a:xfrm>
          <a:prstGeom prst="rect">
            <a:avLst/>
          </a:prstGeom>
          <a:noFill/>
        </p:spPr>
        <p:txBody>
          <a:bodyPr wrap="none" rtlCol="0">
            <a:spAutoFit/>
          </a:bodyPr>
          <a:lstStyle/>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高集成度：基带</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射频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核心网</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调度机为一体</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频段：</a:t>
            </a:r>
            <a:r>
              <a:rPr lang="en-US" altLang="zh-CN" sz="1400" dirty="0">
                <a:latin typeface="微软雅黑" panose="020B0503020204020204" pitchFamily="34" charset="-122"/>
                <a:ea typeface="微软雅黑" panose="020B0503020204020204" pitchFamily="34" charset="-122"/>
              </a:rPr>
              <a:t>586~678MHz, </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功率：</a:t>
            </a:r>
            <a:r>
              <a:rPr lang="en-US" altLang="zh-CN" sz="1400" dirty="0">
                <a:latin typeface="微软雅黑" panose="020B0503020204020204" pitchFamily="34" charset="-122"/>
                <a:ea typeface="微软雅黑" panose="020B0503020204020204" pitchFamily="34" charset="-122"/>
                <a:sym typeface="Arial" panose="020B0604020202020204" pitchFamily="34" charset="0"/>
              </a:rPr>
              <a:t> 2</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a:t>
            </a:r>
            <a:r>
              <a:rPr lang="en-US" altLang="zh-CN" sz="1400" dirty="0">
                <a:latin typeface="微软雅黑" panose="020B0503020204020204" pitchFamily="34" charset="-122"/>
                <a:ea typeface="微软雅黑" panose="020B0503020204020204" pitchFamily="34" charset="-122"/>
                <a:sym typeface="Arial" panose="020B0604020202020204" pitchFamily="34" charset="0"/>
              </a:rPr>
              <a:t>10w</a:t>
            </a:r>
            <a:endParaRPr lang="en-US" altLang="zh-CN" sz="1400" dirty="0">
              <a:latin typeface="微软雅黑" panose="020B0503020204020204" pitchFamily="34" charset="-122"/>
              <a:ea typeface="微软雅黑" panose="020B0503020204020204" pitchFamily="34" charset="-122"/>
            </a:endParaRP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用户数</a:t>
            </a:r>
            <a:r>
              <a:rPr lang="en-US" altLang="zh-CN" sz="1400" dirty="0">
                <a:latin typeface="微软雅黑" panose="020B0503020204020204" pitchFamily="34" charset="-122"/>
                <a:ea typeface="微软雅黑" panose="020B0503020204020204" pitchFamily="34" charset="-122"/>
              </a:rPr>
              <a:t>: 500</a:t>
            </a:r>
            <a:r>
              <a:rPr lang="zh-CN" altLang="en-US" sz="1400" dirty="0">
                <a:latin typeface="微软雅黑" panose="020B0503020204020204" pitchFamily="34" charset="-122"/>
                <a:ea typeface="微软雅黑" panose="020B0503020204020204" pitchFamily="34" charset="-122"/>
              </a:rPr>
              <a:t>个</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重量：</a:t>
            </a:r>
            <a:r>
              <a:rPr lang="en-US" altLang="zh-CN" sz="1400" dirty="0">
                <a:latin typeface="微软雅黑" panose="020B0503020204020204" pitchFamily="34" charset="-122"/>
                <a:ea typeface="微软雅黑" panose="020B0503020204020204" pitchFamily="34" charset="-122"/>
                <a:sym typeface="Arial" panose="020B0604020202020204" pitchFamily="34" charset="0"/>
              </a:rPr>
              <a:t>&lt;10kg(</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不含电池</a:t>
            </a:r>
            <a:r>
              <a:rPr lang="en-US" altLang="zh-CN" sz="1400" dirty="0">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dirty="0">
              <a:latin typeface="微软雅黑" panose="020B0503020204020204" pitchFamily="34" charset="-122"/>
              <a:ea typeface="微软雅黑" panose="020B0503020204020204" pitchFamily="34" charset="-122"/>
            </a:endParaRP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尺寸：</a:t>
            </a:r>
            <a:r>
              <a:rPr lang="en-US" altLang="zh-CN" sz="1400" dirty="0">
                <a:latin typeface="微软雅黑" panose="020B0503020204020204" pitchFamily="34" charset="-122"/>
                <a:ea typeface="微软雅黑" panose="020B0503020204020204" pitchFamily="34" charset="-122"/>
                <a:sym typeface="Arial" panose="020B0604020202020204" pitchFamily="34" charset="0"/>
              </a:rPr>
              <a:t> 360*230*100mm</a:t>
            </a:r>
            <a:endParaRPr lang="en-US" altLang="zh-CN" sz="1400" dirty="0">
              <a:latin typeface="微软雅黑" panose="020B0503020204020204" pitchFamily="34" charset="-122"/>
              <a:ea typeface="微软雅黑" panose="020B0503020204020204" pitchFamily="34" charset="-122"/>
            </a:endParaRP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定位：</a:t>
            </a:r>
            <a:r>
              <a:rPr lang="en-US" altLang="zh-CN" sz="1400" dirty="0">
                <a:latin typeface="微软雅黑" panose="020B0503020204020204" pitchFamily="34" charset="-122"/>
                <a:ea typeface="微软雅黑" panose="020B0503020204020204" pitchFamily="34" charset="-122"/>
              </a:rPr>
              <a:t>GPS</a:t>
            </a:r>
            <a:r>
              <a:rPr lang="zh-CN" altLang="en-US" sz="1400" dirty="0">
                <a:latin typeface="微软雅黑" panose="020B0503020204020204" pitchFamily="34" charset="-122"/>
                <a:ea typeface="微软雅黑" panose="020B0503020204020204" pitchFamily="34" charset="-122"/>
              </a:rPr>
              <a:t>、北斗</a:t>
            </a:r>
            <a:r>
              <a:rPr lang="en-US" altLang="zh-CN" sz="1400" dirty="0">
                <a:latin typeface="微软雅黑" panose="020B0503020204020204" pitchFamily="34" charset="-122"/>
                <a:ea typeface="微软雅黑" panose="020B0503020204020204" pitchFamily="34" charset="-122"/>
              </a:rPr>
              <a:t>..</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防护：</a:t>
            </a:r>
            <a:r>
              <a:rPr lang="en-US" altLang="zh-CN" sz="1400" dirty="0">
                <a:latin typeface="微软雅黑" panose="020B0503020204020204" pitchFamily="34" charset="-122"/>
                <a:ea typeface="微软雅黑" panose="020B0503020204020204" pitchFamily="34" charset="-122"/>
              </a:rPr>
              <a:t>IP67</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-40°C~+55°C</a:t>
            </a:r>
          </a:p>
          <a:p>
            <a:pPr marL="285693" indent="-285693">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业务能力：语音、集群功能</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单播</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、数据、视频等</a:t>
            </a:r>
          </a:p>
        </p:txBody>
      </p:sp>
    </p:spTree>
    <p:extLst>
      <p:ext uri="{BB962C8B-B14F-4D97-AF65-F5344CB8AC3E}">
        <p14:creationId xmlns:p14="http://schemas.microsoft.com/office/powerpoint/2010/main" val="3920319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10"/>
          <p:cNvGrpSpPr/>
          <p:nvPr/>
        </p:nvGrpSpPr>
        <p:grpSpPr>
          <a:xfrm>
            <a:off x="938629" y="1766003"/>
            <a:ext cx="2958265" cy="3182030"/>
            <a:chOff x="1414220" y="1788996"/>
            <a:chExt cx="4469430" cy="3729030"/>
          </a:xfrm>
        </p:grpSpPr>
        <p:grpSp>
          <p:nvGrpSpPr>
            <p:cNvPr id="30" name="组合 29"/>
            <p:cNvGrpSpPr>
              <a:grpSpLocks/>
            </p:cNvGrpSpPr>
            <p:nvPr/>
          </p:nvGrpSpPr>
          <p:grpSpPr bwMode="auto">
            <a:xfrm rot="1664024">
              <a:off x="1610097" y="2433171"/>
              <a:ext cx="2623927" cy="2907438"/>
              <a:chOff x="-1" y="1"/>
              <a:chExt cx="3926935" cy="4352252"/>
            </a:xfrm>
          </p:grpSpPr>
          <p:sp>
            <p:nvSpPr>
              <p:cNvPr id="51"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p:cNvGrpSpPr>
            <p:nvPr/>
          </p:nvGrpSpPr>
          <p:grpSpPr bwMode="auto">
            <a:xfrm>
              <a:off x="2957363" y="2275559"/>
              <a:ext cx="2926287" cy="3242467"/>
              <a:chOff x="-1" y="1"/>
              <a:chExt cx="3926935" cy="4352252"/>
            </a:xfrm>
          </p:grpSpPr>
          <p:sp>
            <p:nvSpPr>
              <p:cNvPr id="47"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组合 3"/>
            <p:cNvGrpSpPr>
              <a:grpSpLocks/>
            </p:cNvGrpSpPr>
            <p:nvPr/>
          </p:nvGrpSpPr>
          <p:grpSpPr bwMode="auto">
            <a:xfrm rot="20855032">
              <a:off x="1456738" y="1788996"/>
              <a:ext cx="3209152" cy="3555895"/>
              <a:chOff x="-1" y="1"/>
              <a:chExt cx="3926935" cy="4352252"/>
            </a:xfrm>
          </p:grpSpPr>
          <p:sp>
            <p:nvSpPr>
              <p:cNvPr id="43"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414220" y="2215127"/>
              <a:ext cx="4255767" cy="2670410"/>
              <a:chOff x="1414220" y="1865078"/>
              <a:chExt cx="4255767" cy="2670410"/>
            </a:xfrm>
          </p:grpSpPr>
          <p:grpSp>
            <p:nvGrpSpPr>
              <p:cNvPr id="37" name="组合 3"/>
              <p:cNvGrpSpPr/>
              <p:nvPr/>
            </p:nvGrpSpPr>
            <p:grpSpPr>
              <a:xfrm>
                <a:off x="1414220" y="1865078"/>
                <a:ext cx="4255767" cy="2670410"/>
                <a:chOff x="2137147" y="3792607"/>
                <a:chExt cx="4255767" cy="2670410"/>
              </a:xfrm>
            </p:grpSpPr>
            <p:pic>
              <p:nvPicPr>
                <p:cNvPr id="41" name="Picture 2" descr="C:\Users\Meiling\Desktop\未标题-1.png"/>
                <p:cNvPicPr>
                  <a:picLocks noChangeAspect="1" noChangeArrowheads="1"/>
                </p:cNvPicPr>
                <p:nvPr/>
              </p:nvPicPr>
              <p:blipFill>
                <a:blip r:embed="rId1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2137147" y="3792607"/>
                  <a:ext cx="4255767" cy="267041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Meiling\Desktop\未标题-2.png"/>
                <p:cNvPicPr>
                  <a:picLocks noChangeAspect="1" noChangeArrowheads="1"/>
                </p:cNvPicPr>
                <p:nvPr/>
              </p:nvPicPr>
              <p:blipFill>
                <a:blip r:embed="rId11" cstate="email">
                  <a:duotone>
                    <a:prstClr val="black"/>
                    <a:schemeClr val="accent2">
                      <a:tint val="45000"/>
                      <a:satMod val="400000"/>
                    </a:schemeClr>
                  </a:duotone>
                  <a:extLst>
                    <a:ext uri="{BEBA8EAE-BF5A-486C-A8C5-ECC9F3942E4B}">
                      <a14:imgProps xmlns:a14="http://schemas.microsoft.com/office/drawing/2010/main">
                        <a14:imgLayer r:embed="rId12">
                          <a14:imgEffect>
                            <a14:sharpenSoften amount="17000"/>
                          </a14:imgEffect>
                          <a14:imgEffect>
                            <a14:colorTemperature colorTemp="11500"/>
                          </a14:imgEffect>
                          <a14:imgEffect>
                            <a14:saturation sat="400000"/>
                          </a14:imgEffect>
                          <a14:imgEffect>
                            <a14:brightnessContrast contrast="30000"/>
                          </a14:imgEffect>
                        </a14:imgLayer>
                      </a14:imgProps>
                    </a:ext>
                    <a:ext uri="{28A0092B-C50C-407E-A947-70E740481C1C}">
                      <a14:useLocalDpi xmlns:a14="http://schemas.microsoft.com/office/drawing/2010/main"/>
                    </a:ext>
                  </a:extLst>
                </a:blip>
                <a:srcRect/>
                <a:stretch>
                  <a:fillRect/>
                </a:stretch>
              </p:blipFill>
              <p:spPr bwMode="auto">
                <a:xfrm>
                  <a:off x="2310234" y="4021737"/>
                  <a:ext cx="3909591" cy="23603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6"/>
              <p:cNvGrpSpPr/>
              <p:nvPr/>
            </p:nvGrpSpPr>
            <p:grpSpPr>
              <a:xfrm>
                <a:off x="1962178" y="2809791"/>
                <a:ext cx="3132999" cy="1127504"/>
                <a:chOff x="2072721" y="2943728"/>
                <a:chExt cx="3132999" cy="1127504"/>
              </a:xfrm>
            </p:grpSpPr>
            <p:sp>
              <p:nvSpPr>
                <p:cNvPr id="39" name="文本框 9"/>
                <p:cNvSpPr txBox="1">
                  <a:spLocks noChangeArrowheads="1"/>
                </p:cNvSpPr>
                <p:nvPr/>
              </p:nvSpPr>
              <p:spPr bwMode="auto">
                <a:xfrm>
                  <a:off x="2072721" y="3746616"/>
                  <a:ext cx="3132999" cy="32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en-US" altLang="zh-CN"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b="1"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10"/>
                <p:cNvSpPr txBox="1">
                  <a:spLocks noChangeArrowheads="1"/>
                </p:cNvSpPr>
                <p:nvPr/>
              </p:nvSpPr>
              <p:spPr bwMode="auto">
                <a:xfrm>
                  <a:off x="2507649" y="2943728"/>
                  <a:ext cx="2363530" cy="72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zh-CN" altLang="en-US" sz="3998"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目 录</a:t>
                  </a:r>
                </a:p>
              </p:txBody>
            </p:sp>
          </p:grpSp>
        </p:grpSp>
      </p:grpSp>
      <p:grpSp>
        <p:nvGrpSpPr>
          <p:cNvPr id="4" name="组合 3"/>
          <p:cNvGrpSpPr/>
          <p:nvPr/>
        </p:nvGrpSpPr>
        <p:grpSpPr>
          <a:xfrm>
            <a:off x="4683088" y="2164425"/>
            <a:ext cx="5710592" cy="582571"/>
            <a:chOff x="4305907" y="3855183"/>
            <a:chExt cx="5712079" cy="582723"/>
          </a:xfrm>
        </p:grpSpPr>
        <p:sp>
          <p:nvSpPr>
            <p:cNvPr id="32" name="MH_Entry_1">
              <a:hlinkClick r:id="" action="ppaction://noaction"/>
            </p:cNvPr>
            <p:cNvSpPr txBox="1"/>
            <p:nvPr>
              <p:custDataLst>
                <p:tags r:id="rId7"/>
              </p:custDataLst>
            </p:nvPr>
          </p:nvSpPr>
          <p:spPr>
            <a:xfrm>
              <a:off x="4601445" y="3855183"/>
              <a:ext cx="5416541"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趋势与挑战</a:t>
              </a:r>
            </a:p>
          </p:txBody>
        </p:sp>
        <p:sp>
          <p:nvSpPr>
            <p:cNvPr id="33" name="MH_Number_1">
              <a:hlinkClick r:id="" action="ppaction://noaction"/>
            </p:cNvPr>
            <p:cNvSpPr/>
            <p:nvPr>
              <p:custDataLst>
                <p:tags r:id="rId8"/>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992D6AFF-1902-4B66-B4E7-31F3347477AA}"/>
              </a:ext>
            </a:extLst>
          </p:cNvPr>
          <p:cNvGrpSpPr/>
          <p:nvPr/>
        </p:nvGrpSpPr>
        <p:grpSpPr>
          <a:xfrm>
            <a:off x="4683088" y="2977410"/>
            <a:ext cx="5710592" cy="582571"/>
            <a:chOff x="4305907" y="3855183"/>
            <a:chExt cx="5608104" cy="582723"/>
          </a:xfrm>
        </p:grpSpPr>
        <p:sp>
          <p:nvSpPr>
            <p:cNvPr id="57" name="MH_Entry_1">
              <a:hlinkClick r:id="" action="ppaction://noaction"/>
              <a:extLst>
                <a:ext uri="{FF2B5EF4-FFF2-40B4-BE49-F238E27FC236}">
                  <a16:creationId xmlns:a16="http://schemas.microsoft.com/office/drawing/2014/main" id="{5A7DDEF3-9F64-4AA1-8E67-7D83C0404BD7}"/>
                </a:ext>
              </a:extLst>
            </p:cNvPr>
            <p:cNvSpPr txBox="1"/>
            <p:nvPr>
              <p:custDataLst>
                <p:tags r:id="rId5"/>
              </p:custDataLst>
            </p:nvPr>
          </p:nvSpPr>
          <p:spPr>
            <a:xfrm>
              <a:off x="4601445" y="3855183"/>
              <a:ext cx="5312566"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解决方案及应用场景介绍</a:t>
              </a:r>
            </a:p>
          </p:txBody>
        </p:sp>
        <p:sp>
          <p:nvSpPr>
            <p:cNvPr id="58" name="MH_Number_1">
              <a:hlinkClick r:id="" action="ppaction://noaction"/>
              <a:extLst>
                <a:ext uri="{FF2B5EF4-FFF2-40B4-BE49-F238E27FC236}">
                  <a16:creationId xmlns:a16="http://schemas.microsoft.com/office/drawing/2014/main" id="{C0336E85-C7BA-493C-B4A1-00AEF2F3A1BE}"/>
                </a:ext>
              </a:extLst>
            </p:cNvPr>
            <p:cNvSpPr/>
            <p:nvPr>
              <p:custDataLst>
                <p:tags r:id="rId6"/>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9" name="组合 58">
            <a:extLst>
              <a:ext uri="{FF2B5EF4-FFF2-40B4-BE49-F238E27FC236}">
                <a16:creationId xmlns:a16="http://schemas.microsoft.com/office/drawing/2014/main" id="{7066CDFE-5AF0-40F0-A6F3-BA1F05763D42}"/>
              </a:ext>
            </a:extLst>
          </p:cNvPr>
          <p:cNvGrpSpPr/>
          <p:nvPr/>
        </p:nvGrpSpPr>
        <p:grpSpPr>
          <a:xfrm>
            <a:off x="4683088" y="4603381"/>
            <a:ext cx="5710592" cy="582731"/>
            <a:chOff x="4305907" y="2159564"/>
            <a:chExt cx="5608104" cy="582882"/>
          </a:xfrm>
        </p:grpSpPr>
        <p:sp>
          <p:nvSpPr>
            <p:cNvPr id="60" name="MH_Entry_1">
              <a:hlinkClick r:id="" action="ppaction://noaction"/>
              <a:extLst>
                <a:ext uri="{FF2B5EF4-FFF2-40B4-BE49-F238E27FC236}">
                  <a16:creationId xmlns:a16="http://schemas.microsoft.com/office/drawing/2014/main" id="{BF473C7F-7CCA-451B-A6EA-CE2C4DE30469}"/>
                </a:ext>
              </a:extLst>
            </p:cNvPr>
            <p:cNvSpPr txBox="1"/>
            <p:nvPr>
              <p:custDataLst>
                <p:tags r:id="rId3"/>
              </p:custDataLst>
            </p:nvPr>
          </p:nvSpPr>
          <p:spPr>
            <a:xfrm>
              <a:off x="4601446" y="2159564"/>
              <a:ext cx="5312565" cy="58288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3700">
                    <a:srgbClr val="E8A2A2"/>
                  </a:gs>
                  <a:gs pos="0">
                    <a:srgbClr val="C00000">
                      <a:lumMod val="100000"/>
                    </a:srgbClr>
                  </a:gs>
                  <a:gs pos="100000">
                    <a:sysClr val="window" lastClr="FFFFFF"/>
                  </a:gs>
                </a:gsLst>
                <a:lin ang="0" scaled="1"/>
                <a:tileRect/>
              </a:gradFill>
            </a:ln>
          </p:spPr>
          <p:txBody>
            <a:bodyPr wrap="square" lIns="479862" tIns="0" rIns="0" bIns="0" rtlCol="0" anchor="ctr" anchorCtr="0">
              <a:normAutofit/>
            </a:bodyPr>
            <a:lstStyle/>
            <a:p>
              <a:pPr defTabSz="1218776">
                <a:defRPr/>
              </a:pP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成功案例</a:t>
              </a:r>
            </a:p>
          </p:txBody>
        </p:sp>
        <p:sp>
          <p:nvSpPr>
            <p:cNvPr id="64" name="MH_Number_1">
              <a:hlinkClick r:id="" action="ppaction://noaction"/>
              <a:extLst>
                <a:ext uri="{FF2B5EF4-FFF2-40B4-BE49-F238E27FC236}">
                  <a16:creationId xmlns:a16="http://schemas.microsoft.com/office/drawing/2014/main" id="{F4C45B46-7FF7-481C-A195-D22FC9C66C4F}"/>
                </a:ext>
              </a:extLst>
            </p:cNvPr>
            <p:cNvSpPr/>
            <p:nvPr>
              <p:custDataLst>
                <p:tags r:id="rId4"/>
              </p:custDataLst>
            </p:nvPr>
          </p:nvSpPr>
          <p:spPr>
            <a:xfrm>
              <a:off x="4305907" y="2159567"/>
              <a:ext cx="675959" cy="582723"/>
            </a:xfrm>
            <a:prstGeom prst="hexagon">
              <a:avLst>
                <a:gd name="adj" fmla="val 29651"/>
                <a:gd name="vf" fmla="val 115470"/>
              </a:avLst>
            </a:prstGeom>
            <a:solidFill>
              <a:srgbClr val="C0504D"/>
            </a:solidFill>
            <a:ln w="3175" cap="flat" cmpd="sng" algn="ctr">
              <a:solidFill>
                <a:srgbClr val="C00000"/>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5" name="组合 64">
            <a:extLst>
              <a:ext uri="{FF2B5EF4-FFF2-40B4-BE49-F238E27FC236}">
                <a16:creationId xmlns:a16="http://schemas.microsoft.com/office/drawing/2014/main" id="{50679BC0-3A03-4F72-B297-E1A54ECA046F}"/>
              </a:ext>
            </a:extLst>
          </p:cNvPr>
          <p:cNvGrpSpPr/>
          <p:nvPr/>
        </p:nvGrpSpPr>
        <p:grpSpPr>
          <a:xfrm>
            <a:off x="4683088" y="3790236"/>
            <a:ext cx="5710592" cy="582571"/>
            <a:chOff x="4305907" y="3855183"/>
            <a:chExt cx="5608104" cy="582723"/>
          </a:xfrm>
        </p:grpSpPr>
        <p:sp>
          <p:nvSpPr>
            <p:cNvPr id="66" name="MH_Entry_1">
              <a:hlinkClick r:id="" action="ppaction://noaction"/>
              <a:extLst>
                <a:ext uri="{FF2B5EF4-FFF2-40B4-BE49-F238E27FC236}">
                  <a16:creationId xmlns:a16="http://schemas.microsoft.com/office/drawing/2014/main" id="{7D6945ED-A684-4954-877B-7786AA147824}"/>
                </a:ext>
              </a:extLst>
            </p:cNvPr>
            <p:cNvSpPr txBox="1"/>
            <p:nvPr>
              <p:custDataLst>
                <p:tags r:id="rId1"/>
              </p:custDataLst>
            </p:nvPr>
          </p:nvSpPr>
          <p:spPr>
            <a:xfrm>
              <a:off x="4601445" y="3855183"/>
              <a:ext cx="5312566"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解决方案优势</a:t>
              </a:r>
            </a:p>
          </p:txBody>
        </p:sp>
        <p:sp>
          <p:nvSpPr>
            <p:cNvPr id="67" name="MH_Number_1">
              <a:hlinkClick r:id="" action="ppaction://noaction"/>
              <a:extLst>
                <a:ext uri="{FF2B5EF4-FFF2-40B4-BE49-F238E27FC236}">
                  <a16:creationId xmlns:a16="http://schemas.microsoft.com/office/drawing/2014/main" id="{3F336136-EA26-4019-BC1F-4B8283973B05}"/>
                </a:ext>
              </a:extLst>
            </p:cNvPr>
            <p:cNvSpPr/>
            <p:nvPr>
              <p:custDataLst>
                <p:tags r:id="rId2"/>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502631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28"/>
          <p:cNvSpPr/>
          <p:nvPr/>
        </p:nvSpPr>
        <p:spPr>
          <a:xfrm>
            <a:off x="5737166" y="1220831"/>
            <a:ext cx="6070243" cy="4871772"/>
          </a:xfrm>
          <a:prstGeom prst="roundRect">
            <a:avLst>
              <a:gd name="adj" fmla="val 5705"/>
            </a:avLst>
          </a:prstGeom>
          <a:solidFill>
            <a:schemeClr val="bg1">
              <a:lumMod val="60000"/>
              <a:lumOff val="40000"/>
              <a:alpha val="28000"/>
            </a:schemeClr>
          </a:solidFill>
          <a:ln w="25400" cap="flat" cmpd="sng" algn="ctr">
            <a:noFill/>
            <a:prstDash val="solid"/>
          </a:ln>
          <a:effectLst/>
        </p:spPr>
        <p:txBody>
          <a:bodyPr rtlCol="0" anchor="ctr"/>
          <a:lstStyle/>
          <a:p>
            <a:pPr algn="ctr" defTabSz="1219272">
              <a:defRPr/>
            </a:pPr>
            <a:endParaRPr lang="en-US" kern="0">
              <a:latin typeface="微软雅黑" panose="020B0503020204020204" pitchFamily="34" charset="-122"/>
              <a:ea typeface="微软雅黑" panose="020B0503020204020204" pitchFamily="34" charset="-122"/>
              <a:sym typeface="Arial" panose="020B0604020202020204" pitchFamily="34" charset="0"/>
            </a:endParaRPr>
          </a:p>
        </p:txBody>
      </p:sp>
      <p:sp>
        <p:nvSpPr>
          <p:cNvPr id="38914" name="DtsShapeName" descr="EUR03B6251125B8@@92@3ED383ECBCD80;06A;;0=;=F11041632!!!BIHO@]f110416321@0C99@@110B325D7E703101电担览粹)釜士烹亨(!W0/6过衙/qqu!!!!!!!!!!!!!!!!!!!!!!!!!!!!!!!!!!!!!!!!!!!!!!!!!!!!!!!!!!!!!!!!!!!!!!!!!!!!!!!!!!!!!!!!!!!!!!!!!!!!!!!!!!!!!!!!!!!!!!!!!!!!!!!!!!!!!!!!!!!!!!!!!!!!!!!!!!!!!!!!!!!!!!!!!!!!!!!!!!!!!!!!!!!!!!!!!!!!!!!!!!!!!!!!!!!!!!!!!!!!!!!!!!!!!!!!!!!!!!!!!!!!!!!!!!!!!!!!!!!!!!!!!!!!!!!!!!!!!!!!!!!!!!!!!!!!!!!!!!!!!!!!!!!!!!!!!!!!!!!!!!!!!!!!!!!!!!!!!!!!!!!!!!!!!!!!!!!!!!!!!!!!!!!!!!!!!!!!!!!!!!!!!!!!!!!!!!!!!!!!!!!!!!!!!!!!!!!!!!!!!!!!!!!!!!!!!!!!!!!!!!!!!!!!!!!!!!!!!!!!!!!!!!!!!!!!!!!!!!!!!!!!!!!!!!!!!!!!!!!!!!!!!!!!!!!!!!!!!!!!!!!!!!!!!!!!!!!!!!!!!!!!!!!!!!!!!!!!!!!!!!!!!!!!!!!!!!!!!!!!!!!!!!!!!!!!!!!!!!!!!!!!!!!!!!!!!!!!!!!!!!!!!!!!!!!!!!!!!!!!!!!!!!!!!!!!!!!!!!!!!!!!!!!!!!!!!!!!!!!!!!!!!!!!!!!!!!!!!!!!!!!!!!!!!!!!!!!!!!!!!!!!!!!!!!!!!!!!!!!!!!!!!!!!!!!!!!!!!!!!!!!!!!!!!!!!!!!!!!!!!!!!!!!!!!!!!!!!!!!!!!!!!!!!!!!!!!!!!!!!!!!!!!!!!!!!!!!!!!!!!!!!!!!!!!!!!!!!!!!!!!!!!!!!!!!!!!!!!!!!!!!!!!!!!!!!!!!!!!!!!!!!!!!!!!!!!!!!!!!!!!!!!!!!!!!!!!!!!!!!!!!!!!!!!!!!!!!!!!!!!!!!!!!!!!!!!!!!!!!!!!!!!!!!!!!!!!!!!!!!!!!!!!!!!!!!!!!!!!!!!!!!!!!!!!!!!!!!!!!!!!!!!!!!!!!!!!!!!!!!!!!!!!!!!!!!!!!!!!!!!!!!!!!!!!!!!!!!!!!!!!!!!!!!!!!!!!!!!!!!!!!!!!!!!!!!!!!!!!!!!!!!!!!!!!!!!!!!!!!!!!!!!!!!!!!!!!!!!!!!!!!!!!!!!!!!!!!!!!!!!!!!!!!!!!!!!!!!!!!!!!!!!!!!!!!!!!!!!!!!!!!!!!!!!!!!!!!!!!!!!!!!!!!!!!!!!!!!!!!!!!!!!!!!!!!!!!!!!!!!!!!!!!!!!!!!!!!!!!!!!!!!!!!!!!!!!!!!!!!!!!!!!!!!!!!!!!!!!!!!!!!!!!!!!!!!!!!!!!!!!!!!!!!!!!!!!!!!!!!!!!!!!!!!!!!!!!!!!!!!!!!!!!!!!!!!!!!!!!!!!!!!!!!!!!!!!!!!!!!!!!!!!!!!!!!!!!!!!!!!!!!!!!!!!!!!!!!!!!!!!!!!!!!!!!!!!!!!!!!!!!!!!!!!!!!!!!!!!!!!!!!!!!!!!!!!!!!!!!!!!!!!!!!!!!!!!!!!!!!!!!!!!!!!!!!!!!!!!!!!!!!!!!!!!!!!!!!!!!!!!!!!!!!!!!!!!!!!!!!!!!!!!!!!!!!!!!!!!!!!!!!!!!!!!!!!!!!!!!!!!!!!!!!!!!!!!!!!!!!!!!!!!!!!!!!!!!!!!!!!!!!!!!!!!!!!!!!!!!!!!!!!!!!!!!!!!!!!!!!!!!!!!!!!!!!!!!!!!!!!!!!!!!!!!!!!!!!!!!!!!!!!!!!!!!!!!!!!!!!!!!!!!!!!!!!!!!!!!!!!!!!!!!!!!!!!!!!!!!!!!!!!!!!!!!!!!!!!!!!!!!!!!!!!!!!!!!!!!!!!!!!!!!!!!!!!!!!!!!!!!!!!!!!!!!!!!!!!!!!!!!!!!!!!!!!!!!!!!!!!!!!!!!!!!!!!!!!!!!!!!!!!!!!!!!!!!!!!!!!!!!!!!!!!!!!!!!!!!!!!!!!!!!!!!!!!!!!!!!!!!!!!!!!!!!!!!!!!!!!!!!!!!!!!!!!!!!!!!!!!!!!!!!!!!!!!!!!!!!!!!!!!!!!!!!!!!!!!!!!!!!!!!!!!!!!!!!!!!!!!!!!!!!!!!!!!!!!!!!!!!!!!!!!!!!!!!!!!!!!!!!!!!!!!!!!!!!!!!!!!!!!!!!!!!!!!!!!!!!!!!!!!!!!!!!!!!!!!!!!!!!!!!!!!!!!!!!!!!!!!!!!!!!!!!!!!!!!!!!!!!!!!!!!!!!!!!!!!!!!!!!!!!!!!!!!!!!!!!!!!!!!!!!!!1!1" hidden="1"/>
          <p:cNvSpPr>
            <a:spLocks noChangeArrowheads="1"/>
          </p:cNvSpPr>
          <p:nvPr/>
        </p:nvSpPr>
        <p:spPr bwMode="auto">
          <a:xfrm>
            <a:off x="2227552" y="1251721"/>
            <a:ext cx="1009" cy="100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9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solidFill>
              <a:schemeClr val="tx1"/>
            </a:solidFill>
            <a:miter lim="800000"/>
            <a:headEnd/>
            <a:tailEnd/>
          </a:ln>
        </p:spPr>
        <p:txBody>
          <a:bodyPr wrap="none" lIns="58034" tIns="29017" rIns="58034" bIns="29017" anchor="ctr"/>
          <a:lstStyle/>
          <a:p>
            <a:endParaRPr lang="zh-CN" altLang="en-US" sz="547">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918" name="矩形 13"/>
          <p:cNvSpPr>
            <a:spLocks noChangeArrowheads="1"/>
          </p:cNvSpPr>
          <p:nvPr/>
        </p:nvSpPr>
        <p:spPr bwMode="auto">
          <a:xfrm>
            <a:off x="6239047" y="1215225"/>
            <a:ext cx="4799673" cy="450036"/>
          </a:xfrm>
          <a:prstGeom prst="rect">
            <a:avLst/>
          </a:prstGeom>
          <a:noFill/>
          <a:ln w="9525">
            <a:noFill/>
            <a:miter lim="800000"/>
            <a:headEnd/>
            <a:tailEnd/>
          </a:ln>
        </p:spPr>
        <p:txBody>
          <a:bodyPr lIns="58044" tIns="29021" rIns="58044" bIns="29021" anchor="ctr">
            <a:spAutoFit/>
          </a:bodyPr>
          <a:lstStyle/>
          <a:p>
            <a:pPr algn="ctr">
              <a:lnSpc>
                <a:spcPct val="150000"/>
              </a:lnSpc>
            </a:pPr>
            <a:endParaRPr lang="en-US" altLang="zh-CN" sz="1935"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文本框 5"/>
          <p:cNvSpPr txBox="1"/>
          <p:nvPr/>
        </p:nvSpPr>
        <p:spPr>
          <a:xfrm>
            <a:off x="5884745" y="1705960"/>
            <a:ext cx="5800989" cy="3834063"/>
          </a:xfrm>
          <a:prstGeom prst="rect">
            <a:avLst/>
          </a:prstGeom>
          <a:noFill/>
        </p:spPr>
        <p:txBody>
          <a:bodyPr wrap="square" rtlCol="0">
            <a:spAutoFit/>
          </a:bodyPr>
          <a:lstStyle/>
          <a:p>
            <a:pPr marL="285721" indent="-285721">
              <a:lnSpc>
                <a:spcPct val="150000"/>
              </a:lnSpc>
              <a:buFont typeface="Arial" panose="020B0604020202020204" pitchFamily="34" charset="0"/>
              <a:buChar char="•"/>
            </a:pPr>
            <a:r>
              <a:rPr lang="zh-CN" altLang="en-US" sz="2500" b="1" dirty="0">
                <a:solidFill>
                  <a:srgbClr val="C00000"/>
                </a:solidFill>
                <a:latin typeface="微软雅黑" panose="020B0503020204020204" pitchFamily="34" charset="-122"/>
                <a:ea typeface="微软雅黑" panose="020B0503020204020204" pitchFamily="34" charset="-122"/>
                <a:cs typeface="Arial" pitchFamily="34" charset="0"/>
                <a:sym typeface="Arial" panose="020B0604020202020204" pitchFamily="34" charset="0"/>
              </a:rPr>
              <a:t>规模最大，业务最多：</a:t>
            </a:r>
            <a:r>
              <a:rPr lang="en-US" altLang="zh-CN" sz="1600" b="1" dirty="0">
                <a:latin typeface="微软雅黑" panose="020B0503020204020204" pitchFamily="34" charset="-122"/>
                <a:ea typeface="微软雅黑" panose="020B0503020204020204" pitchFamily="34" charset="-122"/>
                <a:cs typeface="+mn-ea"/>
                <a:sym typeface="Arial" panose="020B0604020202020204" pitchFamily="34" charset="0"/>
              </a:rPr>
              <a:t>7</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地市，</a:t>
            </a:r>
            <a:r>
              <a:rPr lang="en-US" altLang="zh-CN" sz="1600" b="1" dirty="0">
                <a:latin typeface="微软雅黑" panose="020B0503020204020204" pitchFamily="34" charset="-122"/>
                <a:ea typeface="微软雅黑" panose="020B0503020204020204" pitchFamily="34" charset="-122"/>
                <a:cs typeface="+mn-ea"/>
                <a:sym typeface="Arial" panose="020B0604020202020204" pitchFamily="34" charset="0"/>
              </a:rPr>
              <a:t>3800+</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基站，</a:t>
            </a:r>
            <a:r>
              <a:rPr lang="en-US" altLang="zh-CN" sz="1600" b="1" dirty="0">
                <a:latin typeface="微软雅黑" panose="020B0503020204020204" pitchFamily="34" charset="-122"/>
                <a:ea typeface="微软雅黑" panose="020B0503020204020204" pitchFamily="34" charset="-122"/>
                <a:cs typeface="+mn-ea"/>
                <a:sym typeface="Arial" panose="020B0604020202020204" pitchFamily="34" charset="0"/>
              </a:rPr>
              <a:t>30</a:t>
            </a:r>
            <a:r>
              <a:rPr lang="zh-CN" altLang="en-US" sz="1600" b="1" dirty="0">
                <a:latin typeface="微软雅黑" panose="020B0503020204020204" pitchFamily="34" charset="-122"/>
                <a:ea typeface="微软雅黑" panose="020B0503020204020204" pitchFamily="34" charset="-122"/>
                <a:cs typeface="+mn-ea"/>
                <a:sym typeface="Arial" panose="020B0604020202020204" pitchFamily="34" charset="0"/>
              </a:rPr>
              <a:t>万</a:t>
            </a:r>
            <a:r>
              <a:rPr lang="en-US" altLang="zh-CN" sz="1600" b="1" dirty="0">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终端，</a:t>
            </a:r>
            <a:r>
              <a:rPr lang="en-US" altLang="zh-CN" sz="1600" b="1" dirty="0">
                <a:latin typeface="微软雅黑" panose="020B0503020204020204" pitchFamily="34" charset="-122"/>
                <a:ea typeface="微软雅黑" panose="020B0503020204020204" pitchFamily="34" charset="-122"/>
                <a:cs typeface="+mn-ea"/>
                <a:sym typeface="Arial" panose="020B0604020202020204" pitchFamily="34" charset="0"/>
              </a:rPr>
              <a:t>10+</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业务上线运行</a:t>
            </a:r>
            <a:endParaRPr lang="en-US" altLang="zh-CN" sz="1600" dirty="0">
              <a:latin typeface="微软雅黑" panose="020B0503020204020204" pitchFamily="34" charset="-122"/>
              <a:ea typeface="微软雅黑" panose="020B0503020204020204" pitchFamily="34" charset="-122"/>
              <a:cs typeface="+mn-ea"/>
              <a:sym typeface="Arial" panose="020B0604020202020204" pitchFamily="34" charset="0"/>
            </a:endParaRPr>
          </a:p>
          <a:p>
            <a:pPr marL="285721" indent="-285721">
              <a:lnSpc>
                <a:spcPct val="150000"/>
              </a:lnSpc>
              <a:buFont typeface="Arial" panose="020B0604020202020204" pitchFamily="34" charset="0"/>
              <a:buChar char="•"/>
            </a:pPr>
            <a:r>
              <a:rPr lang="zh-CN" altLang="en-US" sz="2500" b="1" dirty="0">
                <a:solidFill>
                  <a:srgbClr val="C00000"/>
                </a:solidFill>
                <a:latin typeface="微软雅黑" panose="020B0503020204020204" pitchFamily="34" charset="-122"/>
                <a:ea typeface="微软雅黑" panose="020B0503020204020204" pitchFamily="34" charset="-122"/>
                <a:cs typeface="Arial" pitchFamily="34" charset="0"/>
              </a:rPr>
              <a:t>在线率：</a:t>
            </a:r>
            <a:r>
              <a:rPr lang="zh-CN" altLang="en-US" sz="1600" dirty="0">
                <a:latin typeface="微软雅黑" panose="020B0503020204020204" pitchFamily="34" charset="-122"/>
                <a:ea typeface="微软雅黑" panose="020B0503020204020204" pitchFamily="34" charset="-122"/>
              </a:rPr>
              <a:t>终端</a:t>
            </a:r>
            <a:r>
              <a:rPr lang="en-US" altLang="zh-CN" sz="1600" b="1"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在线，网络性能实测结果完全满足国网业务要求</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    </a:t>
            </a:r>
            <a:endParaRPr lang="en-US" altLang="zh-CN" sz="1600" dirty="0">
              <a:latin typeface="微软雅黑" panose="020B0503020204020204" pitchFamily="34" charset="-122"/>
              <a:ea typeface="微软雅黑" panose="020B0503020204020204" pitchFamily="34" charset="-122"/>
              <a:cs typeface="+mn-ea"/>
              <a:sym typeface="Arial" panose="020B0604020202020204" pitchFamily="34" charset="0"/>
            </a:endParaRPr>
          </a:p>
          <a:p>
            <a:pPr marL="285750" indent="-285750">
              <a:lnSpc>
                <a:spcPct val="150000"/>
              </a:lnSpc>
              <a:buFont typeface="Arial" panose="020B0604020202020204" pitchFamily="34" charset="0"/>
              <a:buChar char="•"/>
            </a:pPr>
            <a:r>
              <a:rPr lang="zh-CN" altLang="en-US" sz="2500" b="1" dirty="0">
                <a:solidFill>
                  <a:srgbClr val="C00000"/>
                </a:solidFill>
                <a:latin typeface="微软雅黑" panose="020B0503020204020204" pitchFamily="34" charset="-122"/>
                <a:ea typeface="微软雅黑" panose="020B0503020204020204" pitchFamily="34" charset="-122"/>
                <a:cs typeface="Arial" pitchFamily="34" charset="0"/>
                <a:sym typeface="Arial" panose="020B0604020202020204" pitchFamily="34" charset="0"/>
              </a:rPr>
              <a:t>端到端物理安全隔离：</a:t>
            </a:r>
            <a:r>
              <a:rPr lang="zh-CN" altLang="en-US" sz="1600" dirty="0">
                <a:latin typeface="微软雅黑" panose="020B0503020204020204" pitchFamily="34" charset="-122"/>
                <a:ea typeface="微软雅黑" panose="020B0503020204020204" pitchFamily="34" charset="-122"/>
                <a:cs typeface="+mn-ea"/>
                <a:sym typeface="Arial" panose="020B0604020202020204" pitchFamily="34" charset="0"/>
              </a:rPr>
              <a:t>一网承载配电、精控、用采三大类业务</a:t>
            </a:r>
            <a:endParaRPr lang="en-US" altLang="zh-CN" sz="1600" dirty="0">
              <a:latin typeface="微软雅黑" panose="020B0503020204020204" pitchFamily="34" charset="-122"/>
              <a:ea typeface="微软雅黑" panose="020B0503020204020204" pitchFamily="34" charset="-122"/>
              <a:cs typeface="+mn-ea"/>
              <a:sym typeface="Arial" panose="020B0604020202020204" pitchFamily="34" charset="0"/>
            </a:endParaRPr>
          </a:p>
          <a:p>
            <a:pPr marL="171433" indent="-171433" algn="just">
              <a:lnSpc>
                <a:spcPct val="150000"/>
              </a:lnSpc>
              <a:buFont typeface="Arial" panose="020B0604020202020204" pitchFamily="34" charset="0"/>
              <a:buChar char="•"/>
            </a:pPr>
            <a:r>
              <a:rPr lang="zh-CN" altLang="en-US" sz="1600" b="1" dirty="0">
                <a:latin typeface="微软雅黑" panose="020B0503020204020204" pitchFamily="34" charset="-122"/>
                <a:ea typeface="微软雅黑" panose="020B0503020204020204" pitchFamily="34" charset="-122"/>
                <a:cs typeface="+mn-ea"/>
              </a:rPr>
              <a:t>  </a:t>
            </a:r>
            <a:r>
              <a:rPr lang="zh-CN" altLang="en-US" sz="2500" b="1" dirty="0">
                <a:solidFill>
                  <a:srgbClr val="C00000"/>
                </a:solidFill>
                <a:latin typeface="微软雅黑" panose="020B0503020204020204" pitchFamily="34" charset="-122"/>
                <a:ea typeface="微软雅黑" panose="020B0503020204020204" pitchFamily="34" charset="-122"/>
                <a:cs typeface="Arial" pitchFamily="34" charset="0"/>
              </a:rPr>
              <a:t>公专合一模组：</a:t>
            </a:r>
            <a:r>
              <a:rPr lang="zh-CN" altLang="en-US" sz="1600" b="1" dirty="0">
                <a:latin typeface="微软雅黑" panose="020B0503020204020204" pitchFamily="34" charset="-122"/>
                <a:ea typeface="微软雅黑" panose="020B0503020204020204" pitchFamily="34" charset="-122"/>
                <a:cs typeface="+mn-ea"/>
              </a:rPr>
              <a:t>首次应用，</a:t>
            </a:r>
            <a:r>
              <a:rPr lang="zh-CN" altLang="en-US" sz="1600" dirty="0">
                <a:latin typeface="微软雅黑" panose="020B0503020204020204" pitchFamily="34" charset="-122"/>
                <a:ea typeface="微软雅黑" panose="020B0503020204020204" pitchFamily="34" charset="-122"/>
                <a:cs typeface="+mn-ea"/>
              </a:rPr>
              <a:t>提升业务可用性，降低公转专改造成本</a:t>
            </a:r>
            <a:endParaRPr lang="en-US" sz="16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nvSpPr>
        <p:spPr>
          <a:xfrm>
            <a:off x="5817835" y="2921928"/>
            <a:ext cx="5867899" cy="418094"/>
          </a:xfrm>
          <a:prstGeom prst="rect">
            <a:avLst/>
          </a:prstGeom>
        </p:spPr>
        <p:txBody>
          <a:bodyPr wrap="square">
            <a:spAutoFit/>
          </a:bodyPr>
          <a:lstStyle/>
          <a:p>
            <a:pPr>
              <a:lnSpc>
                <a:spcPct val="150000"/>
              </a:lnSpc>
            </a:pPr>
            <a:r>
              <a:rPr lang="en-US" altLang="zh-CN" sz="1600" noProof="1">
                <a:latin typeface="微软雅黑" panose="020B0503020204020204" pitchFamily="34" charset="-122"/>
                <a:ea typeface="微软雅黑" panose="020B0503020204020204" pitchFamily="34" charset="-122"/>
                <a:sym typeface="Lucida Grande"/>
              </a:rPr>
              <a:t>       </a:t>
            </a:r>
            <a:endParaRPr lang="en-US" altLang="zh-CN" sz="1600" noProof="1">
              <a:latin typeface="微软雅黑" panose="020B0503020204020204" pitchFamily="34" charset="-122"/>
              <a:ea typeface="微软雅黑" panose="020B0503020204020204" pitchFamily="34" charset="-122"/>
              <a:sym typeface="+mn-lt"/>
            </a:endParaRPr>
          </a:p>
        </p:txBody>
      </p:sp>
      <p:sp>
        <p:nvSpPr>
          <p:cNvPr id="54" name="Text Box 194"/>
          <p:cNvSpPr txBox="1">
            <a:spLocks noChangeArrowheads="1"/>
          </p:cNvSpPr>
          <p:nvPr/>
        </p:nvSpPr>
        <p:spPr bwMode="auto">
          <a:xfrm>
            <a:off x="865477" y="4797469"/>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负荷控制</a:t>
            </a:r>
            <a:endParaRPr lang="en-US" altLang="zh-CN" sz="1200" b="1" kern="0" dirty="0">
              <a:latin typeface="微软雅黑" panose="020B0503020204020204" pitchFamily="34" charset="-122"/>
              <a:ea typeface="微软雅黑" panose="020B0503020204020204" pitchFamily="34" charset="-122"/>
            </a:endParaRPr>
          </a:p>
        </p:txBody>
      </p:sp>
      <p:sp>
        <p:nvSpPr>
          <p:cNvPr id="55" name="Text Box 194"/>
          <p:cNvSpPr txBox="1">
            <a:spLocks noChangeArrowheads="1"/>
          </p:cNvSpPr>
          <p:nvPr/>
        </p:nvSpPr>
        <p:spPr bwMode="auto">
          <a:xfrm>
            <a:off x="837615" y="5630211"/>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配电自动化</a:t>
            </a:r>
            <a:endParaRPr lang="en-US" altLang="zh-CN" sz="1200" b="1" kern="0" dirty="0">
              <a:latin typeface="微软雅黑" panose="020B0503020204020204" pitchFamily="34" charset="-122"/>
              <a:ea typeface="微软雅黑" panose="020B0503020204020204" pitchFamily="34" charset="-122"/>
            </a:endParaRPr>
          </a:p>
        </p:txBody>
      </p:sp>
      <p:pic>
        <p:nvPicPr>
          <p:cNvPr id="56" name="图片 55"/>
          <p:cNvPicPr>
            <a:picLocks noChangeAspect="1"/>
          </p:cNvPicPr>
          <p:nvPr/>
        </p:nvPicPr>
        <p:blipFill>
          <a:blip r:embed="rId3"/>
          <a:stretch>
            <a:fillRect/>
          </a:stretch>
        </p:blipFill>
        <p:spPr>
          <a:xfrm>
            <a:off x="930518" y="5101610"/>
            <a:ext cx="957761" cy="556804"/>
          </a:xfrm>
          <a:prstGeom prst="rect">
            <a:avLst/>
          </a:prstGeom>
        </p:spPr>
      </p:pic>
      <p:pic>
        <p:nvPicPr>
          <p:cNvPr id="57" name="图片 56"/>
          <p:cNvPicPr>
            <a:picLocks noChangeAspect="1"/>
          </p:cNvPicPr>
          <p:nvPr/>
        </p:nvPicPr>
        <p:blipFill>
          <a:blip r:embed="rId4"/>
          <a:stretch>
            <a:fillRect/>
          </a:stretch>
        </p:blipFill>
        <p:spPr>
          <a:xfrm>
            <a:off x="930336" y="4292222"/>
            <a:ext cx="945120" cy="532872"/>
          </a:xfrm>
          <a:prstGeom prst="rect">
            <a:avLst/>
          </a:prstGeom>
        </p:spPr>
      </p:pic>
      <p:sp>
        <p:nvSpPr>
          <p:cNvPr id="58" name="Text Box 194"/>
          <p:cNvSpPr txBox="1">
            <a:spLocks noChangeArrowheads="1"/>
          </p:cNvSpPr>
          <p:nvPr/>
        </p:nvSpPr>
        <p:spPr bwMode="auto">
          <a:xfrm>
            <a:off x="1840615" y="4797469"/>
            <a:ext cx="1360931"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供电所视频监控</a:t>
            </a:r>
            <a:endParaRPr lang="en-US" altLang="zh-CN" sz="1200" b="1" kern="0" dirty="0">
              <a:latin typeface="微软雅黑" panose="020B0503020204020204" pitchFamily="34" charset="-122"/>
              <a:ea typeface="微软雅黑" panose="020B0503020204020204" pitchFamily="34" charset="-122"/>
            </a:endParaRPr>
          </a:p>
        </p:txBody>
      </p:sp>
      <p:sp>
        <p:nvSpPr>
          <p:cNvPr id="59" name="Text Box 194"/>
          <p:cNvSpPr txBox="1">
            <a:spLocks noChangeArrowheads="1"/>
          </p:cNvSpPr>
          <p:nvPr/>
        </p:nvSpPr>
        <p:spPr bwMode="auto">
          <a:xfrm>
            <a:off x="1840615" y="5630211"/>
            <a:ext cx="1297686"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开闭所环境监控</a:t>
            </a:r>
            <a:endParaRPr lang="en-US" altLang="zh-CN" sz="1200" b="1" kern="0" dirty="0">
              <a:latin typeface="微软雅黑" panose="020B0503020204020204" pitchFamily="34" charset="-122"/>
              <a:ea typeface="微软雅黑" panose="020B0503020204020204" pitchFamily="34" charset="-122"/>
            </a:endParaRPr>
          </a:p>
        </p:txBody>
      </p:sp>
      <p:pic>
        <p:nvPicPr>
          <p:cNvPr id="60" name="图片 59"/>
          <p:cNvPicPr>
            <a:picLocks noChangeAspect="1"/>
          </p:cNvPicPr>
          <p:nvPr/>
        </p:nvPicPr>
        <p:blipFill>
          <a:blip r:embed="rId5"/>
          <a:stretch>
            <a:fillRect/>
          </a:stretch>
        </p:blipFill>
        <p:spPr>
          <a:xfrm>
            <a:off x="2018158" y="5102158"/>
            <a:ext cx="936398" cy="560223"/>
          </a:xfrm>
          <a:prstGeom prst="rect">
            <a:avLst/>
          </a:prstGeom>
        </p:spPr>
      </p:pic>
      <p:sp>
        <p:nvSpPr>
          <p:cNvPr id="61" name="Text Box 194"/>
          <p:cNvSpPr txBox="1">
            <a:spLocks noChangeArrowheads="1"/>
          </p:cNvSpPr>
          <p:nvPr/>
        </p:nvSpPr>
        <p:spPr bwMode="auto">
          <a:xfrm>
            <a:off x="3004787" y="5630211"/>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智能家居</a:t>
            </a:r>
            <a:endParaRPr lang="en-US" altLang="zh-CN" sz="1200" b="1" kern="0" dirty="0">
              <a:latin typeface="微软雅黑" panose="020B0503020204020204" pitchFamily="34" charset="-122"/>
              <a:ea typeface="微软雅黑" panose="020B0503020204020204" pitchFamily="34" charset="-122"/>
            </a:endParaRPr>
          </a:p>
        </p:txBody>
      </p:sp>
      <p:sp>
        <p:nvSpPr>
          <p:cNvPr id="62" name="Text Box 194"/>
          <p:cNvSpPr txBox="1">
            <a:spLocks noChangeArrowheads="1"/>
          </p:cNvSpPr>
          <p:nvPr/>
        </p:nvSpPr>
        <p:spPr bwMode="auto">
          <a:xfrm>
            <a:off x="3032645" y="4797469"/>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分布式能源</a:t>
            </a:r>
            <a:endParaRPr lang="en-US" altLang="zh-CN" sz="1200" b="1" kern="0" dirty="0">
              <a:latin typeface="微软雅黑" panose="020B0503020204020204" pitchFamily="34" charset="-122"/>
              <a:ea typeface="微软雅黑" panose="020B0503020204020204" pitchFamily="34" charset="-122"/>
            </a:endParaRPr>
          </a:p>
        </p:txBody>
      </p:sp>
      <p:pic>
        <p:nvPicPr>
          <p:cNvPr id="63" name="图片 62"/>
          <p:cNvPicPr>
            <a:picLocks noChangeAspect="1"/>
          </p:cNvPicPr>
          <p:nvPr/>
        </p:nvPicPr>
        <p:blipFill>
          <a:blip r:embed="rId6"/>
          <a:stretch>
            <a:fillRect/>
          </a:stretch>
        </p:blipFill>
        <p:spPr>
          <a:xfrm>
            <a:off x="3099387" y="4294315"/>
            <a:ext cx="940848" cy="540030"/>
          </a:xfrm>
          <a:prstGeom prst="rect">
            <a:avLst/>
          </a:prstGeom>
        </p:spPr>
      </p:pic>
      <p:pic>
        <p:nvPicPr>
          <p:cNvPr id="64" name="图片 63"/>
          <p:cNvPicPr>
            <a:picLocks noChangeAspect="1"/>
          </p:cNvPicPr>
          <p:nvPr/>
        </p:nvPicPr>
        <p:blipFill>
          <a:blip r:embed="rId7"/>
          <a:stretch>
            <a:fillRect/>
          </a:stretch>
        </p:blipFill>
        <p:spPr>
          <a:xfrm>
            <a:off x="2010278" y="4291809"/>
            <a:ext cx="941235" cy="531471"/>
          </a:xfrm>
          <a:prstGeom prst="rect">
            <a:avLst/>
          </a:prstGeom>
        </p:spPr>
      </p:pic>
      <p:sp>
        <p:nvSpPr>
          <p:cNvPr id="65" name="Text Box 194"/>
          <p:cNvSpPr txBox="1">
            <a:spLocks noChangeArrowheads="1"/>
          </p:cNvSpPr>
          <p:nvPr/>
        </p:nvSpPr>
        <p:spPr bwMode="auto">
          <a:xfrm>
            <a:off x="3944360" y="5630211"/>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台区巡检</a:t>
            </a:r>
            <a:endParaRPr lang="en-US" altLang="zh-CN" sz="1200" b="1" kern="0" dirty="0">
              <a:latin typeface="微软雅黑" panose="020B0503020204020204" pitchFamily="34" charset="-122"/>
              <a:ea typeface="微软雅黑" panose="020B0503020204020204" pitchFamily="34" charset="-122"/>
            </a:endParaRPr>
          </a:p>
        </p:txBody>
      </p:sp>
      <p:pic>
        <p:nvPicPr>
          <p:cNvPr id="67" name="Picture 3"/>
          <p:cNvPicPr>
            <a:picLocks noChangeAspect="1" noChangeArrowheads="1"/>
          </p:cNvPicPr>
          <p:nvPr/>
        </p:nvPicPr>
        <p:blipFill>
          <a:blip r:embed="rId8" cstate="print">
            <a:clrChange>
              <a:clrFrom>
                <a:srgbClr val="F2F2F2"/>
              </a:clrFrom>
              <a:clrTo>
                <a:srgbClr val="F2F2F2">
                  <a:alpha val="0"/>
                </a:srgbClr>
              </a:clrTo>
            </a:clrChange>
          </a:blip>
          <a:srcRect/>
          <a:stretch>
            <a:fillRect/>
          </a:stretch>
        </p:blipFill>
        <p:spPr bwMode="auto">
          <a:xfrm>
            <a:off x="4295344" y="4867338"/>
            <a:ext cx="426776" cy="770893"/>
          </a:xfrm>
          <a:prstGeom prst="rect">
            <a:avLst/>
          </a:prstGeom>
          <a:noFill/>
          <a:ln w="9525">
            <a:noFill/>
            <a:miter lim="800000"/>
            <a:headEnd/>
            <a:tailEnd/>
          </a:ln>
        </p:spPr>
      </p:pic>
      <p:sp>
        <p:nvSpPr>
          <p:cNvPr id="68" name="Text Box 194"/>
          <p:cNvSpPr txBox="1">
            <a:spLocks noChangeArrowheads="1"/>
          </p:cNvSpPr>
          <p:nvPr/>
        </p:nvSpPr>
        <p:spPr bwMode="auto">
          <a:xfrm>
            <a:off x="3972222" y="4797469"/>
            <a:ext cx="1126908" cy="294586"/>
          </a:xfrm>
          <a:prstGeom prst="rect">
            <a:avLst/>
          </a:prstGeom>
          <a:noFill/>
          <a:ln w="19050">
            <a:noFill/>
            <a:prstDash val="dash"/>
            <a:miter lim="800000"/>
            <a:headEnd/>
            <a:tailEnd/>
          </a:ln>
        </p:spPr>
        <p:txBody>
          <a:bodyPr wrap="square" lIns="0" tIns="54432" rIns="0" bIns="54432">
            <a:spAutoFit/>
          </a:bodyPr>
          <a:lstStyle/>
          <a:p>
            <a:pPr algn="ctr" defTabSz="816063" eaLnBrk="0" hangingPunct="0">
              <a:spcBef>
                <a:spcPct val="50000"/>
              </a:spcBef>
              <a:defRPr/>
            </a:pPr>
            <a:r>
              <a:rPr lang="zh-CN" altLang="en-US" sz="1200" b="1" kern="0" dirty="0">
                <a:latin typeface="微软雅黑" panose="020B0503020204020204" pitchFamily="34" charset="-122"/>
                <a:ea typeface="微软雅黑" panose="020B0503020204020204" pitchFamily="34" charset="-122"/>
              </a:rPr>
              <a:t>用电信息采集</a:t>
            </a:r>
            <a:endParaRPr lang="en-US" altLang="zh-CN" sz="1200" b="1" kern="0" dirty="0">
              <a:latin typeface="微软雅黑" panose="020B0503020204020204" pitchFamily="34" charset="-122"/>
              <a:ea typeface="微软雅黑" panose="020B0503020204020204" pitchFamily="34" charset="-122"/>
            </a:endParaRPr>
          </a:p>
        </p:txBody>
      </p:sp>
      <p:pic>
        <p:nvPicPr>
          <p:cNvPr id="69" name="图片 68"/>
          <p:cNvPicPr>
            <a:picLocks noChangeAspect="1"/>
          </p:cNvPicPr>
          <p:nvPr/>
        </p:nvPicPr>
        <p:blipFill>
          <a:blip r:embed="rId9"/>
          <a:stretch>
            <a:fillRect/>
          </a:stretch>
        </p:blipFill>
        <p:spPr>
          <a:xfrm>
            <a:off x="3105138" y="5101409"/>
            <a:ext cx="940848" cy="555544"/>
          </a:xfrm>
          <a:prstGeom prst="rect">
            <a:avLst/>
          </a:prstGeom>
        </p:spPr>
      </p:pic>
      <p:pic>
        <p:nvPicPr>
          <p:cNvPr id="70" name="图片 69"/>
          <p:cNvPicPr>
            <a:picLocks noChangeAspect="1"/>
          </p:cNvPicPr>
          <p:nvPr/>
        </p:nvPicPr>
        <p:blipFill>
          <a:blip r:embed="rId10">
            <a:clrChange>
              <a:clrFrom>
                <a:srgbClr val="FFFFFF"/>
              </a:clrFrom>
              <a:clrTo>
                <a:srgbClr val="FFFFFF">
                  <a:alpha val="0"/>
                </a:srgbClr>
              </a:clrTo>
            </a:clrChange>
          </a:blip>
          <a:stretch>
            <a:fillRect/>
          </a:stretch>
        </p:blipFill>
        <p:spPr>
          <a:xfrm>
            <a:off x="4280404" y="4232682"/>
            <a:ext cx="510542" cy="626423"/>
          </a:xfrm>
          <a:prstGeom prst="rect">
            <a:avLst/>
          </a:prstGeom>
        </p:spPr>
      </p:pic>
      <p:sp>
        <p:nvSpPr>
          <p:cNvPr id="71" name="同侧圆角矩形 70"/>
          <p:cNvSpPr/>
          <p:nvPr/>
        </p:nvSpPr>
        <p:spPr bwMode="auto">
          <a:xfrm>
            <a:off x="494237" y="4029291"/>
            <a:ext cx="4980329" cy="2063312"/>
          </a:xfrm>
          <a:prstGeom prst="round2SameRect">
            <a:avLst>
              <a:gd name="adj1" fmla="val 0"/>
              <a:gd name="adj2" fmla="val 0"/>
            </a:avLst>
          </a:prstGeom>
          <a:noFill/>
          <a:ln w="6350">
            <a:solidFill>
              <a:schemeClr val="bg1"/>
            </a:solidFill>
          </a:ln>
          <a:effectLst/>
        </p:spPr>
        <p:style>
          <a:lnRef idx="2">
            <a:schemeClr val="accent3">
              <a:shade val="50000"/>
            </a:schemeClr>
          </a:lnRef>
          <a:fillRef idx="1">
            <a:schemeClr val="accent3"/>
          </a:fillRef>
          <a:effectRef idx="0">
            <a:schemeClr val="accent3"/>
          </a:effectRef>
          <a:fontRef idx="minor">
            <a:schemeClr val="lt1"/>
          </a:fontRef>
        </p:style>
        <p:txBody>
          <a:bodyPr wrap="none" lIns="58044" tIns="29021" rIns="58044" bIns="29021" anchor="ctr"/>
          <a:lstStyle/>
          <a:p>
            <a:pPr algn="ctr" defTabSz="580233" eaLnBrk="0" hangingPunct="0">
              <a:buSzPct val="60000"/>
              <a:defRPr/>
            </a:pPr>
            <a:endParaRPr lang="en-US" altLang="zh-CN" sz="547" kern="0" dirty="0">
              <a:solidFill>
                <a:schemeClr val="tx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3" name="矩形 72"/>
          <p:cNvSpPr/>
          <p:nvPr/>
        </p:nvSpPr>
        <p:spPr>
          <a:xfrm>
            <a:off x="205238" y="294866"/>
            <a:ext cx="9452109" cy="535407"/>
          </a:xfrm>
          <a:prstGeom prst="rect">
            <a:avLst/>
          </a:prstGeom>
          <a:noFill/>
        </p:spPr>
        <p:txBody>
          <a:bodyPr wrap="square" rtlCol="0">
            <a:spAutoFit/>
          </a:bodyPr>
          <a:lstStyle/>
          <a:p>
            <a:pPr defTabSz="501234" eaLnBrk="0" hangingPunct="0">
              <a:lnSpc>
                <a:spcPct val="90000"/>
              </a:lnSpc>
              <a:defRPr/>
            </a:pPr>
            <a:r>
              <a:rPr lang="zh-CN" altLang="en-US" sz="3199" b="1" dirty="0">
                <a:latin typeface="微软雅黑" panose="020B0503020204020204" pitchFamily="34" charset="-122"/>
                <a:ea typeface="微软雅黑" panose="020B0503020204020204" pitchFamily="34" charset="-122"/>
                <a:cs typeface="Arial" panose="020B0604020202020204" pitchFamily="34" charset="0"/>
                <a:sym typeface="+mn-lt"/>
              </a:rPr>
              <a:t>江苏电力：</a:t>
            </a:r>
            <a:r>
              <a:rPr lang="en-US" altLang="zh-CN" sz="3199" b="1" dirty="0">
                <a:latin typeface="微软雅黑" panose="020B0503020204020204" pitchFamily="34" charset="-122"/>
                <a:ea typeface="微软雅黑" panose="020B0503020204020204" pitchFamily="34" charset="-122"/>
                <a:cs typeface="Arial" panose="020B0604020202020204" pitchFamily="34" charset="0"/>
                <a:sym typeface="+mn-lt"/>
              </a:rPr>
              <a:t>LTE-G</a:t>
            </a:r>
            <a:r>
              <a:rPr lang="zh-CN" altLang="en-US" sz="3199" b="1" dirty="0">
                <a:latin typeface="微软雅黑" panose="020B0503020204020204" pitchFamily="34" charset="-122"/>
                <a:ea typeface="微软雅黑" panose="020B0503020204020204" pitchFamily="34" charset="-122"/>
                <a:cs typeface="Arial" panose="020B0604020202020204" pitchFamily="34" charset="0"/>
                <a:sym typeface="+mn-lt"/>
              </a:rPr>
              <a:t>无线专网助力江苏能源变革</a:t>
            </a:r>
          </a:p>
        </p:txBody>
      </p:sp>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6213" y="1251720"/>
            <a:ext cx="4974146" cy="2678908"/>
          </a:xfrm>
          <a:prstGeom prst="rect">
            <a:avLst/>
          </a:prstGeom>
        </p:spPr>
      </p:pic>
    </p:spTree>
    <p:extLst>
      <p:ext uri="{BB962C8B-B14F-4D97-AF65-F5344CB8AC3E}">
        <p14:creationId xmlns:p14="http://schemas.microsoft.com/office/powerpoint/2010/main" val="2034863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a:extLst>
              <a:ext uri="{FF2B5EF4-FFF2-40B4-BE49-F238E27FC236}">
                <a16:creationId xmlns:a16="http://schemas.microsoft.com/office/drawing/2014/main" id="{C1C73A11-4391-4138-86E1-8E46B9A07AB3}"/>
              </a:ext>
            </a:extLst>
          </p:cNvPr>
          <p:cNvCxnSpPr>
            <a:cxnSpLocks/>
          </p:cNvCxnSpPr>
          <p:nvPr/>
        </p:nvCxnSpPr>
        <p:spPr>
          <a:xfrm>
            <a:off x="10341529" y="2588331"/>
            <a:ext cx="0" cy="2557471"/>
          </a:xfrm>
          <a:prstGeom prst="line">
            <a:avLst/>
          </a:prstGeom>
          <a:ln>
            <a:solidFill>
              <a:srgbClr val="D9D8FC"/>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4070C9B5-65B6-4896-A29E-9B764B286988}"/>
              </a:ext>
            </a:extLst>
          </p:cNvPr>
          <p:cNvCxnSpPr>
            <a:cxnSpLocks/>
          </p:cNvCxnSpPr>
          <p:nvPr/>
        </p:nvCxnSpPr>
        <p:spPr>
          <a:xfrm flipH="1">
            <a:off x="7863314" y="2598205"/>
            <a:ext cx="0" cy="2800725"/>
          </a:xfrm>
          <a:prstGeom prst="line">
            <a:avLst/>
          </a:prstGeom>
          <a:ln>
            <a:solidFill>
              <a:srgbClr val="CEE8F6"/>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3A754B0-1AD9-4066-9A1F-851A3C4C6C53}"/>
              </a:ext>
            </a:extLst>
          </p:cNvPr>
          <p:cNvCxnSpPr/>
          <p:nvPr/>
        </p:nvCxnSpPr>
        <p:spPr>
          <a:xfrm flipH="1">
            <a:off x="5398810" y="2513635"/>
            <a:ext cx="0" cy="2856053"/>
          </a:xfrm>
          <a:prstGeom prst="line">
            <a:avLst/>
          </a:prstGeom>
          <a:ln>
            <a:solidFill>
              <a:srgbClr val="CEE8F6"/>
            </a:solidFill>
          </a:ln>
        </p:spPr>
        <p:style>
          <a:lnRef idx="1">
            <a:schemeClr val="accent1"/>
          </a:lnRef>
          <a:fillRef idx="0">
            <a:schemeClr val="accent1"/>
          </a:fillRef>
          <a:effectRef idx="0">
            <a:schemeClr val="accent1"/>
          </a:effectRef>
          <a:fontRef idx="minor">
            <a:schemeClr val="tx1"/>
          </a:fontRef>
        </p:style>
      </p:cxnSp>
      <p:sp>
        <p:nvSpPr>
          <p:cNvPr id="91" name="椭圆 90">
            <a:extLst>
              <a:ext uri="{FF2B5EF4-FFF2-40B4-BE49-F238E27FC236}">
                <a16:creationId xmlns:a16="http://schemas.microsoft.com/office/drawing/2014/main" id="{A8B569B6-54BD-4456-BF64-6390A215EEB2}"/>
              </a:ext>
            </a:extLst>
          </p:cNvPr>
          <p:cNvSpPr/>
          <p:nvPr/>
        </p:nvSpPr>
        <p:spPr>
          <a:xfrm>
            <a:off x="10342454" y="2052308"/>
            <a:ext cx="1155365" cy="1072046"/>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latin typeface="微软雅黑" panose="020B0503020204020204" pitchFamily="34" charset="-122"/>
              <a:ea typeface="微软雅黑" panose="020B0503020204020204" pitchFamily="34" charset="-122"/>
            </a:endParaRPr>
          </a:p>
        </p:txBody>
      </p:sp>
      <p:sp>
        <p:nvSpPr>
          <p:cNvPr id="90" name="椭圆 89">
            <a:extLst>
              <a:ext uri="{FF2B5EF4-FFF2-40B4-BE49-F238E27FC236}">
                <a16:creationId xmlns:a16="http://schemas.microsoft.com/office/drawing/2014/main" id="{2C4729FD-4072-4C09-BE91-E589005CA608}"/>
              </a:ext>
            </a:extLst>
          </p:cNvPr>
          <p:cNvSpPr/>
          <p:nvPr/>
        </p:nvSpPr>
        <p:spPr>
          <a:xfrm>
            <a:off x="7871353" y="2052308"/>
            <a:ext cx="1155365" cy="1072046"/>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latin typeface="微软雅黑" panose="020B0503020204020204" pitchFamily="34" charset="-122"/>
              <a:ea typeface="微软雅黑" panose="020B0503020204020204" pitchFamily="34" charset="-122"/>
            </a:endParaRPr>
          </a:p>
        </p:txBody>
      </p:sp>
      <p:sp>
        <p:nvSpPr>
          <p:cNvPr id="28" name="标题 1"/>
          <p:cNvSpPr txBox="1">
            <a:spLocks/>
          </p:cNvSpPr>
          <p:nvPr/>
        </p:nvSpPr>
        <p:spPr>
          <a:xfrm>
            <a:off x="339409" y="235193"/>
            <a:ext cx="11589934" cy="586647"/>
          </a:xfrm>
          <a:prstGeom prst="rect">
            <a:avLst/>
          </a:prstGeom>
        </p:spPr>
        <p:txBody>
          <a:bodyPr vert="horz" lIns="91416" tIns="45708" rIns="91416" bIns="45708" rtlCol="0" anchor="ctr">
            <a:noAutofit/>
          </a:bodyPr>
          <a:lstStyle>
            <a:lvl1pPr algn="l" defTabSz="914583" rtl="0" eaLnBrk="1" latinLnBrk="0" hangingPunct="1">
              <a:lnSpc>
                <a:spcPct val="90000"/>
              </a:lnSpc>
              <a:spcBef>
                <a:spcPct val="0"/>
              </a:spcBef>
              <a:buNone/>
              <a:defRPr sz="4401" kern="1200">
                <a:solidFill>
                  <a:schemeClr val="tx1"/>
                </a:solidFill>
                <a:latin typeface="+mj-lt"/>
                <a:ea typeface="+mj-ea"/>
                <a:cs typeface="+mj-cs"/>
              </a:defRPr>
            </a:lvl1pPr>
          </a:lstStyle>
          <a:p>
            <a:r>
              <a:rPr lang="zh-CN" altLang="en-US" sz="3199" b="1" dirty="0">
                <a:latin typeface="微软雅黑" panose="020B0503020204020204" pitchFamily="34" charset="-122"/>
                <a:ea typeface="微软雅黑" panose="020B0503020204020204" pitchFamily="34" charset="-122"/>
              </a:rPr>
              <a:t>能源转型已成全球共识</a:t>
            </a:r>
            <a:endParaRPr lang="en-US" altLang="en-US" sz="3199"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nvSpPr>
        <p:spPr>
          <a:xfrm>
            <a:off x="-1606850" y="2514915"/>
            <a:ext cx="491262" cy="49126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0" name="矩形 19"/>
          <p:cNvSpPr/>
          <p:nvPr/>
        </p:nvSpPr>
        <p:spPr>
          <a:xfrm>
            <a:off x="-1606850" y="3091014"/>
            <a:ext cx="491262" cy="4912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1" name="矩形 20"/>
          <p:cNvSpPr/>
          <p:nvPr/>
        </p:nvSpPr>
        <p:spPr>
          <a:xfrm>
            <a:off x="-1606850" y="3700206"/>
            <a:ext cx="491262" cy="491262"/>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2" name="矩形 21"/>
          <p:cNvSpPr/>
          <p:nvPr/>
        </p:nvSpPr>
        <p:spPr>
          <a:xfrm>
            <a:off x="-1606850" y="1914202"/>
            <a:ext cx="491262" cy="4912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3" name="矩形 22"/>
          <p:cNvSpPr/>
          <p:nvPr/>
        </p:nvSpPr>
        <p:spPr>
          <a:xfrm>
            <a:off x="-1606850" y="4324080"/>
            <a:ext cx="491262" cy="4912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grpSp>
        <p:nvGrpSpPr>
          <p:cNvPr id="18" name="组合 17">
            <a:extLst>
              <a:ext uri="{FF2B5EF4-FFF2-40B4-BE49-F238E27FC236}">
                <a16:creationId xmlns:a16="http://schemas.microsoft.com/office/drawing/2014/main" id="{883B63EF-80A8-42B7-A302-E52204D904E7}"/>
              </a:ext>
            </a:extLst>
          </p:cNvPr>
          <p:cNvGrpSpPr/>
          <p:nvPr/>
        </p:nvGrpSpPr>
        <p:grpSpPr>
          <a:xfrm>
            <a:off x="429148" y="1408220"/>
            <a:ext cx="4609502" cy="4372820"/>
            <a:chOff x="934738" y="831439"/>
            <a:chExt cx="5523027" cy="5059285"/>
          </a:xfrm>
        </p:grpSpPr>
        <p:grpSp>
          <p:nvGrpSpPr>
            <p:cNvPr id="25" name="组合 24">
              <a:extLst>
                <a:ext uri="{FF2B5EF4-FFF2-40B4-BE49-F238E27FC236}">
                  <a16:creationId xmlns:a16="http://schemas.microsoft.com/office/drawing/2014/main" id="{3BE727DC-5B02-46D4-8B34-750B0EECD0E0}"/>
                </a:ext>
              </a:extLst>
            </p:cNvPr>
            <p:cNvGrpSpPr/>
            <p:nvPr/>
          </p:nvGrpSpPr>
          <p:grpSpPr>
            <a:xfrm>
              <a:off x="934739" y="1468566"/>
              <a:ext cx="5097163" cy="3858768"/>
              <a:chOff x="934739" y="1468566"/>
              <a:chExt cx="5097163" cy="3858768"/>
            </a:xfrm>
          </p:grpSpPr>
          <p:grpSp>
            <p:nvGrpSpPr>
              <p:cNvPr id="30" name="组合 29">
                <a:extLst>
                  <a:ext uri="{FF2B5EF4-FFF2-40B4-BE49-F238E27FC236}">
                    <a16:creationId xmlns:a16="http://schemas.microsoft.com/office/drawing/2014/main" id="{08039A82-1F7A-49C0-A3E3-2C29825BA133}"/>
                  </a:ext>
                </a:extLst>
              </p:cNvPr>
              <p:cNvGrpSpPr/>
              <p:nvPr/>
            </p:nvGrpSpPr>
            <p:grpSpPr>
              <a:xfrm>
                <a:off x="934739" y="1468566"/>
                <a:ext cx="5097163" cy="3858768"/>
                <a:chOff x="1909430" y="2423160"/>
                <a:chExt cx="5097163" cy="3858768"/>
              </a:xfrm>
            </p:grpSpPr>
            <p:sp>
              <p:nvSpPr>
                <p:cNvPr id="35" name="等腰三角形 34">
                  <a:extLst>
                    <a:ext uri="{FF2B5EF4-FFF2-40B4-BE49-F238E27FC236}">
                      <a16:creationId xmlns:a16="http://schemas.microsoft.com/office/drawing/2014/main" id="{7DF805D7-A9ED-4528-B6ED-BB90C6C12261}"/>
                    </a:ext>
                  </a:extLst>
                </p:cNvPr>
                <p:cNvSpPr/>
                <p:nvPr/>
              </p:nvSpPr>
              <p:spPr>
                <a:xfrm rot="10800000">
                  <a:off x="1909430" y="2423160"/>
                  <a:ext cx="5097163" cy="3858768"/>
                </a:xfrm>
                <a:prstGeom prst="triangle">
                  <a:avLst/>
                </a:prstGeom>
                <a:gradFill>
                  <a:gsLst>
                    <a:gs pos="0">
                      <a:srgbClr val="EB032A"/>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sp>
              <p:nvSpPr>
                <p:cNvPr id="36" name="等腰三角形 35">
                  <a:extLst>
                    <a:ext uri="{FF2B5EF4-FFF2-40B4-BE49-F238E27FC236}">
                      <a16:creationId xmlns:a16="http://schemas.microsoft.com/office/drawing/2014/main" id="{7A2EC9E7-D836-45C1-AFBC-615FA0B6FEBD}"/>
                    </a:ext>
                  </a:extLst>
                </p:cNvPr>
                <p:cNvSpPr/>
                <p:nvPr/>
              </p:nvSpPr>
              <p:spPr>
                <a:xfrm>
                  <a:off x="3194420" y="2423160"/>
                  <a:ext cx="2527182" cy="19277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grpSp>
          <p:pic>
            <p:nvPicPr>
              <p:cNvPr id="31" name="图片 30">
                <a:extLst>
                  <a:ext uri="{FF2B5EF4-FFF2-40B4-BE49-F238E27FC236}">
                    <a16:creationId xmlns:a16="http://schemas.microsoft.com/office/drawing/2014/main" id="{773A00C8-2D00-4937-B36B-017C61C614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3866" y="1755687"/>
                <a:ext cx="711049" cy="711049"/>
              </a:xfrm>
              <a:prstGeom prst="rect">
                <a:avLst/>
              </a:prstGeom>
            </p:spPr>
          </p:pic>
          <p:sp>
            <p:nvSpPr>
              <p:cNvPr id="32" name="矩形 31">
                <a:extLst>
                  <a:ext uri="{FF2B5EF4-FFF2-40B4-BE49-F238E27FC236}">
                    <a16:creationId xmlns:a16="http://schemas.microsoft.com/office/drawing/2014/main" id="{D6912FF6-A122-4FDE-B6A4-7534A1925D3D}"/>
                  </a:ext>
                </a:extLst>
              </p:cNvPr>
              <p:cNvSpPr/>
              <p:nvPr/>
            </p:nvSpPr>
            <p:spPr>
              <a:xfrm>
                <a:off x="2880991" y="2466646"/>
                <a:ext cx="1204657" cy="700667"/>
              </a:xfrm>
              <a:prstGeom prst="rect">
                <a:avLst/>
              </a:prstGeom>
            </p:spPr>
            <p:txBody>
              <a:bodyPr wrap="none">
                <a:spAutoFit/>
              </a:bodyPr>
              <a:lstStyle/>
              <a:p>
                <a:pPr algn="ctr"/>
                <a:r>
                  <a:rPr lang="zh-CN" altLang="en-US" sz="1600" b="1" dirty="0">
                    <a:latin typeface="微软雅黑" panose="020B0503020204020204" pitchFamily="34" charset="-122"/>
                    <a:ea typeface="微软雅黑" panose="020B0503020204020204" pitchFamily="34" charset="-122"/>
                  </a:rPr>
                  <a:t>能源转型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rPr>
                  <a:t>三要素</a:t>
                </a:r>
              </a:p>
            </p:txBody>
          </p:sp>
          <p:pic>
            <p:nvPicPr>
              <p:cNvPr id="33" name="图片 32">
                <a:extLst>
                  <a:ext uri="{FF2B5EF4-FFF2-40B4-BE49-F238E27FC236}">
                    <a16:creationId xmlns:a16="http://schemas.microsoft.com/office/drawing/2014/main" id="{09CB01CD-949A-40DD-B2C0-E65C055774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0295" y="1755687"/>
                <a:ext cx="713232" cy="713232"/>
              </a:xfrm>
              <a:prstGeom prst="rect">
                <a:avLst/>
              </a:prstGeom>
            </p:spPr>
          </p:pic>
          <p:pic>
            <p:nvPicPr>
              <p:cNvPr id="34" name="图片 33">
                <a:extLst>
                  <a:ext uri="{FF2B5EF4-FFF2-40B4-BE49-F238E27FC236}">
                    <a16:creationId xmlns:a16="http://schemas.microsoft.com/office/drawing/2014/main" id="{E82FC35E-C0BE-47A7-A4B1-0C07137956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6704" y="3711845"/>
                <a:ext cx="713232" cy="713232"/>
              </a:xfrm>
              <a:prstGeom prst="rect">
                <a:avLst/>
              </a:prstGeom>
            </p:spPr>
          </p:pic>
        </p:grpSp>
        <p:sp>
          <p:nvSpPr>
            <p:cNvPr id="26" name="文本框 25">
              <a:extLst>
                <a:ext uri="{FF2B5EF4-FFF2-40B4-BE49-F238E27FC236}">
                  <a16:creationId xmlns:a16="http://schemas.microsoft.com/office/drawing/2014/main" id="{C1D6F4AC-C6C2-404C-B7A2-BE7D341A0F93}"/>
                </a:ext>
              </a:extLst>
            </p:cNvPr>
            <p:cNvSpPr txBox="1"/>
            <p:nvPr/>
          </p:nvSpPr>
          <p:spPr>
            <a:xfrm>
              <a:off x="934738" y="858459"/>
              <a:ext cx="1943287" cy="405650"/>
            </a:xfrm>
            <a:prstGeom prst="rect">
              <a:avLst/>
            </a:prstGeom>
            <a:noFill/>
          </p:spPr>
          <p:txBody>
            <a:bodyPr wrap="square" rtlCol="0">
              <a:spAutoFit/>
            </a:bodyPr>
            <a:lstStyle/>
            <a:p>
              <a:r>
                <a:rPr lang="zh-CN" altLang="en-US" sz="1600" b="1"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能源供给与安全</a:t>
              </a:r>
            </a:p>
          </p:txBody>
        </p:sp>
        <p:sp>
          <p:nvSpPr>
            <p:cNvPr id="27" name="文本框 26">
              <a:extLst>
                <a:ext uri="{FF2B5EF4-FFF2-40B4-BE49-F238E27FC236}">
                  <a16:creationId xmlns:a16="http://schemas.microsoft.com/office/drawing/2014/main" id="{0504AE15-61D5-42A7-960D-7196EF48DC6E}"/>
                </a:ext>
              </a:extLst>
            </p:cNvPr>
            <p:cNvSpPr txBox="1"/>
            <p:nvPr/>
          </p:nvSpPr>
          <p:spPr>
            <a:xfrm>
              <a:off x="3739384" y="831439"/>
              <a:ext cx="2718381" cy="405650"/>
            </a:xfrm>
            <a:prstGeom prst="rect">
              <a:avLst/>
            </a:prstGeom>
            <a:noFill/>
          </p:spPr>
          <p:txBody>
            <a:bodyPr wrap="square" rtlCol="0">
              <a:spAutoFit/>
            </a:bodyPr>
            <a:lstStyle/>
            <a:p>
              <a:pPr algn="r"/>
              <a:r>
                <a:rPr lang="zh-CN" altLang="en-US" sz="1600" b="1"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环境与可持续性发展</a:t>
              </a:r>
            </a:p>
          </p:txBody>
        </p:sp>
        <p:sp>
          <p:nvSpPr>
            <p:cNvPr id="29" name="文本框 28">
              <a:extLst>
                <a:ext uri="{FF2B5EF4-FFF2-40B4-BE49-F238E27FC236}">
                  <a16:creationId xmlns:a16="http://schemas.microsoft.com/office/drawing/2014/main" id="{F8AC4F03-107C-434A-9E2C-0B21D1E3287A}"/>
                </a:ext>
              </a:extLst>
            </p:cNvPr>
            <p:cNvSpPr txBox="1"/>
            <p:nvPr/>
          </p:nvSpPr>
          <p:spPr>
            <a:xfrm>
              <a:off x="2107334" y="5485074"/>
              <a:ext cx="2751970" cy="405650"/>
            </a:xfrm>
            <a:prstGeom prst="rect">
              <a:avLst/>
            </a:prstGeom>
            <a:noFill/>
          </p:spPr>
          <p:txBody>
            <a:bodyPr wrap="square" rtlCol="0">
              <a:spAutoFit/>
            </a:bodyPr>
            <a:lstStyle/>
            <a:p>
              <a:pPr algn="ctr"/>
              <a:r>
                <a:rPr lang="zh-CN" altLang="en-US" sz="1600" b="1" dirty="0">
                  <a:solidFill>
                    <a:srgbClr val="FFC000"/>
                  </a:solidFill>
                  <a:latin typeface="微软雅黑" panose="020B0503020204020204" pitchFamily="34" charset="-122"/>
                  <a:ea typeface="微软雅黑" panose="020B0503020204020204" pitchFamily="34" charset="-122"/>
                  <a:cs typeface="Arial" panose="020B0604020202020204" pitchFamily="34" charset="0"/>
                </a:rPr>
                <a:t>经济增长与行业发展</a:t>
              </a:r>
            </a:p>
          </p:txBody>
        </p:sp>
      </p:grpSp>
      <p:sp>
        <p:nvSpPr>
          <p:cNvPr id="38" name="椭圆 37">
            <a:extLst>
              <a:ext uri="{FF2B5EF4-FFF2-40B4-BE49-F238E27FC236}">
                <a16:creationId xmlns:a16="http://schemas.microsoft.com/office/drawing/2014/main" id="{2913E081-1946-4A04-9C6E-811DAE114089}"/>
              </a:ext>
            </a:extLst>
          </p:cNvPr>
          <p:cNvSpPr/>
          <p:nvPr/>
        </p:nvSpPr>
        <p:spPr>
          <a:xfrm>
            <a:off x="5400252" y="2052308"/>
            <a:ext cx="1155365" cy="1072046"/>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id="{1E544A53-5E1E-4033-9361-05CA7061A2E6}"/>
              </a:ext>
            </a:extLst>
          </p:cNvPr>
          <p:cNvSpPr txBox="1"/>
          <p:nvPr/>
        </p:nvSpPr>
        <p:spPr>
          <a:xfrm>
            <a:off x="5427848" y="2220463"/>
            <a:ext cx="1115859" cy="738664"/>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加大</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可再生能源</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发展</a:t>
            </a:r>
          </a:p>
        </p:txBody>
      </p:sp>
      <p:sp>
        <p:nvSpPr>
          <p:cNvPr id="47" name="椭圆 46">
            <a:extLst>
              <a:ext uri="{FF2B5EF4-FFF2-40B4-BE49-F238E27FC236}">
                <a16:creationId xmlns:a16="http://schemas.microsoft.com/office/drawing/2014/main" id="{268238BD-014B-4E66-A95A-2FF7371710B9}"/>
              </a:ext>
            </a:extLst>
          </p:cNvPr>
          <p:cNvSpPr/>
          <p:nvPr/>
        </p:nvSpPr>
        <p:spPr>
          <a:xfrm>
            <a:off x="5335729" y="3350427"/>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41E2229C-0C8A-40E1-A3DE-56E4245E8B57}"/>
              </a:ext>
            </a:extLst>
          </p:cNvPr>
          <p:cNvSpPr/>
          <p:nvPr/>
        </p:nvSpPr>
        <p:spPr>
          <a:xfrm>
            <a:off x="5482527" y="3224391"/>
            <a:ext cx="2083612" cy="872547"/>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欧盟</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年，可再生能源份额</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zh-CN" altLang="en-US" b="1" dirty="0">
                <a:latin typeface="微软雅黑" panose="020B0503020204020204" pitchFamily="34" charset="-122"/>
                <a:ea typeface="微软雅黑" panose="020B0503020204020204" pitchFamily="34" charset="-122"/>
                <a:cs typeface="Arial" panose="020B0604020202020204" pitchFamily="34" charset="0"/>
              </a:rPr>
              <a:t>≥</a:t>
            </a:r>
            <a:r>
              <a:rPr lang="en-US" altLang="zh-CN" b="1" dirty="0">
                <a:latin typeface="微软雅黑" panose="020B0503020204020204" pitchFamily="34" charset="-122"/>
                <a:ea typeface="微软雅黑" panose="020B0503020204020204" pitchFamily="34" charset="-122"/>
                <a:cs typeface="Arial" panose="020B0604020202020204" pitchFamily="34" charset="0"/>
              </a:rPr>
              <a:t>32%</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椭圆 49">
            <a:extLst>
              <a:ext uri="{FF2B5EF4-FFF2-40B4-BE49-F238E27FC236}">
                <a16:creationId xmlns:a16="http://schemas.microsoft.com/office/drawing/2014/main" id="{9665B612-5BD3-4082-9A6B-C29C170543DD}"/>
              </a:ext>
            </a:extLst>
          </p:cNvPr>
          <p:cNvSpPr/>
          <p:nvPr/>
        </p:nvSpPr>
        <p:spPr>
          <a:xfrm>
            <a:off x="5320352" y="4362497"/>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6236DFD7-04C6-4CD5-950F-D068B6DDC9B8}"/>
              </a:ext>
            </a:extLst>
          </p:cNvPr>
          <p:cNvSpPr/>
          <p:nvPr/>
        </p:nvSpPr>
        <p:spPr>
          <a:xfrm>
            <a:off x="5467150" y="4275095"/>
            <a:ext cx="2058993" cy="853567"/>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沙特</a:t>
            </a:r>
            <a:endParaRPr lang="en-US" altLang="zh-CN" sz="1400" b="1"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en-US" altLang="zh-CN" sz="900" dirty="0">
                <a:latin typeface="微软雅黑" panose="020B0503020204020204" pitchFamily="34" charset="-122"/>
                <a:ea typeface="微软雅黑" panose="020B0503020204020204" pitchFamily="34" charset="-122"/>
              </a:rPr>
              <a:t>2023</a:t>
            </a:r>
            <a:r>
              <a:rPr lang="zh-CN" altLang="en-US" sz="900" dirty="0">
                <a:latin typeface="微软雅黑" panose="020B0503020204020204" pitchFamily="34" charset="-122"/>
                <a:ea typeface="微软雅黑" panose="020B0503020204020204" pitchFamily="34" charset="-122"/>
              </a:rPr>
              <a:t>年，新建可再生能源发电规模</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en-US" altLang="zh-CN" b="1" dirty="0">
                <a:latin typeface="微软雅黑" panose="020B0503020204020204" pitchFamily="34" charset="-122"/>
                <a:ea typeface="微软雅黑" panose="020B0503020204020204" pitchFamily="34" charset="-122"/>
                <a:cs typeface="Arial" panose="020B0604020202020204" pitchFamily="34" charset="0"/>
              </a:rPr>
              <a:t>27.3GW</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椭圆 52">
            <a:extLst>
              <a:ext uri="{FF2B5EF4-FFF2-40B4-BE49-F238E27FC236}">
                <a16:creationId xmlns:a16="http://schemas.microsoft.com/office/drawing/2014/main" id="{21083722-0700-4513-9833-38AE263A7FD6}"/>
              </a:ext>
            </a:extLst>
          </p:cNvPr>
          <p:cNvSpPr/>
          <p:nvPr/>
        </p:nvSpPr>
        <p:spPr>
          <a:xfrm>
            <a:off x="5331750" y="5309467"/>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C4448DC6-6FA0-46A6-9059-B06A7016BC8A}"/>
              </a:ext>
            </a:extLst>
          </p:cNvPr>
          <p:cNvSpPr/>
          <p:nvPr/>
        </p:nvSpPr>
        <p:spPr>
          <a:xfrm>
            <a:off x="5478548" y="5222065"/>
            <a:ext cx="2121054" cy="872547"/>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南非</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年，实现可再生能源供电</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en-US" altLang="zh-CN" b="1" dirty="0">
                <a:latin typeface="微软雅黑" panose="020B0503020204020204" pitchFamily="34" charset="-122"/>
                <a:ea typeface="微软雅黑" panose="020B0503020204020204" pitchFamily="34" charset="-122"/>
                <a:cs typeface="Arial" panose="020B0604020202020204" pitchFamily="34" charset="0"/>
              </a:rPr>
              <a:t>20GW</a:t>
            </a:r>
          </a:p>
        </p:txBody>
      </p:sp>
      <p:sp>
        <p:nvSpPr>
          <p:cNvPr id="59" name="文本框 58">
            <a:extLst>
              <a:ext uri="{FF2B5EF4-FFF2-40B4-BE49-F238E27FC236}">
                <a16:creationId xmlns:a16="http://schemas.microsoft.com/office/drawing/2014/main" id="{5DB7CB3F-DE1C-4BBD-8793-77A7982A019A}"/>
              </a:ext>
            </a:extLst>
          </p:cNvPr>
          <p:cNvSpPr txBox="1"/>
          <p:nvPr/>
        </p:nvSpPr>
        <p:spPr>
          <a:xfrm>
            <a:off x="10403700" y="2338190"/>
            <a:ext cx="1023976" cy="523220"/>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提高</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能源效率</a:t>
            </a:r>
          </a:p>
        </p:txBody>
      </p:sp>
      <p:sp>
        <p:nvSpPr>
          <p:cNvPr id="61" name="矩形 60">
            <a:extLst>
              <a:ext uri="{FF2B5EF4-FFF2-40B4-BE49-F238E27FC236}">
                <a16:creationId xmlns:a16="http://schemas.microsoft.com/office/drawing/2014/main" id="{446E8E50-7851-4046-BAC3-1E5F7B29CC5C}"/>
              </a:ext>
            </a:extLst>
          </p:cNvPr>
          <p:cNvSpPr/>
          <p:nvPr/>
        </p:nvSpPr>
        <p:spPr>
          <a:xfrm>
            <a:off x="10405348" y="3224391"/>
            <a:ext cx="1377300" cy="1588127"/>
          </a:xfrm>
          <a:prstGeom prst="rect">
            <a:avLst/>
          </a:prstGeom>
        </p:spPr>
        <p:txBody>
          <a:bodyPr wrap="non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欧盟</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年，能源效率</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ts val="600"/>
              </a:spcBef>
              <a:spcAft>
                <a:spcPts val="600"/>
              </a:spcAft>
              <a:buClr>
                <a:srgbClr val="FFD100"/>
              </a:buClr>
            </a:pPr>
            <a:r>
              <a:rPr lang="zh-CN" altLang="en-US" b="1" dirty="0">
                <a:latin typeface="微软雅黑" panose="020B0503020204020204" pitchFamily="34" charset="-122"/>
                <a:ea typeface="微软雅黑" panose="020B0503020204020204" pitchFamily="34" charset="-122"/>
                <a:cs typeface="Arial" panose="020B0604020202020204" pitchFamily="34" charset="0"/>
              </a:rPr>
              <a:t>≥ </a:t>
            </a:r>
            <a:r>
              <a:rPr lang="en-US" altLang="zh-CN" b="1" dirty="0">
                <a:latin typeface="微软雅黑" panose="020B0503020204020204" pitchFamily="34" charset="-122"/>
                <a:ea typeface="微软雅黑" panose="020B0503020204020204" pitchFamily="34" charset="-122"/>
                <a:cs typeface="Arial" panose="020B0604020202020204" pitchFamily="34" charset="0"/>
              </a:rPr>
              <a:t>32.5</a:t>
            </a:r>
            <a:r>
              <a:rPr lang="zh-CN" altLang="en-US" b="1" dirty="0">
                <a:latin typeface="微软雅黑" panose="020B0503020204020204" pitchFamily="34" charset="-122"/>
                <a:ea typeface="微软雅黑" panose="020B0503020204020204" pitchFamily="34" charset="-122"/>
                <a:cs typeface="Arial" panose="020B0604020202020204" pitchFamily="34" charset="0"/>
              </a:rPr>
              <a:t>％</a:t>
            </a:r>
            <a:endParaRPr lang="en-US" altLang="zh-CN" b="1"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endParaRPr lang="en-US" altLang="zh-CN" sz="900" dirty="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电力市场</a:t>
            </a: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互通互联</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ts val="600"/>
              </a:spcBef>
              <a:spcAft>
                <a:spcPts val="496"/>
              </a:spcAft>
              <a:buClr>
                <a:srgbClr val="FFD100"/>
              </a:buClr>
            </a:pPr>
            <a:r>
              <a:rPr lang="en-US" altLang="zh-CN" b="1" dirty="0">
                <a:latin typeface="微软雅黑" panose="020B0503020204020204" pitchFamily="34" charset="-122"/>
                <a:ea typeface="微软雅黑" panose="020B0503020204020204" pitchFamily="34" charset="-122"/>
                <a:cs typeface="Arial" panose="020B0604020202020204" pitchFamily="34" charset="0"/>
              </a:rPr>
              <a:t>15%</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椭圆 61">
            <a:extLst>
              <a:ext uri="{FF2B5EF4-FFF2-40B4-BE49-F238E27FC236}">
                <a16:creationId xmlns:a16="http://schemas.microsoft.com/office/drawing/2014/main" id="{96A8B2B1-CDA6-4FB5-94FA-8BDC19E0BF15}"/>
              </a:ext>
            </a:extLst>
          </p:cNvPr>
          <p:cNvSpPr/>
          <p:nvPr/>
        </p:nvSpPr>
        <p:spPr>
          <a:xfrm>
            <a:off x="10278713" y="3335413"/>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a16="http://schemas.microsoft.com/office/drawing/2014/main" id="{4FDB40A9-B5BD-498C-83FD-23F6A1999661}"/>
              </a:ext>
            </a:extLst>
          </p:cNvPr>
          <p:cNvSpPr/>
          <p:nvPr/>
        </p:nvSpPr>
        <p:spPr>
          <a:xfrm>
            <a:off x="10372934" y="4919409"/>
            <a:ext cx="1146468" cy="872547"/>
          </a:xfrm>
          <a:prstGeom prst="rect">
            <a:avLst/>
          </a:prstGeom>
        </p:spPr>
        <p:txBody>
          <a:bodyPr wrap="non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日本</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年，能源效率</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en-US" altLang="zh-CN" b="1" dirty="0">
                <a:latin typeface="微软雅黑" panose="020B0503020204020204" pitchFamily="34" charset="-122"/>
                <a:ea typeface="微软雅黑" panose="020B0503020204020204" pitchFamily="34" charset="-122"/>
                <a:cs typeface="Arial" panose="020B0604020202020204" pitchFamily="34" charset="0"/>
              </a:rPr>
              <a:t>35%</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椭圆 64">
            <a:extLst>
              <a:ext uri="{FF2B5EF4-FFF2-40B4-BE49-F238E27FC236}">
                <a16:creationId xmlns:a16="http://schemas.microsoft.com/office/drawing/2014/main" id="{AA180207-A774-42EE-893D-AD142C6A25BC}"/>
              </a:ext>
            </a:extLst>
          </p:cNvPr>
          <p:cNvSpPr/>
          <p:nvPr/>
        </p:nvSpPr>
        <p:spPr>
          <a:xfrm>
            <a:off x="10278713" y="5008181"/>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67" name="矩形 66">
            <a:extLst>
              <a:ext uri="{FF2B5EF4-FFF2-40B4-BE49-F238E27FC236}">
                <a16:creationId xmlns:a16="http://schemas.microsoft.com/office/drawing/2014/main" id="{6CA166BF-0C10-4EB9-9532-F41638FE0563}"/>
              </a:ext>
            </a:extLst>
          </p:cNvPr>
          <p:cNvSpPr/>
          <p:nvPr/>
        </p:nvSpPr>
        <p:spPr>
          <a:xfrm>
            <a:off x="8019352" y="4349685"/>
            <a:ext cx="2206520" cy="963341"/>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欧盟</a:t>
            </a:r>
            <a:endParaRPr lang="en-US" altLang="zh-CN" sz="1400" b="1" dirty="0">
              <a:latin typeface="微软雅黑" panose="020B0503020204020204" pitchFamily="34" charset="-122"/>
              <a:ea typeface="微软雅黑" panose="020B0503020204020204" pitchFamily="34" charset="-122"/>
            </a:endParaRPr>
          </a:p>
          <a:p>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年，与</a:t>
            </a:r>
            <a:r>
              <a:rPr lang="en-US" altLang="zh-CN" sz="900" dirty="0">
                <a:latin typeface="微软雅黑" panose="020B0503020204020204" pitchFamily="34" charset="-122"/>
                <a:ea typeface="微软雅黑" panose="020B0503020204020204" pitchFamily="34" charset="-122"/>
              </a:rPr>
              <a:t>1990</a:t>
            </a:r>
            <a:r>
              <a:rPr lang="zh-CN" altLang="en-US" sz="900" dirty="0">
                <a:latin typeface="微软雅黑" panose="020B0503020204020204" pitchFamily="34" charset="-122"/>
                <a:ea typeface="微软雅黑" panose="020B0503020204020204" pitchFamily="34" charset="-122"/>
              </a:rPr>
              <a:t>年相比，温室</a:t>
            </a:r>
            <a:endParaRPr lang="en-US" altLang="zh-CN" sz="900" dirty="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气体排放量</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ts val="600"/>
              </a:spcBef>
              <a:spcAft>
                <a:spcPts val="496"/>
              </a:spcAft>
              <a:buClr>
                <a:srgbClr val="FFD100"/>
              </a:buClr>
            </a:pPr>
            <a:r>
              <a:rPr lang="en-US" altLang="zh-CN" sz="1600"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cs typeface="Arial" panose="020B0604020202020204" pitchFamily="34" charset="0"/>
              </a:rPr>
              <a:t>40</a:t>
            </a:r>
            <a:r>
              <a:rPr lang="zh-CN" altLang="en-US" b="1" dirty="0">
                <a:latin typeface="微软雅黑" panose="020B0503020204020204" pitchFamily="34" charset="-122"/>
                <a:ea typeface="微软雅黑" panose="020B0503020204020204" pitchFamily="34" charset="-122"/>
                <a:cs typeface="Arial" panose="020B0604020202020204" pitchFamily="34" charset="0"/>
              </a:rPr>
              <a:t>％</a:t>
            </a:r>
            <a:endParaRPr lang="en-US" altLang="zh-CN"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椭圆 67">
            <a:extLst>
              <a:ext uri="{FF2B5EF4-FFF2-40B4-BE49-F238E27FC236}">
                <a16:creationId xmlns:a16="http://schemas.microsoft.com/office/drawing/2014/main" id="{AE9CF351-7E45-4CC1-89AF-C679FB49FEDC}"/>
              </a:ext>
            </a:extLst>
          </p:cNvPr>
          <p:cNvSpPr/>
          <p:nvPr/>
        </p:nvSpPr>
        <p:spPr>
          <a:xfrm>
            <a:off x="7798260" y="4418876"/>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81" name="文本框 80">
            <a:extLst>
              <a:ext uri="{FF2B5EF4-FFF2-40B4-BE49-F238E27FC236}">
                <a16:creationId xmlns:a16="http://schemas.microsoft.com/office/drawing/2014/main" id="{88E43C9F-E569-482E-9E37-0D5C58E0CA4F}"/>
              </a:ext>
            </a:extLst>
          </p:cNvPr>
          <p:cNvSpPr txBox="1"/>
          <p:nvPr/>
        </p:nvSpPr>
        <p:spPr>
          <a:xfrm>
            <a:off x="7848912" y="2336813"/>
            <a:ext cx="1142468" cy="523220"/>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减少温室气体排放</a:t>
            </a:r>
          </a:p>
        </p:txBody>
      </p:sp>
      <p:sp>
        <p:nvSpPr>
          <p:cNvPr id="78" name="椭圆 77">
            <a:extLst>
              <a:ext uri="{FF2B5EF4-FFF2-40B4-BE49-F238E27FC236}">
                <a16:creationId xmlns:a16="http://schemas.microsoft.com/office/drawing/2014/main" id="{999DC355-2FFC-4473-9BBF-EB6014111F93}"/>
              </a:ext>
            </a:extLst>
          </p:cNvPr>
          <p:cNvSpPr/>
          <p:nvPr/>
        </p:nvSpPr>
        <p:spPr>
          <a:xfrm>
            <a:off x="7812112" y="3310804"/>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79" name="矩形 78">
            <a:extLst>
              <a:ext uri="{FF2B5EF4-FFF2-40B4-BE49-F238E27FC236}">
                <a16:creationId xmlns:a16="http://schemas.microsoft.com/office/drawing/2014/main" id="{FA594F24-2ABD-4B13-9A43-387FE7EAE82B}"/>
              </a:ext>
            </a:extLst>
          </p:cNvPr>
          <p:cNvSpPr/>
          <p:nvPr/>
        </p:nvSpPr>
        <p:spPr>
          <a:xfrm>
            <a:off x="8022224" y="3224391"/>
            <a:ext cx="2121054" cy="963341"/>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中国</a:t>
            </a:r>
            <a:endParaRPr lang="en-US" altLang="zh-CN" sz="1400" b="1" dirty="0">
              <a:latin typeface="微软雅黑" panose="020B0503020204020204" pitchFamily="34" charset="-122"/>
              <a:ea typeface="微软雅黑" panose="020B0503020204020204" pitchFamily="34" charset="-122"/>
            </a:endParaRPr>
          </a:p>
          <a:p>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年，单位 </a:t>
            </a:r>
            <a:r>
              <a:rPr lang="en-US" altLang="zh-CN" sz="900" dirty="0">
                <a:latin typeface="微软雅黑" panose="020B0503020204020204" pitchFamily="34" charset="-122"/>
                <a:ea typeface="微软雅黑" panose="020B0503020204020204" pitchFamily="34" charset="-122"/>
              </a:rPr>
              <a:t>GDP </a:t>
            </a:r>
            <a:r>
              <a:rPr lang="zh-CN" altLang="en-US" sz="900" dirty="0">
                <a:latin typeface="微软雅黑" panose="020B0503020204020204" pitchFamily="34" charset="-122"/>
                <a:ea typeface="微软雅黑" panose="020B0503020204020204" pitchFamily="34" charset="-122"/>
              </a:rPr>
              <a:t>二氧化碳</a:t>
            </a:r>
            <a:endParaRPr lang="en-US" altLang="zh-CN" sz="900" dirty="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排放量相比</a:t>
            </a:r>
            <a:r>
              <a:rPr lang="en-US" altLang="zh-CN" sz="900" dirty="0">
                <a:latin typeface="微软雅黑" panose="020B0503020204020204" pitchFamily="34" charset="-122"/>
                <a:ea typeface="微软雅黑" panose="020B0503020204020204" pitchFamily="34" charset="-122"/>
              </a:rPr>
              <a:t>2005</a:t>
            </a:r>
            <a:r>
              <a:rPr lang="zh-CN" altLang="en-US" sz="900" dirty="0">
                <a:latin typeface="微软雅黑" panose="020B0503020204020204" pitchFamily="34" charset="-122"/>
                <a:ea typeface="微软雅黑" panose="020B0503020204020204" pitchFamily="34" charset="-122"/>
              </a:rPr>
              <a:t>年</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ts val="600"/>
              </a:spcBef>
              <a:spcAft>
                <a:spcPts val="496"/>
              </a:spcAft>
              <a:buClr>
                <a:srgbClr val="FFD100"/>
              </a:buClr>
            </a:pPr>
            <a:r>
              <a:rPr lang="zh-CN" altLang="en-US" sz="1600" b="1" dirty="0">
                <a:latin typeface="微软雅黑" panose="020B0503020204020204" pitchFamily="34" charset="-122"/>
                <a:ea typeface="微软雅黑" panose="020B0503020204020204" pitchFamily="34" charset="-122"/>
              </a:rPr>
              <a:t>    </a:t>
            </a:r>
            <a:r>
              <a:rPr lang="en-US" altLang="zh-CN" b="1" dirty="0">
                <a:latin typeface="微软雅黑" panose="020B0503020204020204" pitchFamily="34" charset="-122"/>
                <a:ea typeface="微软雅黑" panose="020B0503020204020204" pitchFamily="34" charset="-122"/>
                <a:cs typeface="Arial" panose="020B0604020202020204" pitchFamily="34" charset="0"/>
              </a:rPr>
              <a:t>60~65%</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75">
            <a:extLst>
              <a:ext uri="{FF2B5EF4-FFF2-40B4-BE49-F238E27FC236}">
                <a16:creationId xmlns:a16="http://schemas.microsoft.com/office/drawing/2014/main" id="{97085E39-2461-423A-AA55-F030DB5315AA}"/>
              </a:ext>
            </a:extLst>
          </p:cNvPr>
          <p:cNvSpPr/>
          <p:nvPr/>
        </p:nvSpPr>
        <p:spPr>
          <a:xfrm>
            <a:off x="8033204" y="5329740"/>
            <a:ext cx="2110074" cy="872547"/>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加拿大</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en-US" altLang="zh-CN" sz="900" dirty="0">
                <a:latin typeface="微软雅黑" panose="020B0503020204020204" pitchFamily="34" charset="-122"/>
                <a:ea typeface="微软雅黑" panose="020B0503020204020204" pitchFamily="34" charset="-122"/>
              </a:rPr>
              <a:t>2030</a:t>
            </a:r>
            <a:r>
              <a:rPr lang="zh-CN" altLang="en-US" sz="900" dirty="0">
                <a:latin typeface="微软雅黑" panose="020B0503020204020204" pitchFamily="34" charset="-122"/>
                <a:ea typeface="微软雅黑" panose="020B0503020204020204" pitchFamily="34" charset="-122"/>
              </a:rPr>
              <a:t>年，零排放源发电的比例</a:t>
            </a:r>
            <a:endParaRPr lang="en-US" altLang="zh-CN" sz="900" dirty="0">
              <a:latin typeface="微软雅黑" panose="020B0503020204020204" pitchFamily="34" charset="-122"/>
              <a:ea typeface="微软雅黑" panose="020B0503020204020204" pitchFamily="34" charset="-122"/>
            </a:endParaRPr>
          </a:p>
          <a:p>
            <a:pPr algn="just" defTabSz="456593">
              <a:lnSpc>
                <a:spcPct val="70000"/>
              </a:lnSpc>
              <a:spcBef>
                <a:spcPct val="20000"/>
              </a:spcBef>
              <a:spcAft>
                <a:spcPts val="496"/>
              </a:spcAft>
              <a:buClr>
                <a:srgbClr val="FFD100"/>
              </a:buClr>
            </a:pPr>
            <a:r>
              <a:rPr lang="en-US" altLang="zh-CN" b="1" dirty="0">
                <a:latin typeface="微软雅黑" panose="020B0503020204020204" pitchFamily="34" charset="-122"/>
                <a:ea typeface="微软雅黑" panose="020B0503020204020204" pitchFamily="34" charset="-122"/>
                <a:cs typeface="Arial" panose="020B0604020202020204" pitchFamily="34" charset="0"/>
              </a:rPr>
              <a:t>90%</a:t>
            </a:r>
          </a:p>
        </p:txBody>
      </p:sp>
      <p:sp>
        <p:nvSpPr>
          <p:cNvPr id="77" name="椭圆 76">
            <a:extLst>
              <a:ext uri="{FF2B5EF4-FFF2-40B4-BE49-F238E27FC236}">
                <a16:creationId xmlns:a16="http://schemas.microsoft.com/office/drawing/2014/main" id="{77FC5931-7EF6-44D3-A7B4-BE754A312A67}"/>
              </a:ext>
            </a:extLst>
          </p:cNvPr>
          <p:cNvSpPr/>
          <p:nvPr/>
        </p:nvSpPr>
        <p:spPr>
          <a:xfrm>
            <a:off x="7812111" y="5398931"/>
            <a:ext cx="143046" cy="1437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74" name="下箭头 102">
            <a:extLst>
              <a:ext uri="{FF2B5EF4-FFF2-40B4-BE49-F238E27FC236}">
                <a16:creationId xmlns:a16="http://schemas.microsoft.com/office/drawing/2014/main" id="{C2CFC8BE-0E04-4146-B986-E2609F4E7197}"/>
              </a:ext>
            </a:extLst>
          </p:cNvPr>
          <p:cNvSpPr/>
          <p:nvPr/>
        </p:nvSpPr>
        <p:spPr>
          <a:xfrm>
            <a:off x="8041966" y="3924762"/>
            <a:ext cx="154738" cy="172036"/>
          </a:xfrm>
          <a:prstGeom prst="downArrow">
            <a:avLst>
              <a:gd name="adj1" fmla="val 45365"/>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75" name="下箭头 104">
            <a:extLst>
              <a:ext uri="{FF2B5EF4-FFF2-40B4-BE49-F238E27FC236}">
                <a16:creationId xmlns:a16="http://schemas.microsoft.com/office/drawing/2014/main" id="{35035822-EE64-4771-B934-853297D04807}"/>
              </a:ext>
            </a:extLst>
          </p:cNvPr>
          <p:cNvSpPr/>
          <p:nvPr/>
        </p:nvSpPr>
        <p:spPr>
          <a:xfrm>
            <a:off x="8041966" y="5050464"/>
            <a:ext cx="154738" cy="172036"/>
          </a:xfrm>
          <a:prstGeom prst="downArrow">
            <a:avLst>
              <a:gd name="adj1" fmla="val 45365"/>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A8C0EFF7-7FD2-491C-B723-EE61508AE025}"/>
              </a:ext>
            </a:extLst>
          </p:cNvPr>
          <p:cNvSpPr/>
          <p:nvPr/>
        </p:nvSpPr>
        <p:spPr>
          <a:xfrm>
            <a:off x="6557071" y="936645"/>
            <a:ext cx="4185761" cy="359457"/>
          </a:xfrm>
          <a:prstGeom prst="rect">
            <a:avLst/>
          </a:prstGeom>
        </p:spPr>
        <p:txBody>
          <a:bodyPr wrap="none">
            <a:spAutoFit/>
          </a:bodyPr>
          <a:lstStyle/>
          <a:p>
            <a:pPr defTabSz="456593">
              <a:lnSpc>
                <a:spcPct val="70000"/>
              </a:lnSpc>
              <a:spcAft>
                <a:spcPts val="496"/>
              </a:spcAft>
              <a:buClr>
                <a:srgbClr val="FFD100"/>
              </a:buClr>
            </a:pPr>
            <a:r>
              <a:rPr lang="zh-CN" altLang="en-US" sz="2400"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各国制定政策，加速能源转型</a:t>
            </a:r>
          </a:p>
        </p:txBody>
      </p:sp>
      <p:sp>
        <p:nvSpPr>
          <p:cNvPr id="86" name="矩形 85">
            <a:extLst>
              <a:ext uri="{FF2B5EF4-FFF2-40B4-BE49-F238E27FC236}">
                <a16:creationId xmlns:a16="http://schemas.microsoft.com/office/drawing/2014/main" id="{812DEDAE-C0E6-4FDC-8CB1-A5A2375F0A38}"/>
              </a:ext>
            </a:extLst>
          </p:cNvPr>
          <p:cNvSpPr/>
          <p:nvPr/>
        </p:nvSpPr>
        <p:spPr>
          <a:xfrm>
            <a:off x="6047581" y="1243098"/>
            <a:ext cx="3236784" cy="377411"/>
          </a:xfrm>
          <a:prstGeom prst="rect">
            <a:avLst/>
          </a:prstGeom>
        </p:spPr>
        <p:txBody>
          <a:bodyPr wrap="none">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中国十四五”可再生能源发展规划</a:t>
            </a:r>
            <a:r>
              <a:rPr lang="en-US" altLang="zh-CN" sz="1400" b="1" dirty="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p:txBody>
      </p:sp>
      <p:sp>
        <p:nvSpPr>
          <p:cNvPr id="87" name="矩形 86">
            <a:extLst>
              <a:ext uri="{FF2B5EF4-FFF2-40B4-BE49-F238E27FC236}">
                <a16:creationId xmlns:a16="http://schemas.microsoft.com/office/drawing/2014/main" id="{727CEEBC-0B99-4CC0-9B64-D41C51D95DFA}"/>
              </a:ext>
            </a:extLst>
          </p:cNvPr>
          <p:cNvSpPr/>
          <p:nvPr/>
        </p:nvSpPr>
        <p:spPr>
          <a:xfrm>
            <a:off x="6047581" y="1577533"/>
            <a:ext cx="2961067" cy="377411"/>
          </a:xfrm>
          <a:prstGeom prst="rect">
            <a:avLst/>
          </a:prstGeom>
        </p:spPr>
        <p:txBody>
          <a:bodyPr wrap="none">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欧盟</a:t>
            </a:r>
            <a:r>
              <a:rPr lang="en-US" altLang="zh-CN" sz="1400" b="1" dirty="0">
                <a:latin typeface="微软雅黑" panose="020B0503020204020204" pitchFamily="34" charset="-122"/>
                <a:ea typeface="微软雅黑" panose="020B0503020204020204" pitchFamily="34" charset="-122"/>
              </a:rPr>
              <a:t>2030</a:t>
            </a:r>
            <a:r>
              <a:rPr lang="zh-CN" altLang="en-US" sz="1400" b="1" dirty="0">
                <a:latin typeface="微软雅黑" panose="020B0503020204020204" pitchFamily="34" charset="-122"/>
                <a:ea typeface="微软雅黑" panose="020B0503020204020204" pitchFamily="34" charset="-122"/>
              </a:rPr>
              <a:t>年新气候和能源框架</a:t>
            </a:r>
            <a:r>
              <a:rPr lang="en-US" altLang="zh-CN" sz="1400" b="1" dirty="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p:txBody>
      </p:sp>
      <p:sp>
        <p:nvSpPr>
          <p:cNvPr id="88" name="矩形 87">
            <a:extLst>
              <a:ext uri="{FF2B5EF4-FFF2-40B4-BE49-F238E27FC236}">
                <a16:creationId xmlns:a16="http://schemas.microsoft.com/office/drawing/2014/main" id="{C6AD4D89-0B9F-4DC3-860F-86CCD9897D94}"/>
              </a:ext>
            </a:extLst>
          </p:cNvPr>
          <p:cNvSpPr/>
          <p:nvPr/>
        </p:nvSpPr>
        <p:spPr>
          <a:xfrm>
            <a:off x="9315106" y="1243098"/>
            <a:ext cx="2518638" cy="377411"/>
          </a:xfrm>
          <a:prstGeom prst="rect">
            <a:avLst/>
          </a:prstGeom>
        </p:spPr>
        <p:txBody>
          <a:bodyPr wrap="none">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沙特国家可再生能源计划</a:t>
            </a:r>
            <a:r>
              <a:rPr lang="en-US" altLang="zh-CN" sz="1400" b="1" dirty="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p:txBody>
      </p:sp>
      <p:sp>
        <p:nvSpPr>
          <p:cNvPr id="89" name="矩形 88">
            <a:extLst>
              <a:ext uri="{FF2B5EF4-FFF2-40B4-BE49-F238E27FC236}">
                <a16:creationId xmlns:a16="http://schemas.microsoft.com/office/drawing/2014/main" id="{BA92A5A5-BD82-4953-89F1-2748CE12BE5C}"/>
              </a:ext>
            </a:extLst>
          </p:cNvPr>
          <p:cNvSpPr/>
          <p:nvPr/>
        </p:nvSpPr>
        <p:spPr>
          <a:xfrm>
            <a:off x="9308995" y="1580940"/>
            <a:ext cx="2174786" cy="353787"/>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日本能源基本计划</a:t>
            </a:r>
            <a:r>
              <a:rPr kumimoji="0" lang="en-US" altLang="zh-CN"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93267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14"/>
          <p:cNvSpPr txBox="1"/>
          <p:nvPr/>
        </p:nvSpPr>
        <p:spPr>
          <a:xfrm>
            <a:off x="1752859" y="884570"/>
            <a:ext cx="923090" cy="276927"/>
          </a:xfrm>
          <a:prstGeom prst="rect">
            <a:avLst/>
          </a:prstGeom>
          <a:noFill/>
        </p:spPr>
        <p:txBody>
          <a:bodyPr wrap="none" lIns="0" tIns="0" rIns="0" bIns="0" rtlCol="0" anchor="ctr" anchorCtr="0">
            <a:spAutoFit/>
          </a:bodyPr>
          <a:lstStyle>
            <a:defPPr>
              <a:defRPr lang="zh-CN"/>
            </a:defPPr>
            <a:lvl1pPr>
              <a:defRPr sz="1800" b="1">
                <a:solidFill>
                  <a:srgbClr val="C00000"/>
                </a:solidFill>
                <a:latin typeface="Arial" panose="020B0604020202020204" pitchFamily="34" charset="0"/>
                <a:cs typeface="Arial" panose="020B0604020202020204" pitchFamily="34" charset="0"/>
              </a:defRPr>
            </a:lvl1pPr>
          </a:lstStyle>
          <a:p>
            <a:pPr defTabSz="914126">
              <a:defRPr/>
            </a:pPr>
            <a:r>
              <a:rPr lang="zh-CN" altLang="en-US" sz="1799" kern="0" dirty="0">
                <a:solidFill>
                  <a:schemeClr val="tx1"/>
                </a:solidFill>
                <a:latin typeface="微软雅黑" panose="020B0503020204020204" pitchFamily="34" charset="-122"/>
                <a:ea typeface="微软雅黑" panose="020B0503020204020204" pitchFamily="34" charset="-122"/>
              </a:rPr>
              <a:t>传统电网</a:t>
            </a:r>
          </a:p>
        </p:txBody>
      </p:sp>
      <p:sp>
        <p:nvSpPr>
          <p:cNvPr id="5" name="TextBox 215"/>
          <p:cNvSpPr txBox="1"/>
          <p:nvPr/>
        </p:nvSpPr>
        <p:spPr>
          <a:xfrm>
            <a:off x="5730692" y="863793"/>
            <a:ext cx="923090" cy="276927"/>
          </a:xfrm>
          <a:prstGeom prst="rect">
            <a:avLst/>
          </a:prstGeom>
          <a:noFill/>
        </p:spPr>
        <p:txBody>
          <a:bodyPr wrap="none" lIns="0" tIns="0" rIns="0" bIns="0" rtlCol="0" anchor="ctr" anchorCtr="0">
            <a:spAutoFit/>
          </a:bodyPr>
          <a:lstStyle/>
          <a:p>
            <a:r>
              <a:rPr lang="zh-CN" altLang="en-US" sz="1799" b="1" dirty="0">
                <a:latin typeface="微软雅黑" panose="020B0503020204020204" pitchFamily="34" charset="-122"/>
                <a:ea typeface="微软雅黑" panose="020B0503020204020204" pitchFamily="34" charset="-122"/>
                <a:cs typeface="Arial" panose="020B0604020202020204" pitchFamily="34" charset="0"/>
              </a:rPr>
              <a:t>智能电网</a:t>
            </a:r>
          </a:p>
        </p:txBody>
      </p:sp>
      <p:grpSp>
        <p:nvGrpSpPr>
          <p:cNvPr id="2" name="组合 71"/>
          <p:cNvGrpSpPr/>
          <p:nvPr/>
        </p:nvGrpSpPr>
        <p:grpSpPr>
          <a:xfrm>
            <a:off x="4321372" y="2006643"/>
            <a:ext cx="280001" cy="375045"/>
            <a:chOff x="-3054350" y="4198938"/>
            <a:chExt cx="701675" cy="300038"/>
          </a:xfrm>
          <a:solidFill>
            <a:srgbClr val="00B0F0"/>
          </a:solidFill>
        </p:grpSpPr>
        <p:sp>
          <p:nvSpPr>
            <p:cNvPr id="7" name="Freeform 9"/>
            <p:cNvSpPr>
              <a:spLocks/>
            </p:cNvSpPr>
            <p:nvPr/>
          </p:nvSpPr>
          <p:spPr bwMode="auto">
            <a:xfrm>
              <a:off x="-3054350" y="4198938"/>
              <a:ext cx="250825" cy="300038"/>
            </a:xfrm>
            <a:custGeom>
              <a:avLst/>
              <a:gdLst/>
              <a:ahLst/>
              <a:cxnLst>
                <a:cxn ang="0">
                  <a:pos x="0" y="38"/>
                </a:cxn>
                <a:cxn ang="0">
                  <a:pos x="0" y="0"/>
                </a:cxn>
                <a:cxn ang="0">
                  <a:pos x="158" y="78"/>
                </a:cxn>
                <a:cxn ang="0">
                  <a:pos x="158" y="111"/>
                </a:cxn>
                <a:cxn ang="0">
                  <a:pos x="0" y="189"/>
                </a:cxn>
                <a:cxn ang="0">
                  <a:pos x="0" y="152"/>
                </a:cxn>
                <a:cxn ang="0">
                  <a:pos x="113" y="95"/>
                </a:cxn>
                <a:cxn ang="0">
                  <a:pos x="0" y="38"/>
                </a:cxn>
              </a:cxnLst>
              <a:rect l="0" t="0" r="r" b="b"/>
              <a:pathLst>
                <a:path w="158" h="189">
                  <a:moveTo>
                    <a:pt x="0" y="38"/>
                  </a:moveTo>
                  <a:lnTo>
                    <a:pt x="0" y="0"/>
                  </a:lnTo>
                  <a:lnTo>
                    <a:pt x="158" y="78"/>
                  </a:lnTo>
                  <a:lnTo>
                    <a:pt x="158" y="111"/>
                  </a:lnTo>
                  <a:lnTo>
                    <a:pt x="0" y="189"/>
                  </a:lnTo>
                  <a:lnTo>
                    <a:pt x="0" y="152"/>
                  </a:lnTo>
                  <a:lnTo>
                    <a:pt x="113" y="95"/>
                  </a:lnTo>
                  <a:lnTo>
                    <a:pt x="0" y="3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a:buFont typeface="Wingdings" pitchFamily="2" charset="2"/>
                <a:buNone/>
              </a:pPr>
              <a:endParaRPr lang="zh-CN" altLang="en-US" sz="6598">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 name="Freeform 10"/>
            <p:cNvSpPr>
              <a:spLocks/>
            </p:cNvSpPr>
            <p:nvPr/>
          </p:nvSpPr>
          <p:spPr bwMode="auto">
            <a:xfrm>
              <a:off x="-2600325" y="4198938"/>
              <a:ext cx="247650" cy="300038"/>
            </a:xfrm>
            <a:custGeom>
              <a:avLst/>
              <a:gdLst/>
              <a:ahLst/>
              <a:cxnLst>
                <a:cxn ang="0">
                  <a:pos x="0" y="38"/>
                </a:cxn>
                <a:cxn ang="0">
                  <a:pos x="0" y="0"/>
                </a:cxn>
                <a:cxn ang="0">
                  <a:pos x="156" y="78"/>
                </a:cxn>
                <a:cxn ang="0">
                  <a:pos x="156" y="111"/>
                </a:cxn>
                <a:cxn ang="0">
                  <a:pos x="0" y="189"/>
                </a:cxn>
                <a:cxn ang="0">
                  <a:pos x="0" y="152"/>
                </a:cxn>
                <a:cxn ang="0">
                  <a:pos x="111" y="95"/>
                </a:cxn>
                <a:cxn ang="0">
                  <a:pos x="0" y="38"/>
                </a:cxn>
              </a:cxnLst>
              <a:rect l="0" t="0" r="r" b="b"/>
              <a:pathLst>
                <a:path w="156" h="189">
                  <a:moveTo>
                    <a:pt x="0" y="38"/>
                  </a:moveTo>
                  <a:lnTo>
                    <a:pt x="0" y="0"/>
                  </a:lnTo>
                  <a:lnTo>
                    <a:pt x="156" y="78"/>
                  </a:lnTo>
                  <a:lnTo>
                    <a:pt x="156" y="111"/>
                  </a:lnTo>
                  <a:lnTo>
                    <a:pt x="0" y="189"/>
                  </a:lnTo>
                  <a:lnTo>
                    <a:pt x="0" y="152"/>
                  </a:lnTo>
                  <a:lnTo>
                    <a:pt x="111" y="95"/>
                  </a:lnTo>
                  <a:lnTo>
                    <a:pt x="0" y="3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a:buFont typeface="Wingdings" pitchFamily="2" charset="2"/>
                <a:buNone/>
              </a:pPr>
              <a:endParaRPr lang="zh-CN" altLang="en-US" sz="11497">
                <a:latin typeface="微软雅黑" panose="020B0503020204020204" pitchFamily="34" charset="-122"/>
                <a:ea typeface="微软雅黑" panose="020B0503020204020204" pitchFamily="34" charset="-122"/>
                <a:cs typeface="Arial Unicode MS" panose="020B0604020202020204" pitchFamily="34" charset="-122"/>
              </a:endParaRPr>
            </a:p>
          </p:txBody>
        </p:sp>
      </p:grpSp>
      <p:pic>
        <p:nvPicPr>
          <p:cNvPr id="10" name="图片 9"/>
          <p:cNvPicPr>
            <a:picLocks noChangeAspect="1"/>
          </p:cNvPicPr>
          <p:nvPr/>
        </p:nvPicPr>
        <p:blipFill>
          <a:blip r:embed="rId3" cstate="print">
            <a:clrChange>
              <a:clrFrom>
                <a:srgbClr val="FFFFFF"/>
              </a:clrFrom>
              <a:clrTo>
                <a:srgbClr val="FFFFFF">
                  <a:alpha val="0"/>
                </a:srgbClr>
              </a:clrTo>
            </a:clrChange>
          </a:blip>
          <a:stretch>
            <a:fillRect/>
          </a:stretch>
        </p:blipFill>
        <p:spPr>
          <a:xfrm>
            <a:off x="579480" y="1259159"/>
            <a:ext cx="3345398" cy="2033393"/>
          </a:xfrm>
          <a:prstGeom prst="rect">
            <a:avLst/>
          </a:prstGeom>
          <a:solidFill>
            <a:sysClr val="window" lastClr="FFFFFF"/>
          </a:solidFill>
        </p:spPr>
      </p:pic>
      <p:pic>
        <p:nvPicPr>
          <p:cNvPr id="12" name="16081848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7958" y="1259159"/>
            <a:ext cx="3653901" cy="2033393"/>
          </a:xfrm>
          <a:prstGeom prst="rect">
            <a:avLst/>
          </a:prstGeom>
        </p:spPr>
      </p:pic>
      <p:pic>
        <p:nvPicPr>
          <p:cNvPr id="16" name="Picture 2"/>
          <p:cNvPicPr>
            <a:picLocks noChangeAspect="1" noChangeArrowheads="1"/>
          </p:cNvPicPr>
          <p:nvPr/>
        </p:nvPicPr>
        <p:blipFill>
          <a:blip r:embed="rId5" cstate="print"/>
          <a:srcRect/>
          <a:stretch>
            <a:fillRect/>
          </a:stretch>
        </p:blipFill>
        <p:spPr bwMode="auto">
          <a:xfrm>
            <a:off x="9386463" y="1371374"/>
            <a:ext cx="2137699" cy="1872347"/>
          </a:xfrm>
          <a:prstGeom prst="rect">
            <a:avLst/>
          </a:prstGeom>
          <a:noFill/>
          <a:ln w="9525">
            <a:noFill/>
            <a:miter lim="800000"/>
            <a:headEnd/>
            <a:tailEnd/>
          </a:ln>
          <a:effectLst>
            <a:prstShdw prst="shdw17" dist="17961" dir="2700000">
              <a:srgbClr val="BBE0E3">
                <a:gamma/>
                <a:shade val="60000"/>
                <a:invGamma/>
              </a:srgbClr>
            </a:prstShdw>
          </a:effectLst>
        </p:spPr>
      </p:pic>
      <p:sp>
        <p:nvSpPr>
          <p:cNvPr id="18" name="TextBox 215"/>
          <p:cNvSpPr txBox="1"/>
          <p:nvPr/>
        </p:nvSpPr>
        <p:spPr>
          <a:xfrm>
            <a:off x="9763263" y="843542"/>
            <a:ext cx="1153895" cy="276807"/>
          </a:xfrm>
          <a:prstGeom prst="rect">
            <a:avLst/>
          </a:prstGeom>
          <a:noFill/>
        </p:spPr>
        <p:txBody>
          <a:bodyPr wrap="none" lIns="0" tIns="0" rIns="0" bIns="0" rtlCol="0" anchor="ctr" anchorCtr="0">
            <a:spAutoFit/>
          </a:bodyPr>
          <a:lstStyle/>
          <a:p>
            <a:r>
              <a:rPr lang="zh-CN" altLang="en-US" sz="1799"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能源互联网</a:t>
            </a:r>
          </a:p>
        </p:txBody>
      </p:sp>
      <p:sp>
        <p:nvSpPr>
          <p:cNvPr id="28" name="标题 1"/>
          <p:cNvSpPr txBox="1">
            <a:spLocks/>
          </p:cNvSpPr>
          <p:nvPr/>
        </p:nvSpPr>
        <p:spPr>
          <a:xfrm>
            <a:off x="339409" y="235193"/>
            <a:ext cx="11589934" cy="586647"/>
          </a:xfrm>
          <a:prstGeom prst="rect">
            <a:avLst/>
          </a:prstGeom>
        </p:spPr>
        <p:txBody>
          <a:bodyPr vert="horz" lIns="91416" tIns="45708" rIns="91416" bIns="45708" rtlCol="0" anchor="ctr">
            <a:noAutofit/>
          </a:bodyPr>
          <a:lstStyle>
            <a:lvl1pPr algn="l" defTabSz="914583" rtl="0" eaLnBrk="1" latinLnBrk="0" hangingPunct="1">
              <a:lnSpc>
                <a:spcPct val="90000"/>
              </a:lnSpc>
              <a:spcBef>
                <a:spcPct val="0"/>
              </a:spcBef>
              <a:buNone/>
              <a:defRPr sz="4401" kern="1200">
                <a:solidFill>
                  <a:schemeClr val="tx1"/>
                </a:solidFill>
                <a:latin typeface="+mj-lt"/>
                <a:ea typeface="+mj-ea"/>
                <a:cs typeface="+mj-cs"/>
              </a:defRPr>
            </a:lvl1pPr>
          </a:lstStyle>
          <a:p>
            <a:r>
              <a:rPr lang="zh-CN" altLang="en-US" sz="3199" b="1" dirty="0">
                <a:latin typeface="微软雅黑" panose="020B0503020204020204" pitchFamily="34" charset="-122"/>
                <a:ea typeface="微软雅黑" panose="020B0503020204020204" pitchFamily="34" charset="-122"/>
              </a:rPr>
              <a:t>能源转型驱使传统电网逐步迈向能源互联网</a:t>
            </a:r>
            <a:endParaRPr lang="en-US" altLang="en-US" sz="3199"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nvSpPr>
        <p:spPr>
          <a:xfrm>
            <a:off x="-1606850" y="2514915"/>
            <a:ext cx="491262" cy="49126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0" name="矩形 19"/>
          <p:cNvSpPr/>
          <p:nvPr/>
        </p:nvSpPr>
        <p:spPr>
          <a:xfrm>
            <a:off x="-1606850" y="3091014"/>
            <a:ext cx="491262" cy="4912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1" name="矩形 20"/>
          <p:cNvSpPr/>
          <p:nvPr/>
        </p:nvSpPr>
        <p:spPr>
          <a:xfrm>
            <a:off x="-1606850" y="3700206"/>
            <a:ext cx="491262" cy="491262"/>
          </a:xfrm>
          <a:prstGeom prst="rect">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2" name="矩形 21"/>
          <p:cNvSpPr/>
          <p:nvPr/>
        </p:nvSpPr>
        <p:spPr>
          <a:xfrm>
            <a:off x="-1606850" y="1914202"/>
            <a:ext cx="491262" cy="4912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23" name="矩形 22"/>
          <p:cNvSpPr/>
          <p:nvPr/>
        </p:nvSpPr>
        <p:spPr>
          <a:xfrm>
            <a:off x="-1606850" y="4324080"/>
            <a:ext cx="491262" cy="4912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buClr>
                <a:srgbClr val="CC9900"/>
              </a:buClr>
              <a:buFont typeface="Wingdings" pitchFamily="2" charset="2"/>
              <a:buChar char="n"/>
            </a:pPr>
            <a:endParaRPr lang="zh-CN" altLang="en-US" sz="1799" b="1">
              <a:solidFill>
                <a:schemeClr val="tx1"/>
              </a:solidFill>
              <a:latin typeface="微软雅黑" panose="020B0503020204020204" pitchFamily="34" charset="-122"/>
              <a:ea typeface="微软雅黑" panose="020B0503020204020204" pitchFamily="34" charset="-122"/>
              <a:cs typeface="Arial" pitchFamily="34" charset="0"/>
            </a:endParaRPr>
          </a:p>
        </p:txBody>
      </p:sp>
      <p:sp>
        <p:nvSpPr>
          <p:cNvPr id="59" name="椭圆 58"/>
          <p:cNvSpPr/>
          <p:nvPr/>
        </p:nvSpPr>
        <p:spPr bwMode="auto">
          <a:xfrm>
            <a:off x="9665325" y="3707576"/>
            <a:ext cx="1293394" cy="1246120"/>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lt1"/>
              </a:solidFill>
              <a:latin typeface="微软雅黑" panose="020B0503020204020204" pitchFamily="34" charset="-122"/>
              <a:ea typeface="微软雅黑" panose="020B0503020204020204" pitchFamily="34" charset="-122"/>
            </a:endParaRPr>
          </a:p>
        </p:txBody>
      </p:sp>
      <p:grpSp>
        <p:nvGrpSpPr>
          <p:cNvPr id="38" name="组合 352"/>
          <p:cNvGrpSpPr/>
          <p:nvPr/>
        </p:nvGrpSpPr>
        <p:grpSpPr>
          <a:xfrm>
            <a:off x="10051847" y="3975296"/>
            <a:ext cx="483681" cy="656365"/>
            <a:chOff x="-2988844" y="1546802"/>
            <a:chExt cx="564585" cy="860761"/>
          </a:xfrm>
          <a:solidFill>
            <a:schemeClr val="bg1"/>
          </a:solidFill>
        </p:grpSpPr>
        <p:sp>
          <p:nvSpPr>
            <p:cNvPr id="39" name="Freeform 125"/>
            <p:cNvSpPr>
              <a:spLocks noEditPoints="1"/>
            </p:cNvSpPr>
            <p:nvPr/>
          </p:nvSpPr>
          <p:spPr bwMode="auto">
            <a:xfrm>
              <a:off x="-2930462" y="1625917"/>
              <a:ext cx="447821" cy="316628"/>
            </a:xfrm>
            <a:custGeom>
              <a:avLst/>
              <a:gdLst/>
              <a:ahLst/>
              <a:cxnLst>
                <a:cxn ang="0">
                  <a:pos x="9798" y="138"/>
                </a:cxn>
                <a:cxn ang="0">
                  <a:pos x="12052" y="967"/>
                </a:cxn>
                <a:cxn ang="0">
                  <a:pos x="13938" y="2392"/>
                </a:cxn>
                <a:cxn ang="0">
                  <a:pos x="15318" y="4278"/>
                </a:cxn>
                <a:cxn ang="0">
                  <a:pos x="16146" y="6532"/>
                </a:cxn>
                <a:cxn ang="0">
                  <a:pos x="16284" y="8878"/>
                </a:cxn>
                <a:cxn ang="0">
                  <a:pos x="15778" y="11040"/>
                </a:cxn>
                <a:cxn ang="0">
                  <a:pos x="1196" y="11546"/>
                </a:cxn>
                <a:cxn ang="0">
                  <a:pos x="276" y="10350"/>
                </a:cxn>
                <a:cxn ang="0">
                  <a:pos x="0" y="8142"/>
                </a:cxn>
                <a:cxn ang="0">
                  <a:pos x="368" y="5750"/>
                </a:cxn>
                <a:cxn ang="0">
                  <a:pos x="1380" y="3588"/>
                </a:cxn>
                <a:cxn ang="0">
                  <a:pos x="2945" y="1840"/>
                </a:cxn>
                <a:cxn ang="0">
                  <a:pos x="4968" y="644"/>
                </a:cxn>
                <a:cxn ang="0">
                  <a:pos x="7314" y="46"/>
                </a:cxn>
                <a:cxn ang="0">
                  <a:pos x="13432" y="8786"/>
                </a:cxn>
                <a:cxn ang="0">
                  <a:pos x="14766" y="7084"/>
                </a:cxn>
                <a:cxn ang="0">
                  <a:pos x="14306" y="5612"/>
                </a:cxn>
                <a:cxn ang="0">
                  <a:pos x="13616" y="4278"/>
                </a:cxn>
                <a:cxn ang="0">
                  <a:pos x="11500" y="4048"/>
                </a:cxn>
                <a:cxn ang="0">
                  <a:pos x="11684" y="2484"/>
                </a:cxn>
                <a:cxn ang="0">
                  <a:pos x="10304" y="1840"/>
                </a:cxn>
                <a:cxn ang="0">
                  <a:pos x="8786" y="1518"/>
                </a:cxn>
                <a:cxn ang="0">
                  <a:pos x="7636" y="1518"/>
                </a:cxn>
                <a:cxn ang="0">
                  <a:pos x="6072" y="1794"/>
                </a:cxn>
                <a:cxn ang="0">
                  <a:pos x="4692" y="2438"/>
                </a:cxn>
                <a:cxn ang="0">
                  <a:pos x="4830" y="4002"/>
                </a:cxn>
                <a:cxn ang="0">
                  <a:pos x="2760" y="4232"/>
                </a:cxn>
                <a:cxn ang="0">
                  <a:pos x="2024" y="5520"/>
                </a:cxn>
                <a:cxn ang="0">
                  <a:pos x="1564" y="7038"/>
                </a:cxn>
                <a:cxn ang="0">
                  <a:pos x="2852" y="8694"/>
                </a:cxn>
                <a:cxn ang="0">
                  <a:pos x="1748" y="10028"/>
                </a:cxn>
                <a:cxn ang="0">
                  <a:pos x="14812" y="8786"/>
                </a:cxn>
                <a:cxn ang="0">
                  <a:pos x="7314" y="6900"/>
                </a:cxn>
                <a:cxn ang="0">
                  <a:pos x="6853" y="7406"/>
                </a:cxn>
                <a:cxn ang="0">
                  <a:pos x="6716" y="8096"/>
                </a:cxn>
                <a:cxn ang="0">
                  <a:pos x="6992" y="8970"/>
                </a:cxn>
                <a:cxn ang="0">
                  <a:pos x="7636" y="9522"/>
                </a:cxn>
                <a:cxn ang="0">
                  <a:pos x="8556" y="9614"/>
                </a:cxn>
                <a:cxn ang="0">
                  <a:pos x="9338" y="9200"/>
                </a:cxn>
                <a:cxn ang="0">
                  <a:pos x="9752" y="8418"/>
                </a:cxn>
                <a:cxn ang="0">
                  <a:pos x="9706" y="7590"/>
                </a:cxn>
              </a:cxnLst>
              <a:rect l="0" t="0" r="r" b="b"/>
              <a:pathLst>
                <a:path w="16330" h="11546">
                  <a:moveTo>
                    <a:pt x="8142" y="0"/>
                  </a:moveTo>
                  <a:lnTo>
                    <a:pt x="8970" y="46"/>
                  </a:lnTo>
                  <a:lnTo>
                    <a:pt x="9798" y="138"/>
                  </a:lnTo>
                  <a:lnTo>
                    <a:pt x="10580" y="368"/>
                  </a:lnTo>
                  <a:lnTo>
                    <a:pt x="11316" y="644"/>
                  </a:lnTo>
                  <a:lnTo>
                    <a:pt x="12052" y="967"/>
                  </a:lnTo>
                  <a:lnTo>
                    <a:pt x="12741" y="1380"/>
                  </a:lnTo>
                  <a:lnTo>
                    <a:pt x="13340" y="1840"/>
                  </a:lnTo>
                  <a:lnTo>
                    <a:pt x="13938" y="2392"/>
                  </a:lnTo>
                  <a:lnTo>
                    <a:pt x="14444" y="2944"/>
                  </a:lnTo>
                  <a:lnTo>
                    <a:pt x="14950" y="3588"/>
                  </a:lnTo>
                  <a:lnTo>
                    <a:pt x="15318" y="4278"/>
                  </a:lnTo>
                  <a:lnTo>
                    <a:pt x="15686" y="4968"/>
                  </a:lnTo>
                  <a:lnTo>
                    <a:pt x="15962" y="5750"/>
                  </a:lnTo>
                  <a:lnTo>
                    <a:pt x="16146" y="6532"/>
                  </a:lnTo>
                  <a:lnTo>
                    <a:pt x="16284" y="7314"/>
                  </a:lnTo>
                  <a:lnTo>
                    <a:pt x="16330" y="8142"/>
                  </a:lnTo>
                  <a:lnTo>
                    <a:pt x="16284" y="8878"/>
                  </a:lnTo>
                  <a:lnTo>
                    <a:pt x="16192" y="9614"/>
                  </a:lnTo>
                  <a:lnTo>
                    <a:pt x="16007" y="10350"/>
                  </a:lnTo>
                  <a:lnTo>
                    <a:pt x="15778" y="11040"/>
                  </a:lnTo>
                  <a:lnTo>
                    <a:pt x="15594" y="11546"/>
                  </a:lnTo>
                  <a:lnTo>
                    <a:pt x="15088" y="11546"/>
                  </a:lnTo>
                  <a:lnTo>
                    <a:pt x="1196" y="11546"/>
                  </a:lnTo>
                  <a:lnTo>
                    <a:pt x="690" y="11546"/>
                  </a:lnTo>
                  <a:lnTo>
                    <a:pt x="506" y="11040"/>
                  </a:lnTo>
                  <a:lnTo>
                    <a:pt x="276" y="10350"/>
                  </a:lnTo>
                  <a:lnTo>
                    <a:pt x="138" y="9614"/>
                  </a:lnTo>
                  <a:lnTo>
                    <a:pt x="0" y="8878"/>
                  </a:lnTo>
                  <a:lnTo>
                    <a:pt x="0" y="8142"/>
                  </a:lnTo>
                  <a:lnTo>
                    <a:pt x="0" y="7314"/>
                  </a:lnTo>
                  <a:lnTo>
                    <a:pt x="138" y="6532"/>
                  </a:lnTo>
                  <a:lnTo>
                    <a:pt x="368" y="5750"/>
                  </a:lnTo>
                  <a:lnTo>
                    <a:pt x="644" y="4968"/>
                  </a:lnTo>
                  <a:lnTo>
                    <a:pt x="966" y="4278"/>
                  </a:lnTo>
                  <a:lnTo>
                    <a:pt x="1380" y="3588"/>
                  </a:lnTo>
                  <a:lnTo>
                    <a:pt x="1840" y="2944"/>
                  </a:lnTo>
                  <a:lnTo>
                    <a:pt x="2392" y="2392"/>
                  </a:lnTo>
                  <a:lnTo>
                    <a:pt x="2945" y="1840"/>
                  </a:lnTo>
                  <a:lnTo>
                    <a:pt x="3589" y="1380"/>
                  </a:lnTo>
                  <a:lnTo>
                    <a:pt x="4278" y="967"/>
                  </a:lnTo>
                  <a:lnTo>
                    <a:pt x="4968" y="644"/>
                  </a:lnTo>
                  <a:lnTo>
                    <a:pt x="5704" y="368"/>
                  </a:lnTo>
                  <a:lnTo>
                    <a:pt x="6486" y="138"/>
                  </a:lnTo>
                  <a:lnTo>
                    <a:pt x="7314" y="46"/>
                  </a:lnTo>
                  <a:lnTo>
                    <a:pt x="8142" y="0"/>
                  </a:lnTo>
                  <a:close/>
                  <a:moveTo>
                    <a:pt x="14812" y="8786"/>
                  </a:moveTo>
                  <a:lnTo>
                    <a:pt x="13432" y="8786"/>
                  </a:lnTo>
                  <a:lnTo>
                    <a:pt x="13432" y="7636"/>
                  </a:lnTo>
                  <a:lnTo>
                    <a:pt x="14812" y="7636"/>
                  </a:lnTo>
                  <a:lnTo>
                    <a:pt x="14766" y="7084"/>
                  </a:lnTo>
                  <a:lnTo>
                    <a:pt x="14628" y="6578"/>
                  </a:lnTo>
                  <a:lnTo>
                    <a:pt x="14490" y="6072"/>
                  </a:lnTo>
                  <a:lnTo>
                    <a:pt x="14306" y="5612"/>
                  </a:lnTo>
                  <a:lnTo>
                    <a:pt x="14122" y="5152"/>
                  </a:lnTo>
                  <a:lnTo>
                    <a:pt x="13892" y="4692"/>
                  </a:lnTo>
                  <a:lnTo>
                    <a:pt x="13616" y="4278"/>
                  </a:lnTo>
                  <a:lnTo>
                    <a:pt x="13294" y="3910"/>
                  </a:lnTo>
                  <a:lnTo>
                    <a:pt x="12328" y="4830"/>
                  </a:lnTo>
                  <a:lnTo>
                    <a:pt x="11500" y="4048"/>
                  </a:lnTo>
                  <a:lnTo>
                    <a:pt x="12466" y="3082"/>
                  </a:lnTo>
                  <a:lnTo>
                    <a:pt x="12098" y="2760"/>
                  </a:lnTo>
                  <a:lnTo>
                    <a:pt x="11684" y="2484"/>
                  </a:lnTo>
                  <a:lnTo>
                    <a:pt x="11224" y="2208"/>
                  </a:lnTo>
                  <a:lnTo>
                    <a:pt x="10764" y="2024"/>
                  </a:lnTo>
                  <a:lnTo>
                    <a:pt x="10304" y="1840"/>
                  </a:lnTo>
                  <a:lnTo>
                    <a:pt x="9798" y="1702"/>
                  </a:lnTo>
                  <a:lnTo>
                    <a:pt x="9292" y="1564"/>
                  </a:lnTo>
                  <a:lnTo>
                    <a:pt x="8786" y="1518"/>
                  </a:lnTo>
                  <a:lnTo>
                    <a:pt x="8786" y="2852"/>
                  </a:lnTo>
                  <a:lnTo>
                    <a:pt x="7636" y="2852"/>
                  </a:lnTo>
                  <a:lnTo>
                    <a:pt x="7636" y="1518"/>
                  </a:lnTo>
                  <a:lnTo>
                    <a:pt x="7084" y="1564"/>
                  </a:lnTo>
                  <a:lnTo>
                    <a:pt x="6578" y="1656"/>
                  </a:lnTo>
                  <a:lnTo>
                    <a:pt x="6072" y="1794"/>
                  </a:lnTo>
                  <a:lnTo>
                    <a:pt x="5612" y="1978"/>
                  </a:lnTo>
                  <a:lnTo>
                    <a:pt x="5152" y="2208"/>
                  </a:lnTo>
                  <a:lnTo>
                    <a:pt x="4692" y="2438"/>
                  </a:lnTo>
                  <a:lnTo>
                    <a:pt x="4278" y="2714"/>
                  </a:lnTo>
                  <a:lnTo>
                    <a:pt x="3864" y="3036"/>
                  </a:lnTo>
                  <a:lnTo>
                    <a:pt x="4830" y="4002"/>
                  </a:lnTo>
                  <a:lnTo>
                    <a:pt x="4048" y="4784"/>
                  </a:lnTo>
                  <a:lnTo>
                    <a:pt x="3082" y="3818"/>
                  </a:lnTo>
                  <a:lnTo>
                    <a:pt x="2760" y="4232"/>
                  </a:lnTo>
                  <a:lnTo>
                    <a:pt x="2484" y="4646"/>
                  </a:lnTo>
                  <a:lnTo>
                    <a:pt x="2208" y="5060"/>
                  </a:lnTo>
                  <a:lnTo>
                    <a:pt x="2024" y="5520"/>
                  </a:lnTo>
                  <a:lnTo>
                    <a:pt x="1840" y="6026"/>
                  </a:lnTo>
                  <a:lnTo>
                    <a:pt x="1656" y="6532"/>
                  </a:lnTo>
                  <a:lnTo>
                    <a:pt x="1564" y="7038"/>
                  </a:lnTo>
                  <a:lnTo>
                    <a:pt x="1518" y="7544"/>
                  </a:lnTo>
                  <a:lnTo>
                    <a:pt x="2852" y="7544"/>
                  </a:lnTo>
                  <a:lnTo>
                    <a:pt x="2852" y="8694"/>
                  </a:lnTo>
                  <a:lnTo>
                    <a:pt x="1472" y="8694"/>
                  </a:lnTo>
                  <a:lnTo>
                    <a:pt x="1564" y="9384"/>
                  </a:lnTo>
                  <a:lnTo>
                    <a:pt x="1748" y="10028"/>
                  </a:lnTo>
                  <a:lnTo>
                    <a:pt x="14582" y="10028"/>
                  </a:lnTo>
                  <a:lnTo>
                    <a:pt x="14720" y="9384"/>
                  </a:lnTo>
                  <a:lnTo>
                    <a:pt x="14812" y="8786"/>
                  </a:lnTo>
                  <a:close/>
                  <a:moveTo>
                    <a:pt x="7728" y="6670"/>
                  </a:moveTo>
                  <a:lnTo>
                    <a:pt x="7498" y="6762"/>
                  </a:lnTo>
                  <a:lnTo>
                    <a:pt x="7314" y="6900"/>
                  </a:lnTo>
                  <a:lnTo>
                    <a:pt x="7130" y="7038"/>
                  </a:lnTo>
                  <a:lnTo>
                    <a:pt x="6992" y="7222"/>
                  </a:lnTo>
                  <a:lnTo>
                    <a:pt x="6853" y="7406"/>
                  </a:lnTo>
                  <a:lnTo>
                    <a:pt x="6808" y="7636"/>
                  </a:lnTo>
                  <a:lnTo>
                    <a:pt x="6716" y="7866"/>
                  </a:lnTo>
                  <a:lnTo>
                    <a:pt x="6716" y="8096"/>
                  </a:lnTo>
                  <a:lnTo>
                    <a:pt x="6762" y="8418"/>
                  </a:lnTo>
                  <a:lnTo>
                    <a:pt x="6853" y="8694"/>
                  </a:lnTo>
                  <a:lnTo>
                    <a:pt x="6992" y="8970"/>
                  </a:lnTo>
                  <a:lnTo>
                    <a:pt x="7176" y="9200"/>
                  </a:lnTo>
                  <a:lnTo>
                    <a:pt x="7406" y="9384"/>
                  </a:lnTo>
                  <a:lnTo>
                    <a:pt x="7636" y="9522"/>
                  </a:lnTo>
                  <a:lnTo>
                    <a:pt x="7958" y="9614"/>
                  </a:lnTo>
                  <a:lnTo>
                    <a:pt x="8234" y="9660"/>
                  </a:lnTo>
                  <a:lnTo>
                    <a:pt x="8556" y="9614"/>
                  </a:lnTo>
                  <a:lnTo>
                    <a:pt x="8832" y="9522"/>
                  </a:lnTo>
                  <a:lnTo>
                    <a:pt x="9108" y="9384"/>
                  </a:lnTo>
                  <a:lnTo>
                    <a:pt x="9338" y="9200"/>
                  </a:lnTo>
                  <a:lnTo>
                    <a:pt x="9522" y="8970"/>
                  </a:lnTo>
                  <a:lnTo>
                    <a:pt x="9660" y="8694"/>
                  </a:lnTo>
                  <a:lnTo>
                    <a:pt x="9752" y="8418"/>
                  </a:lnTo>
                  <a:lnTo>
                    <a:pt x="9798" y="8096"/>
                  </a:lnTo>
                  <a:lnTo>
                    <a:pt x="9752" y="7866"/>
                  </a:lnTo>
                  <a:lnTo>
                    <a:pt x="9706" y="7590"/>
                  </a:lnTo>
                  <a:lnTo>
                    <a:pt x="10902" y="2806"/>
                  </a:lnTo>
                  <a:lnTo>
                    <a:pt x="7728" y="6670"/>
                  </a:lnTo>
                  <a:close/>
                </a:path>
              </a:pathLst>
            </a:custGeom>
            <a:grpFill/>
            <a:ln w="9525">
              <a:gradFill>
                <a:gsLst>
                  <a:gs pos="0">
                    <a:srgbClr val="002060">
                      <a:alpha val="47000"/>
                    </a:srgbClr>
                  </a:gs>
                  <a:gs pos="50000">
                    <a:schemeClr val="accent1">
                      <a:tint val="44500"/>
                      <a:satMod val="160000"/>
                      <a:alpha val="37000"/>
                    </a:schemeClr>
                  </a:gs>
                  <a:gs pos="100000">
                    <a:srgbClr val="002060">
                      <a:alpha val="37000"/>
                    </a:srgbClr>
                  </a:gs>
                </a:gsLst>
                <a:lin ang="5400000" scaled="0"/>
              </a:gradFill>
              <a:miter lim="800000"/>
              <a:headEnd/>
              <a:tailEnd/>
            </a:ln>
          </p:spPr>
          <p:txBody>
            <a:bodyPr lIns="85845" tIns="42922" rIns="85845" bIns="42922"/>
            <a:lstStyle/>
            <a:p>
              <a:endParaRPr lang="zh-CN" altLang="en-US" sz="1400">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187"/>
            <p:cNvSpPr>
              <a:spLocks noEditPoints="1"/>
            </p:cNvSpPr>
            <p:nvPr/>
          </p:nvSpPr>
          <p:spPr bwMode="auto">
            <a:xfrm>
              <a:off x="-2988844" y="1546802"/>
              <a:ext cx="564585" cy="860761"/>
            </a:xfrm>
            <a:custGeom>
              <a:avLst/>
              <a:gdLst/>
              <a:ahLst/>
              <a:cxnLst>
                <a:cxn ang="0">
                  <a:pos x="30" y="0"/>
                </a:cxn>
                <a:cxn ang="0">
                  <a:pos x="24" y="2"/>
                </a:cxn>
                <a:cxn ang="0">
                  <a:pos x="8" y="10"/>
                </a:cxn>
                <a:cxn ang="0">
                  <a:pos x="0" y="26"/>
                </a:cxn>
                <a:cxn ang="0">
                  <a:pos x="0" y="154"/>
                </a:cxn>
                <a:cxn ang="0">
                  <a:pos x="0" y="160"/>
                </a:cxn>
                <a:cxn ang="0">
                  <a:pos x="8" y="176"/>
                </a:cxn>
                <a:cxn ang="0">
                  <a:pos x="24" y="186"/>
                </a:cxn>
                <a:cxn ang="0">
                  <a:pos x="92" y="186"/>
                </a:cxn>
                <a:cxn ang="0">
                  <a:pos x="98" y="186"/>
                </a:cxn>
                <a:cxn ang="0">
                  <a:pos x="114" y="176"/>
                </a:cxn>
                <a:cxn ang="0">
                  <a:pos x="122" y="160"/>
                </a:cxn>
                <a:cxn ang="0">
                  <a:pos x="122" y="32"/>
                </a:cxn>
                <a:cxn ang="0">
                  <a:pos x="122" y="26"/>
                </a:cxn>
                <a:cxn ang="0">
                  <a:pos x="114" y="10"/>
                </a:cxn>
                <a:cxn ang="0">
                  <a:pos x="98" y="2"/>
                </a:cxn>
                <a:cxn ang="0">
                  <a:pos x="92" y="0"/>
                </a:cxn>
                <a:cxn ang="0">
                  <a:pos x="34" y="168"/>
                </a:cxn>
                <a:cxn ang="0">
                  <a:pos x="24" y="164"/>
                </a:cxn>
                <a:cxn ang="0">
                  <a:pos x="22" y="156"/>
                </a:cxn>
                <a:cxn ang="0">
                  <a:pos x="22" y="152"/>
                </a:cxn>
                <a:cxn ang="0">
                  <a:pos x="28" y="146"/>
                </a:cxn>
                <a:cxn ang="0">
                  <a:pos x="34" y="144"/>
                </a:cxn>
                <a:cxn ang="0">
                  <a:pos x="42" y="148"/>
                </a:cxn>
                <a:cxn ang="0">
                  <a:pos x="46" y="156"/>
                </a:cxn>
                <a:cxn ang="0">
                  <a:pos x="44" y="160"/>
                </a:cxn>
                <a:cxn ang="0">
                  <a:pos x="38" y="168"/>
                </a:cxn>
                <a:cxn ang="0">
                  <a:pos x="34" y="168"/>
                </a:cxn>
                <a:cxn ang="0">
                  <a:pos x="88" y="168"/>
                </a:cxn>
                <a:cxn ang="0">
                  <a:pos x="80" y="164"/>
                </a:cxn>
                <a:cxn ang="0">
                  <a:pos x="76" y="156"/>
                </a:cxn>
                <a:cxn ang="0">
                  <a:pos x="78" y="152"/>
                </a:cxn>
                <a:cxn ang="0">
                  <a:pos x="84" y="146"/>
                </a:cxn>
                <a:cxn ang="0">
                  <a:pos x="88" y="144"/>
                </a:cxn>
                <a:cxn ang="0">
                  <a:pos x="98" y="148"/>
                </a:cxn>
                <a:cxn ang="0">
                  <a:pos x="100" y="156"/>
                </a:cxn>
                <a:cxn ang="0">
                  <a:pos x="100" y="160"/>
                </a:cxn>
                <a:cxn ang="0">
                  <a:pos x="94" y="168"/>
                </a:cxn>
                <a:cxn ang="0">
                  <a:pos x="88" y="168"/>
                </a:cxn>
                <a:cxn ang="0">
                  <a:pos x="114" y="116"/>
                </a:cxn>
                <a:cxn ang="0">
                  <a:pos x="106" y="132"/>
                </a:cxn>
                <a:cxn ang="0">
                  <a:pos x="86" y="140"/>
                </a:cxn>
                <a:cxn ang="0">
                  <a:pos x="36" y="140"/>
                </a:cxn>
                <a:cxn ang="0">
                  <a:pos x="16" y="132"/>
                </a:cxn>
                <a:cxn ang="0">
                  <a:pos x="8" y="116"/>
                </a:cxn>
                <a:cxn ang="0">
                  <a:pos x="8" y="36"/>
                </a:cxn>
                <a:cxn ang="0">
                  <a:pos x="16" y="18"/>
                </a:cxn>
                <a:cxn ang="0">
                  <a:pos x="36" y="12"/>
                </a:cxn>
                <a:cxn ang="0">
                  <a:pos x="86" y="12"/>
                </a:cxn>
                <a:cxn ang="0">
                  <a:pos x="106" y="18"/>
                </a:cxn>
                <a:cxn ang="0">
                  <a:pos x="114" y="36"/>
                </a:cxn>
              </a:cxnLst>
              <a:rect l="0" t="0" r="r" b="b"/>
              <a:pathLst>
                <a:path w="122" h="186">
                  <a:moveTo>
                    <a:pt x="92" y="0"/>
                  </a:moveTo>
                  <a:lnTo>
                    <a:pt x="30" y="0"/>
                  </a:lnTo>
                  <a:lnTo>
                    <a:pt x="30" y="0"/>
                  </a:lnTo>
                  <a:lnTo>
                    <a:pt x="24" y="2"/>
                  </a:lnTo>
                  <a:lnTo>
                    <a:pt x="18" y="4"/>
                  </a:lnTo>
                  <a:lnTo>
                    <a:pt x="8" y="10"/>
                  </a:lnTo>
                  <a:lnTo>
                    <a:pt x="2" y="20"/>
                  </a:lnTo>
                  <a:lnTo>
                    <a:pt x="0" y="26"/>
                  </a:lnTo>
                  <a:lnTo>
                    <a:pt x="0" y="32"/>
                  </a:lnTo>
                  <a:lnTo>
                    <a:pt x="0" y="154"/>
                  </a:lnTo>
                  <a:lnTo>
                    <a:pt x="0" y="154"/>
                  </a:lnTo>
                  <a:lnTo>
                    <a:pt x="0" y="160"/>
                  </a:lnTo>
                  <a:lnTo>
                    <a:pt x="2" y="166"/>
                  </a:lnTo>
                  <a:lnTo>
                    <a:pt x="8" y="176"/>
                  </a:lnTo>
                  <a:lnTo>
                    <a:pt x="18" y="184"/>
                  </a:lnTo>
                  <a:lnTo>
                    <a:pt x="24" y="186"/>
                  </a:lnTo>
                  <a:lnTo>
                    <a:pt x="30" y="186"/>
                  </a:lnTo>
                  <a:lnTo>
                    <a:pt x="92" y="186"/>
                  </a:lnTo>
                  <a:lnTo>
                    <a:pt x="92" y="186"/>
                  </a:lnTo>
                  <a:lnTo>
                    <a:pt x="98" y="186"/>
                  </a:lnTo>
                  <a:lnTo>
                    <a:pt x="104" y="184"/>
                  </a:lnTo>
                  <a:lnTo>
                    <a:pt x="114" y="176"/>
                  </a:lnTo>
                  <a:lnTo>
                    <a:pt x="120" y="166"/>
                  </a:lnTo>
                  <a:lnTo>
                    <a:pt x="122" y="160"/>
                  </a:lnTo>
                  <a:lnTo>
                    <a:pt x="122" y="154"/>
                  </a:lnTo>
                  <a:lnTo>
                    <a:pt x="122" y="32"/>
                  </a:lnTo>
                  <a:lnTo>
                    <a:pt x="122" y="32"/>
                  </a:lnTo>
                  <a:lnTo>
                    <a:pt x="122" y="26"/>
                  </a:lnTo>
                  <a:lnTo>
                    <a:pt x="120" y="20"/>
                  </a:lnTo>
                  <a:lnTo>
                    <a:pt x="114" y="10"/>
                  </a:lnTo>
                  <a:lnTo>
                    <a:pt x="104" y="4"/>
                  </a:lnTo>
                  <a:lnTo>
                    <a:pt x="98" y="2"/>
                  </a:lnTo>
                  <a:lnTo>
                    <a:pt x="92" y="0"/>
                  </a:lnTo>
                  <a:lnTo>
                    <a:pt x="92" y="0"/>
                  </a:lnTo>
                  <a:close/>
                  <a:moveTo>
                    <a:pt x="34" y="168"/>
                  </a:moveTo>
                  <a:lnTo>
                    <a:pt x="34" y="168"/>
                  </a:lnTo>
                  <a:lnTo>
                    <a:pt x="28" y="168"/>
                  </a:lnTo>
                  <a:lnTo>
                    <a:pt x="24" y="164"/>
                  </a:lnTo>
                  <a:lnTo>
                    <a:pt x="22" y="160"/>
                  </a:lnTo>
                  <a:lnTo>
                    <a:pt x="22" y="156"/>
                  </a:lnTo>
                  <a:lnTo>
                    <a:pt x="22" y="156"/>
                  </a:lnTo>
                  <a:lnTo>
                    <a:pt x="22" y="152"/>
                  </a:lnTo>
                  <a:lnTo>
                    <a:pt x="24" y="148"/>
                  </a:lnTo>
                  <a:lnTo>
                    <a:pt x="28" y="146"/>
                  </a:lnTo>
                  <a:lnTo>
                    <a:pt x="34" y="144"/>
                  </a:lnTo>
                  <a:lnTo>
                    <a:pt x="34" y="144"/>
                  </a:lnTo>
                  <a:lnTo>
                    <a:pt x="38" y="146"/>
                  </a:lnTo>
                  <a:lnTo>
                    <a:pt x="42" y="148"/>
                  </a:lnTo>
                  <a:lnTo>
                    <a:pt x="44" y="152"/>
                  </a:lnTo>
                  <a:lnTo>
                    <a:pt x="46" y="156"/>
                  </a:lnTo>
                  <a:lnTo>
                    <a:pt x="46" y="156"/>
                  </a:lnTo>
                  <a:lnTo>
                    <a:pt x="44" y="160"/>
                  </a:lnTo>
                  <a:lnTo>
                    <a:pt x="42" y="164"/>
                  </a:lnTo>
                  <a:lnTo>
                    <a:pt x="38" y="168"/>
                  </a:lnTo>
                  <a:lnTo>
                    <a:pt x="34" y="168"/>
                  </a:lnTo>
                  <a:lnTo>
                    <a:pt x="34" y="168"/>
                  </a:lnTo>
                  <a:close/>
                  <a:moveTo>
                    <a:pt x="88" y="168"/>
                  </a:moveTo>
                  <a:lnTo>
                    <a:pt x="88" y="168"/>
                  </a:lnTo>
                  <a:lnTo>
                    <a:pt x="84" y="168"/>
                  </a:lnTo>
                  <a:lnTo>
                    <a:pt x="80" y="164"/>
                  </a:lnTo>
                  <a:lnTo>
                    <a:pt x="78" y="160"/>
                  </a:lnTo>
                  <a:lnTo>
                    <a:pt x="76" y="156"/>
                  </a:lnTo>
                  <a:lnTo>
                    <a:pt x="76" y="156"/>
                  </a:lnTo>
                  <a:lnTo>
                    <a:pt x="78" y="152"/>
                  </a:lnTo>
                  <a:lnTo>
                    <a:pt x="80" y="148"/>
                  </a:lnTo>
                  <a:lnTo>
                    <a:pt x="84" y="146"/>
                  </a:lnTo>
                  <a:lnTo>
                    <a:pt x="88" y="144"/>
                  </a:lnTo>
                  <a:lnTo>
                    <a:pt x="88" y="144"/>
                  </a:lnTo>
                  <a:lnTo>
                    <a:pt x="94" y="146"/>
                  </a:lnTo>
                  <a:lnTo>
                    <a:pt x="98" y="148"/>
                  </a:lnTo>
                  <a:lnTo>
                    <a:pt x="100" y="152"/>
                  </a:lnTo>
                  <a:lnTo>
                    <a:pt x="100" y="156"/>
                  </a:lnTo>
                  <a:lnTo>
                    <a:pt x="100" y="156"/>
                  </a:lnTo>
                  <a:lnTo>
                    <a:pt x="100" y="160"/>
                  </a:lnTo>
                  <a:lnTo>
                    <a:pt x="98" y="164"/>
                  </a:lnTo>
                  <a:lnTo>
                    <a:pt x="94" y="168"/>
                  </a:lnTo>
                  <a:lnTo>
                    <a:pt x="88" y="168"/>
                  </a:lnTo>
                  <a:lnTo>
                    <a:pt x="88" y="168"/>
                  </a:lnTo>
                  <a:close/>
                  <a:moveTo>
                    <a:pt x="114" y="116"/>
                  </a:moveTo>
                  <a:lnTo>
                    <a:pt x="114" y="116"/>
                  </a:lnTo>
                  <a:lnTo>
                    <a:pt x="112" y="126"/>
                  </a:lnTo>
                  <a:lnTo>
                    <a:pt x="106" y="132"/>
                  </a:lnTo>
                  <a:lnTo>
                    <a:pt x="98" y="138"/>
                  </a:lnTo>
                  <a:lnTo>
                    <a:pt x="86" y="140"/>
                  </a:lnTo>
                  <a:lnTo>
                    <a:pt x="36" y="140"/>
                  </a:lnTo>
                  <a:lnTo>
                    <a:pt x="36" y="140"/>
                  </a:lnTo>
                  <a:lnTo>
                    <a:pt x="24" y="138"/>
                  </a:lnTo>
                  <a:lnTo>
                    <a:pt x="16" y="132"/>
                  </a:lnTo>
                  <a:lnTo>
                    <a:pt x="10" y="126"/>
                  </a:lnTo>
                  <a:lnTo>
                    <a:pt x="8" y="116"/>
                  </a:lnTo>
                  <a:lnTo>
                    <a:pt x="8" y="36"/>
                  </a:lnTo>
                  <a:lnTo>
                    <a:pt x="8" y="36"/>
                  </a:lnTo>
                  <a:lnTo>
                    <a:pt x="10" y="26"/>
                  </a:lnTo>
                  <a:lnTo>
                    <a:pt x="16" y="18"/>
                  </a:lnTo>
                  <a:lnTo>
                    <a:pt x="24" y="14"/>
                  </a:lnTo>
                  <a:lnTo>
                    <a:pt x="36" y="12"/>
                  </a:lnTo>
                  <a:lnTo>
                    <a:pt x="86" y="12"/>
                  </a:lnTo>
                  <a:lnTo>
                    <a:pt x="86" y="12"/>
                  </a:lnTo>
                  <a:lnTo>
                    <a:pt x="98" y="14"/>
                  </a:lnTo>
                  <a:lnTo>
                    <a:pt x="106" y="18"/>
                  </a:lnTo>
                  <a:lnTo>
                    <a:pt x="112" y="26"/>
                  </a:lnTo>
                  <a:lnTo>
                    <a:pt x="114" y="36"/>
                  </a:lnTo>
                  <a:lnTo>
                    <a:pt x="114" y="116"/>
                  </a:lnTo>
                  <a:close/>
                </a:path>
              </a:pathLst>
            </a:custGeom>
            <a:grpFill/>
            <a:ln w="9525">
              <a:gradFill>
                <a:gsLst>
                  <a:gs pos="0">
                    <a:srgbClr val="002060">
                      <a:alpha val="47000"/>
                    </a:srgbClr>
                  </a:gs>
                  <a:gs pos="50000">
                    <a:schemeClr val="accent1">
                      <a:tint val="44500"/>
                      <a:satMod val="160000"/>
                      <a:alpha val="37000"/>
                    </a:schemeClr>
                  </a:gs>
                  <a:gs pos="100000">
                    <a:srgbClr val="002060">
                      <a:alpha val="37000"/>
                    </a:srgbClr>
                  </a:gs>
                </a:gsLst>
                <a:lin ang="5400000" scaled="0"/>
              </a:gradFill>
              <a:miter lim="800000"/>
              <a:headEnd/>
              <a:tailEnd/>
            </a:ln>
          </p:spPr>
          <p:txBody>
            <a:bodyPr lIns="85845" tIns="42922" rIns="85845" bIns="42922"/>
            <a:lstStyle/>
            <a:p>
              <a:endParaRPr lang="zh-CN" altLang="en-US" sz="1400">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8" name="椭圆 57"/>
          <p:cNvSpPr/>
          <p:nvPr/>
        </p:nvSpPr>
        <p:spPr bwMode="auto">
          <a:xfrm>
            <a:off x="5737326" y="3686592"/>
            <a:ext cx="1293394" cy="1246120"/>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lt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5897610" y="4023629"/>
            <a:ext cx="1012560" cy="599724"/>
            <a:chOff x="10140950" y="2263775"/>
            <a:chExt cx="387350" cy="238125"/>
          </a:xfrm>
          <a:solidFill>
            <a:schemeClr val="bg1"/>
          </a:solidFill>
        </p:grpSpPr>
        <p:sp>
          <p:nvSpPr>
            <p:cNvPr id="49" name="Freeform 111"/>
            <p:cNvSpPr>
              <a:spLocks noEditPoints="1"/>
            </p:cNvSpPr>
            <p:nvPr/>
          </p:nvSpPr>
          <p:spPr bwMode="auto">
            <a:xfrm>
              <a:off x="10375900" y="2276475"/>
              <a:ext cx="152400" cy="152400"/>
            </a:xfrm>
            <a:custGeom>
              <a:avLst/>
              <a:gdLst/>
              <a:ahLst/>
              <a:cxnLst>
                <a:cxn ang="0">
                  <a:pos x="84" y="68"/>
                </a:cxn>
                <a:cxn ang="0">
                  <a:pos x="86" y="64"/>
                </a:cxn>
                <a:cxn ang="0">
                  <a:pos x="94" y="62"/>
                </a:cxn>
                <a:cxn ang="0">
                  <a:pos x="96" y="54"/>
                </a:cxn>
                <a:cxn ang="0">
                  <a:pos x="90" y="48"/>
                </a:cxn>
                <a:cxn ang="0">
                  <a:pos x="90" y="42"/>
                </a:cxn>
                <a:cxn ang="0">
                  <a:pos x="96" y="38"/>
                </a:cxn>
                <a:cxn ang="0">
                  <a:pos x="92" y="28"/>
                </a:cxn>
                <a:cxn ang="0">
                  <a:pos x="84" y="28"/>
                </a:cxn>
                <a:cxn ang="0">
                  <a:pos x="82" y="22"/>
                </a:cxn>
                <a:cxn ang="0">
                  <a:pos x="84" y="16"/>
                </a:cxn>
                <a:cxn ang="0">
                  <a:pos x="78" y="10"/>
                </a:cxn>
                <a:cxn ang="0">
                  <a:pos x="70" y="12"/>
                </a:cxn>
                <a:cxn ang="0">
                  <a:pos x="66" y="10"/>
                </a:cxn>
                <a:cxn ang="0">
                  <a:pos x="64" y="2"/>
                </a:cxn>
                <a:cxn ang="0">
                  <a:pos x="54" y="0"/>
                </a:cxn>
                <a:cxn ang="0">
                  <a:pos x="48" y="6"/>
                </a:cxn>
                <a:cxn ang="0">
                  <a:pos x="42" y="6"/>
                </a:cxn>
                <a:cxn ang="0">
                  <a:pos x="38" y="0"/>
                </a:cxn>
                <a:cxn ang="0">
                  <a:pos x="30" y="2"/>
                </a:cxn>
                <a:cxn ang="0">
                  <a:pos x="28" y="10"/>
                </a:cxn>
                <a:cxn ang="0">
                  <a:pos x="22" y="14"/>
                </a:cxn>
                <a:cxn ang="0">
                  <a:pos x="16" y="12"/>
                </a:cxn>
                <a:cxn ang="0">
                  <a:pos x="10" y="18"/>
                </a:cxn>
                <a:cxn ang="0">
                  <a:pos x="12" y="26"/>
                </a:cxn>
                <a:cxn ang="0">
                  <a:pos x="10" y="32"/>
                </a:cxn>
                <a:cxn ang="0">
                  <a:pos x="2" y="32"/>
                </a:cxn>
                <a:cxn ang="0">
                  <a:pos x="0" y="42"/>
                </a:cxn>
                <a:cxn ang="0">
                  <a:pos x="6" y="46"/>
                </a:cxn>
                <a:cxn ang="0">
                  <a:pos x="6" y="52"/>
                </a:cxn>
                <a:cxn ang="0">
                  <a:pos x="0" y="58"/>
                </a:cxn>
                <a:cxn ang="0">
                  <a:pos x="4" y="66"/>
                </a:cxn>
                <a:cxn ang="0">
                  <a:pos x="12" y="68"/>
                </a:cxn>
                <a:cxn ang="0">
                  <a:pos x="14" y="72"/>
                </a:cxn>
                <a:cxn ang="0">
                  <a:pos x="12" y="80"/>
                </a:cxn>
                <a:cxn ang="0">
                  <a:pos x="18" y="86"/>
                </a:cxn>
                <a:cxn ang="0">
                  <a:pos x="26" y="84"/>
                </a:cxn>
                <a:cxn ang="0">
                  <a:pos x="32" y="86"/>
                </a:cxn>
                <a:cxn ang="0">
                  <a:pos x="32" y="94"/>
                </a:cxn>
                <a:cxn ang="0">
                  <a:pos x="42" y="96"/>
                </a:cxn>
                <a:cxn ang="0">
                  <a:pos x="48" y="90"/>
                </a:cxn>
                <a:cxn ang="0">
                  <a:pos x="54" y="88"/>
                </a:cxn>
                <a:cxn ang="0">
                  <a:pos x="58" y="94"/>
                </a:cxn>
                <a:cxn ang="0">
                  <a:pos x="66" y="92"/>
                </a:cxn>
                <a:cxn ang="0">
                  <a:pos x="68" y="84"/>
                </a:cxn>
                <a:cxn ang="0">
                  <a:pos x="74" y="80"/>
                </a:cxn>
                <a:cxn ang="0">
                  <a:pos x="80" y="84"/>
                </a:cxn>
                <a:cxn ang="0">
                  <a:pos x="86" y="76"/>
                </a:cxn>
                <a:cxn ang="0">
                  <a:pos x="28" y="68"/>
                </a:cxn>
                <a:cxn ang="0">
                  <a:pos x="20" y="48"/>
                </a:cxn>
                <a:cxn ang="0">
                  <a:pos x="28" y="28"/>
                </a:cxn>
                <a:cxn ang="0">
                  <a:pos x="58" y="20"/>
                </a:cxn>
                <a:cxn ang="0">
                  <a:pos x="74" y="36"/>
                </a:cxn>
                <a:cxn ang="0">
                  <a:pos x="68" y="66"/>
                </a:cxn>
                <a:cxn ang="0">
                  <a:pos x="50" y="76"/>
                </a:cxn>
                <a:cxn ang="0">
                  <a:pos x="28" y="68"/>
                </a:cxn>
              </a:cxnLst>
              <a:rect l="0" t="0" r="r" b="b"/>
              <a:pathLst>
                <a:path w="96" h="96">
                  <a:moveTo>
                    <a:pt x="86" y="74"/>
                  </a:moveTo>
                  <a:lnTo>
                    <a:pt x="86" y="74"/>
                  </a:lnTo>
                  <a:lnTo>
                    <a:pt x="84" y="68"/>
                  </a:lnTo>
                  <a:lnTo>
                    <a:pt x="84" y="66"/>
                  </a:lnTo>
                  <a:lnTo>
                    <a:pt x="84" y="66"/>
                  </a:lnTo>
                  <a:lnTo>
                    <a:pt x="86" y="64"/>
                  </a:lnTo>
                  <a:lnTo>
                    <a:pt x="90" y="64"/>
                  </a:lnTo>
                  <a:lnTo>
                    <a:pt x="90" y="64"/>
                  </a:lnTo>
                  <a:lnTo>
                    <a:pt x="94" y="62"/>
                  </a:lnTo>
                  <a:lnTo>
                    <a:pt x="96" y="58"/>
                  </a:lnTo>
                  <a:lnTo>
                    <a:pt x="96" y="58"/>
                  </a:lnTo>
                  <a:lnTo>
                    <a:pt x="96" y="54"/>
                  </a:lnTo>
                  <a:lnTo>
                    <a:pt x="92" y="52"/>
                  </a:lnTo>
                  <a:lnTo>
                    <a:pt x="92" y="52"/>
                  </a:lnTo>
                  <a:lnTo>
                    <a:pt x="90" y="48"/>
                  </a:lnTo>
                  <a:lnTo>
                    <a:pt x="88" y="44"/>
                  </a:lnTo>
                  <a:lnTo>
                    <a:pt x="88" y="44"/>
                  </a:lnTo>
                  <a:lnTo>
                    <a:pt x="90" y="42"/>
                  </a:lnTo>
                  <a:lnTo>
                    <a:pt x="92" y="40"/>
                  </a:lnTo>
                  <a:lnTo>
                    <a:pt x="92" y="40"/>
                  </a:lnTo>
                  <a:lnTo>
                    <a:pt x="96" y="38"/>
                  </a:lnTo>
                  <a:lnTo>
                    <a:pt x="96" y="32"/>
                  </a:lnTo>
                  <a:lnTo>
                    <a:pt x="96" y="32"/>
                  </a:lnTo>
                  <a:lnTo>
                    <a:pt x="92" y="28"/>
                  </a:lnTo>
                  <a:lnTo>
                    <a:pt x="88" y="28"/>
                  </a:lnTo>
                  <a:lnTo>
                    <a:pt x="88" y="28"/>
                  </a:lnTo>
                  <a:lnTo>
                    <a:pt x="84" y="28"/>
                  </a:lnTo>
                  <a:lnTo>
                    <a:pt x="82" y="24"/>
                  </a:lnTo>
                  <a:lnTo>
                    <a:pt x="82" y="24"/>
                  </a:lnTo>
                  <a:lnTo>
                    <a:pt x="82" y="22"/>
                  </a:lnTo>
                  <a:lnTo>
                    <a:pt x="84" y="20"/>
                  </a:lnTo>
                  <a:lnTo>
                    <a:pt x="84" y="20"/>
                  </a:lnTo>
                  <a:lnTo>
                    <a:pt x="84" y="16"/>
                  </a:lnTo>
                  <a:lnTo>
                    <a:pt x="82" y="12"/>
                  </a:lnTo>
                  <a:lnTo>
                    <a:pt x="82" y="12"/>
                  </a:lnTo>
                  <a:lnTo>
                    <a:pt x="78" y="10"/>
                  </a:lnTo>
                  <a:lnTo>
                    <a:pt x="74" y="10"/>
                  </a:lnTo>
                  <a:lnTo>
                    <a:pt x="74" y="10"/>
                  </a:lnTo>
                  <a:lnTo>
                    <a:pt x="70" y="12"/>
                  </a:lnTo>
                  <a:lnTo>
                    <a:pt x="68" y="12"/>
                  </a:lnTo>
                  <a:lnTo>
                    <a:pt x="68" y="12"/>
                  </a:lnTo>
                  <a:lnTo>
                    <a:pt x="66" y="10"/>
                  </a:lnTo>
                  <a:lnTo>
                    <a:pt x="64" y="6"/>
                  </a:lnTo>
                  <a:lnTo>
                    <a:pt x="64" y="6"/>
                  </a:lnTo>
                  <a:lnTo>
                    <a:pt x="64" y="2"/>
                  </a:lnTo>
                  <a:lnTo>
                    <a:pt x="60" y="0"/>
                  </a:lnTo>
                  <a:lnTo>
                    <a:pt x="60" y="0"/>
                  </a:lnTo>
                  <a:lnTo>
                    <a:pt x="54" y="0"/>
                  </a:lnTo>
                  <a:lnTo>
                    <a:pt x="52" y="2"/>
                  </a:lnTo>
                  <a:lnTo>
                    <a:pt x="52" y="2"/>
                  </a:lnTo>
                  <a:lnTo>
                    <a:pt x="48" y="6"/>
                  </a:lnTo>
                  <a:lnTo>
                    <a:pt x="46" y="8"/>
                  </a:lnTo>
                  <a:lnTo>
                    <a:pt x="46" y="8"/>
                  </a:lnTo>
                  <a:lnTo>
                    <a:pt x="42" y="6"/>
                  </a:lnTo>
                  <a:lnTo>
                    <a:pt x="42" y="2"/>
                  </a:lnTo>
                  <a:lnTo>
                    <a:pt x="42" y="2"/>
                  </a:lnTo>
                  <a:lnTo>
                    <a:pt x="38" y="0"/>
                  </a:lnTo>
                  <a:lnTo>
                    <a:pt x="34" y="0"/>
                  </a:lnTo>
                  <a:lnTo>
                    <a:pt x="34" y="0"/>
                  </a:lnTo>
                  <a:lnTo>
                    <a:pt x="30" y="2"/>
                  </a:lnTo>
                  <a:lnTo>
                    <a:pt x="28" y="6"/>
                  </a:lnTo>
                  <a:lnTo>
                    <a:pt x="28" y="6"/>
                  </a:lnTo>
                  <a:lnTo>
                    <a:pt x="28" y="10"/>
                  </a:lnTo>
                  <a:lnTo>
                    <a:pt x="26" y="14"/>
                  </a:lnTo>
                  <a:lnTo>
                    <a:pt x="26" y="14"/>
                  </a:lnTo>
                  <a:lnTo>
                    <a:pt x="22" y="14"/>
                  </a:lnTo>
                  <a:lnTo>
                    <a:pt x="20" y="12"/>
                  </a:lnTo>
                  <a:lnTo>
                    <a:pt x="20" y="12"/>
                  </a:lnTo>
                  <a:lnTo>
                    <a:pt x="16" y="12"/>
                  </a:lnTo>
                  <a:lnTo>
                    <a:pt x="12" y="14"/>
                  </a:lnTo>
                  <a:lnTo>
                    <a:pt x="12" y="14"/>
                  </a:lnTo>
                  <a:lnTo>
                    <a:pt x="10" y="18"/>
                  </a:lnTo>
                  <a:lnTo>
                    <a:pt x="10" y="22"/>
                  </a:lnTo>
                  <a:lnTo>
                    <a:pt x="10" y="22"/>
                  </a:lnTo>
                  <a:lnTo>
                    <a:pt x="12" y="26"/>
                  </a:lnTo>
                  <a:lnTo>
                    <a:pt x="12" y="30"/>
                  </a:lnTo>
                  <a:lnTo>
                    <a:pt x="12" y="30"/>
                  </a:lnTo>
                  <a:lnTo>
                    <a:pt x="10" y="32"/>
                  </a:lnTo>
                  <a:lnTo>
                    <a:pt x="6" y="32"/>
                  </a:lnTo>
                  <a:lnTo>
                    <a:pt x="6" y="32"/>
                  </a:lnTo>
                  <a:lnTo>
                    <a:pt x="2" y="32"/>
                  </a:lnTo>
                  <a:lnTo>
                    <a:pt x="0" y="36"/>
                  </a:lnTo>
                  <a:lnTo>
                    <a:pt x="0" y="36"/>
                  </a:lnTo>
                  <a:lnTo>
                    <a:pt x="0" y="42"/>
                  </a:lnTo>
                  <a:lnTo>
                    <a:pt x="4" y="44"/>
                  </a:lnTo>
                  <a:lnTo>
                    <a:pt x="4" y="44"/>
                  </a:lnTo>
                  <a:lnTo>
                    <a:pt x="6" y="46"/>
                  </a:lnTo>
                  <a:lnTo>
                    <a:pt x="8" y="50"/>
                  </a:lnTo>
                  <a:lnTo>
                    <a:pt x="8" y="50"/>
                  </a:lnTo>
                  <a:lnTo>
                    <a:pt x="6" y="52"/>
                  </a:lnTo>
                  <a:lnTo>
                    <a:pt x="4" y="54"/>
                  </a:lnTo>
                  <a:lnTo>
                    <a:pt x="4" y="54"/>
                  </a:lnTo>
                  <a:lnTo>
                    <a:pt x="0" y="58"/>
                  </a:lnTo>
                  <a:lnTo>
                    <a:pt x="0" y="62"/>
                  </a:lnTo>
                  <a:lnTo>
                    <a:pt x="0" y="62"/>
                  </a:lnTo>
                  <a:lnTo>
                    <a:pt x="4" y="66"/>
                  </a:lnTo>
                  <a:lnTo>
                    <a:pt x="8" y="66"/>
                  </a:lnTo>
                  <a:lnTo>
                    <a:pt x="8" y="66"/>
                  </a:lnTo>
                  <a:lnTo>
                    <a:pt x="12" y="68"/>
                  </a:lnTo>
                  <a:lnTo>
                    <a:pt x="14" y="70"/>
                  </a:lnTo>
                  <a:lnTo>
                    <a:pt x="14" y="70"/>
                  </a:lnTo>
                  <a:lnTo>
                    <a:pt x="14" y="72"/>
                  </a:lnTo>
                  <a:lnTo>
                    <a:pt x="12" y="76"/>
                  </a:lnTo>
                  <a:lnTo>
                    <a:pt x="12" y="76"/>
                  </a:lnTo>
                  <a:lnTo>
                    <a:pt x="12" y="80"/>
                  </a:lnTo>
                  <a:lnTo>
                    <a:pt x="14" y="84"/>
                  </a:lnTo>
                  <a:lnTo>
                    <a:pt x="14" y="84"/>
                  </a:lnTo>
                  <a:lnTo>
                    <a:pt x="18" y="86"/>
                  </a:lnTo>
                  <a:lnTo>
                    <a:pt x="22" y="84"/>
                  </a:lnTo>
                  <a:lnTo>
                    <a:pt x="22" y="84"/>
                  </a:lnTo>
                  <a:lnTo>
                    <a:pt x="26" y="84"/>
                  </a:lnTo>
                  <a:lnTo>
                    <a:pt x="30" y="84"/>
                  </a:lnTo>
                  <a:lnTo>
                    <a:pt x="30" y="84"/>
                  </a:lnTo>
                  <a:lnTo>
                    <a:pt x="32" y="86"/>
                  </a:lnTo>
                  <a:lnTo>
                    <a:pt x="32" y="90"/>
                  </a:lnTo>
                  <a:lnTo>
                    <a:pt x="32" y="90"/>
                  </a:lnTo>
                  <a:lnTo>
                    <a:pt x="32" y="94"/>
                  </a:lnTo>
                  <a:lnTo>
                    <a:pt x="36" y="96"/>
                  </a:lnTo>
                  <a:lnTo>
                    <a:pt x="36" y="96"/>
                  </a:lnTo>
                  <a:lnTo>
                    <a:pt x="42" y="96"/>
                  </a:lnTo>
                  <a:lnTo>
                    <a:pt x="44" y="92"/>
                  </a:lnTo>
                  <a:lnTo>
                    <a:pt x="44" y="92"/>
                  </a:lnTo>
                  <a:lnTo>
                    <a:pt x="48" y="90"/>
                  </a:lnTo>
                  <a:lnTo>
                    <a:pt x="50" y="88"/>
                  </a:lnTo>
                  <a:lnTo>
                    <a:pt x="50" y="88"/>
                  </a:lnTo>
                  <a:lnTo>
                    <a:pt x="54" y="88"/>
                  </a:lnTo>
                  <a:lnTo>
                    <a:pt x="54" y="92"/>
                  </a:lnTo>
                  <a:lnTo>
                    <a:pt x="54" y="92"/>
                  </a:lnTo>
                  <a:lnTo>
                    <a:pt x="58" y="94"/>
                  </a:lnTo>
                  <a:lnTo>
                    <a:pt x="62" y="94"/>
                  </a:lnTo>
                  <a:lnTo>
                    <a:pt x="62" y="94"/>
                  </a:lnTo>
                  <a:lnTo>
                    <a:pt x="66" y="92"/>
                  </a:lnTo>
                  <a:lnTo>
                    <a:pt x="68" y="88"/>
                  </a:lnTo>
                  <a:lnTo>
                    <a:pt x="68" y="88"/>
                  </a:lnTo>
                  <a:lnTo>
                    <a:pt x="68" y="84"/>
                  </a:lnTo>
                  <a:lnTo>
                    <a:pt x="70" y="80"/>
                  </a:lnTo>
                  <a:lnTo>
                    <a:pt x="70" y="80"/>
                  </a:lnTo>
                  <a:lnTo>
                    <a:pt x="74" y="80"/>
                  </a:lnTo>
                  <a:lnTo>
                    <a:pt x="76" y="82"/>
                  </a:lnTo>
                  <a:lnTo>
                    <a:pt x="76" y="82"/>
                  </a:lnTo>
                  <a:lnTo>
                    <a:pt x="80" y="84"/>
                  </a:lnTo>
                  <a:lnTo>
                    <a:pt x="84" y="80"/>
                  </a:lnTo>
                  <a:lnTo>
                    <a:pt x="84" y="80"/>
                  </a:lnTo>
                  <a:lnTo>
                    <a:pt x="86" y="76"/>
                  </a:lnTo>
                  <a:lnTo>
                    <a:pt x="86" y="74"/>
                  </a:lnTo>
                  <a:lnTo>
                    <a:pt x="86" y="74"/>
                  </a:lnTo>
                  <a:close/>
                  <a:moveTo>
                    <a:pt x="28" y="68"/>
                  </a:moveTo>
                  <a:lnTo>
                    <a:pt x="28" y="68"/>
                  </a:lnTo>
                  <a:lnTo>
                    <a:pt x="22" y="58"/>
                  </a:lnTo>
                  <a:lnTo>
                    <a:pt x="20" y="48"/>
                  </a:lnTo>
                  <a:lnTo>
                    <a:pt x="22" y="38"/>
                  </a:lnTo>
                  <a:lnTo>
                    <a:pt x="28" y="28"/>
                  </a:lnTo>
                  <a:lnTo>
                    <a:pt x="28" y="28"/>
                  </a:lnTo>
                  <a:lnTo>
                    <a:pt x="36" y="22"/>
                  </a:lnTo>
                  <a:lnTo>
                    <a:pt x="46" y="20"/>
                  </a:lnTo>
                  <a:lnTo>
                    <a:pt x="58" y="20"/>
                  </a:lnTo>
                  <a:lnTo>
                    <a:pt x="68" y="26"/>
                  </a:lnTo>
                  <a:lnTo>
                    <a:pt x="68" y="26"/>
                  </a:lnTo>
                  <a:lnTo>
                    <a:pt x="74" y="36"/>
                  </a:lnTo>
                  <a:lnTo>
                    <a:pt x="76" y="46"/>
                  </a:lnTo>
                  <a:lnTo>
                    <a:pt x="74" y="58"/>
                  </a:lnTo>
                  <a:lnTo>
                    <a:pt x="68" y="66"/>
                  </a:lnTo>
                  <a:lnTo>
                    <a:pt x="68" y="66"/>
                  </a:lnTo>
                  <a:lnTo>
                    <a:pt x="60" y="74"/>
                  </a:lnTo>
                  <a:lnTo>
                    <a:pt x="50" y="76"/>
                  </a:lnTo>
                  <a:lnTo>
                    <a:pt x="38" y="74"/>
                  </a:lnTo>
                  <a:lnTo>
                    <a:pt x="28" y="68"/>
                  </a:lnTo>
                  <a:lnTo>
                    <a:pt x="28" y="6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112"/>
            <p:cNvSpPr>
              <a:spLocks noEditPoints="1"/>
            </p:cNvSpPr>
            <p:nvPr/>
          </p:nvSpPr>
          <p:spPr bwMode="auto">
            <a:xfrm>
              <a:off x="10140950" y="2263775"/>
              <a:ext cx="238125" cy="238125"/>
            </a:xfrm>
            <a:custGeom>
              <a:avLst/>
              <a:gdLst/>
              <a:ahLst/>
              <a:cxnLst>
                <a:cxn ang="0">
                  <a:pos x="130" y="108"/>
                </a:cxn>
                <a:cxn ang="0">
                  <a:pos x="140" y="100"/>
                </a:cxn>
                <a:cxn ang="0">
                  <a:pos x="148" y="96"/>
                </a:cxn>
                <a:cxn ang="0">
                  <a:pos x="148" y="84"/>
                </a:cxn>
                <a:cxn ang="0">
                  <a:pos x="142" y="78"/>
                </a:cxn>
                <a:cxn ang="0">
                  <a:pos x="140" y="66"/>
                </a:cxn>
                <a:cxn ang="0">
                  <a:pos x="148" y="60"/>
                </a:cxn>
                <a:cxn ang="0">
                  <a:pos x="146" y="48"/>
                </a:cxn>
                <a:cxn ang="0">
                  <a:pos x="138" y="44"/>
                </a:cxn>
                <a:cxn ang="0">
                  <a:pos x="126" y="40"/>
                </a:cxn>
                <a:cxn ang="0">
                  <a:pos x="130" y="28"/>
                </a:cxn>
                <a:cxn ang="0">
                  <a:pos x="126" y="18"/>
                </a:cxn>
                <a:cxn ang="0">
                  <a:pos x="114" y="18"/>
                </a:cxn>
                <a:cxn ang="0">
                  <a:pos x="106" y="20"/>
                </a:cxn>
                <a:cxn ang="0">
                  <a:pos x="100" y="10"/>
                </a:cxn>
                <a:cxn ang="0">
                  <a:pos x="92" y="0"/>
                </a:cxn>
                <a:cxn ang="0">
                  <a:pos x="82" y="2"/>
                </a:cxn>
                <a:cxn ang="0">
                  <a:pos x="76" y="10"/>
                </a:cxn>
                <a:cxn ang="0">
                  <a:pos x="64" y="6"/>
                </a:cxn>
                <a:cxn ang="0">
                  <a:pos x="56" y="0"/>
                </a:cxn>
                <a:cxn ang="0">
                  <a:pos x="46" y="6"/>
                </a:cxn>
                <a:cxn ang="0">
                  <a:pos x="44" y="14"/>
                </a:cxn>
                <a:cxn ang="0">
                  <a:pos x="36" y="22"/>
                </a:cxn>
                <a:cxn ang="0">
                  <a:pos x="24" y="18"/>
                </a:cxn>
                <a:cxn ang="0">
                  <a:pos x="16" y="26"/>
                </a:cxn>
                <a:cxn ang="0">
                  <a:pos x="16" y="34"/>
                </a:cxn>
                <a:cxn ang="0">
                  <a:pos x="18" y="48"/>
                </a:cxn>
                <a:cxn ang="0">
                  <a:pos x="6" y="50"/>
                </a:cxn>
                <a:cxn ang="0">
                  <a:pos x="0" y="58"/>
                </a:cxn>
                <a:cxn ang="0">
                  <a:pos x="4" y="70"/>
                </a:cxn>
                <a:cxn ang="0">
                  <a:pos x="12" y="80"/>
                </a:cxn>
                <a:cxn ang="0">
                  <a:pos x="6" y="86"/>
                </a:cxn>
                <a:cxn ang="0">
                  <a:pos x="2" y="98"/>
                </a:cxn>
                <a:cxn ang="0">
                  <a:pos x="8" y="104"/>
                </a:cxn>
                <a:cxn ang="0">
                  <a:pos x="18" y="106"/>
                </a:cxn>
                <a:cxn ang="0">
                  <a:pos x="20" y="118"/>
                </a:cxn>
                <a:cxn ang="0">
                  <a:pos x="20" y="128"/>
                </a:cxn>
                <a:cxn ang="0">
                  <a:pos x="30" y="134"/>
                </a:cxn>
                <a:cxn ang="0">
                  <a:pos x="38" y="130"/>
                </a:cxn>
                <a:cxn ang="0">
                  <a:pos x="50" y="134"/>
                </a:cxn>
                <a:cxn ang="0">
                  <a:pos x="52" y="146"/>
                </a:cxn>
                <a:cxn ang="0">
                  <a:pos x="62" y="150"/>
                </a:cxn>
                <a:cxn ang="0">
                  <a:pos x="68" y="144"/>
                </a:cxn>
                <a:cxn ang="0">
                  <a:pos x="80" y="138"/>
                </a:cxn>
                <a:cxn ang="0">
                  <a:pos x="86" y="146"/>
                </a:cxn>
                <a:cxn ang="0">
                  <a:pos x="98" y="148"/>
                </a:cxn>
                <a:cxn ang="0">
                  <a:pos x="104" y="138"/>
                </a:cxn>
                <a:cxn ang="0">
                  <a:pos x="110" y="126"/>
                </a:cxn>
                <a:cxn ang="0">
                  <a:pos x="118" y="130"/>
                </a:cxn>
                <a:cxn ang="0">
                  <a:pos x="130" y="128"/>
                </a:cxn>
                <a:cxn ang="0">
                  <a:pos x="134" y="118"/>
                </a:cxn>
                <a:cxn ang="0">
                  <a:pos x="44" y="108"/>
                </a:cxn>
                <a:cxn ang="0">
                  <a:pos x="30" y="76"/>
                </a:cxn>
                <a:cxn ang="0">
                  <a:pos x="42" y="44"/>
                </a:cxn>
                <a:cxn ang="0">
                  <a:pos x="64" y="32"/>
                </a:cxn>
                <a:cxn ang="0">
                  <a:pos x="98" y="38"/>
                </a:cxn>
                <a:cxn ang="0">
                  <a:pos x="114" y="56"/>
                </a:cxn>
                <a:cxn ang="0">
                  <a:pos x="116" y="90"/>
                </a:cxn>
                <a:cxn ang="0">
                  <a:pos x="100" y="110"/>
                </a:cxn>
                <a:cxn ang="0">
                  <a:pos x="68" y="118"/>
                </a:cxn>
                <a:cxn ang="0">
                  <a:pos x="44" y="108"/>
                </a:cxn>
              </a:cxnLst>
              <a:rect l="0" t="0" r="r" b="b"/>
              <a:pathLst>
                <a:path w="150" h="150">
                  <a:moveTo>
                    <a:pt x="132" y="114"/>
                  </a:moveTo>
                  <a:lnTo>
                    <a:pt x="132" y="114"/>
                  </a:lnTo>
                  <a:lnTo>
                    <a:pt x="130" y="112"/>
                  </a:lnTo>
                  <a:lnTo>
                    <a:pt x="130" y="108"/>
                  </a:lnTo>
                  <a:lnTo>
                    <a:pt x="132" y="102"/>
                  </a:lnTo>
                  <a:lnTo>
                    <a:pt x="132" y="102"/>
                  </a:lnTo>
                  <a:lnTo>
                    <a:pt x="134" y="100"/>
                  </a:lnTo>
                  <a:lnTo>
                    <a:pt x="140" y="100"/>
                  </a:lnTo>
                  <a:lnTo>
                    <a:pt x="140" y="100"/>
                  </a:lnTo>
                  <a:lnTo>
                    <a:pt x="142" y="100"/>
                  </a:lnTo>
                  <a:lnTo>
                    <a:pt x="146" y="98"/>
                  </a:lnTo>
                  <a:lnTo>
                    <a:pt x="148" y="96"/>
                  </a:lnTo>
                  <a:lnTo>
                    <a:pt x="150" y="92"/>
                  </a:lnTo>
                  <a:lnTo>
                    <a:pt x="150" y="92"/>
                  </a:lnTo>
                  <a:lnTo>
                    <a:pt x="150" y="88"/>
                  </a:lnTo>
                  <a:lnTo>
                    <a:pt x="148" y="84"/>
                  </a:lnTo>
                  <a:lnTo>
                    <a:pt x="148" y="82"/>
                  </a:lnTo>
                  <a:lnTo>
                    <a:pt x="144" y="80"/>
                  </a:lnTo>
                  <a:lnTo>
                    <a:pt x="144" y="80"/>
                  </a:lnTo>
                  <a:lnTo>
                    <a:pt x="142" y="78"/>
                  </a:lnTo>
                  <a:lnTo>
                    <a:pt x="140" y="76"/>
                  </a:lnTo>
                  <a:lnTo>
                    <a:pt x="138" y="70"/>
                  </a:lnTo>
                  <a:lnTo>
                    <a:pt x="138" y="70"/>
                  </a:lnTo>
                  <a:lnTo>
                    <a:pt x="140" y="66"/>
                  </a:lnTo>
                  <a:lnTo>
                    <a:pt x="144" y="64"/>
                  </a:lnTo>
                  <a:lnTo>
                    <a:pt x="144" y="64"/>
                  </a:lnTo>
                  <a:lnTo>
                    <a:pt x="146" y="62"/>
                  </a:lnTo>
                  <a:lnTo>
                    <a:pt x="148" y="60"/>
                  </a:lnTo>
                  <a:lnTo>
                    <a:pt x="148" y="56"/>
                  </a:lnTo>
                  <a:lnTo>
                    <a:pt x="148" y="52"/>
                  </a:lnTo>
                  <a:lnTo>
                    <a:pt x="148" y="52"/>
                  </a:lnTo>
                  <a:lnTo>
                    <a:pt x="146" y="48"/>
                  </a:lnTo>
                  <a:lnTo>
                    <a:pt x="144" y="46"/>
                  </a:lnTo>
                  <a:lnTo>
                    <a:pt x="140" y="44"/>
                  </a:lnTo>
                  <a:lnTo>
                    <a:pt x="138" y="44"/>
                  </a:lnTo>
                  <a:lnTo>
                    <a:pt x="138" y="44"/>
                  </a:lnTo>
                  <a:lnTo>
                    <a:pt x="134" y="44"/>
                  </a:lnTo>
                  <a:lnTo>
                    <a:pt x="132" y="44"/>
                  </a:lnTo>
                  <a:lnTo>
                    <a:pt x="126" y="40"/>
                  </a:lnTo>
                  <a:lnTo>
                    <a:pt x="126" y="40"/>
                  </a:lnTo>
                  <a:lnTo>
                    <a:pt x="126" y="36"/>
                  </a:lnTo>
                  <a:lnTo>
                    <a:pt x="130" y="30"/>
                  </a:lnTo>
                  <a:lnTo>
                    <a:pt x="130" y="30"/>
                  </a:lnTo>
                  <a:lnTo>
                    <a:pt x="130" y="28"/>
                  </a:lnTo>
                  <a:lnTo>
                    <a:pt x="130" y="24"/>
                  </a:lnTo>
                  <a:lnTo>
                    <a:pt x="130" y="22"/>
                  </a:lnTo>
                  <a:lnTo>
                    <a:pt x="126" y="18"/>
                  </a:lnTo>
                  <a:lnTo>
                    <a:pt x="126" y="18"/>
                  </a:lnTo>
                  <a:lnTo>
                    <a:pt x="124" y="16"/>
                  </a:lnTo>
                  <a:lnTo>
                    <a:pt x="120" y="16"/>
                  </a:lnTo>
                  <a:lnTo>
                    <a:pt x="118" y="16"/>
                  </a:lnTo>
                  <a:lnTo>
                    <a:pt x="114" y="18"/>
                  </a:lnTo>
                  <a:lnTo>
                    <a:pt x="114" y="18"/>
                  </a:lnTo>
                  <a:lnTo>
                    <a:pt x="110" y="20"/>
                  </a:lnTo>
                  <a:lnTo>
                    <a:pt x="106" y="20"/>
                  </a:lnTo>
                  <a:lnTo>
                    <a:pt x="106" y="20"/>
                  </a:lnTo>
                  <a:lnTo>
                    <a:pt x="102" y="16"/>
                  </a:lnTo>
                  <a:lnTo>
                    <a:pt x="100" y="12"/>
                  </a:lnTo>
                  <a:lnTo>
                    <a:pt x="100" y="10"/>
                  </a:lnTo>
                  <a:lnTo>
                    <a:pt x="100" y="10"/>
                  </a:lnTo>
                  <a:lnTo>
                    <a:pt x="100" y="6"/>
                  </a:lnTo>
                  <a:lnTo>
                    <a:pt x="98" y="4"/>
                  </a:lnTo>
                  <a:lnTo>
                    <a:pt x="96" y="2"/>
                  </a:lnTo>
                  <a:lnTo>
                    <a:pt x="92" y="0"/>
                  </a:lnTo>
                  <a:lnTo>
                    <a:pt x="92" y="0"/>
                  </a:lnTo>
                  <a:lnTo>
                    <a:pt x="88" y="0"/>
                  </a:lnTo>
                  <a:lnTo>
                    <a:pt x="84" y="0"/>
                  </a:lnTo>
                  <a:lnTo>
                    <a:pt x="82" y="2"/>
                  </a:lnTo>
                  <a:lnTo>
                    <a:pt x="80" y="4"/>
                  </a:lnTo>
                  <a:lnTo>
                    <a:pt x="80" y="4"/>
                  </a:lnTo>
                  <a:lnTo>
                    <a:pt x="78" y="8"/>
                  </a:lnTo>
                  <a:lnTo>
                    <a:pt x="76" y="10"/>
                  </a:lnTo>
                  <a:lnTo>
                    <a:pt x="70" y="12"/>
                  </a:lnTo>
                  <a:lnTo>
                    <a:pt x="70" y="12"/>
                  </a:lnTo>
                  <a:lnTo>
                    <a:pt x="66" y="10"/>
                  </a:lnTo>
                  <a:lnTo>
                    <a:pt x="64" y="6"/>
                  </a:lnTo>
                  <a:lnTo>
                    <a:pt x="64" y="6"/>
                  </a:lnTo>
                  <a:lnTo>
                    <a:pt x="62" y="2"/>
                  </a:lnTo>
                  <a:lnTo>
                    <a:pt x="60" y="2"/>
                  </a:lnTo>
                  <a:lnTo>
                    <a:pt x="56" y="0"/>
                  </a:lnTo>
                  <a:lnTo>
                    <a:pt x="52" y="2"/>
                  </a:lnTo>
                  <a:lnTo>
                    <a:pt x="52" y="2"/>
                  </a:lnTo>
                  <a:lnTo>
                    <a:pt x="48" y="4"/>
                  </a:lnTo>
                  <a:lnTo>
                    <a:pt x="46" y="6"/>
                  </a:lnTo>
                  <a:lnTo>
                    <a:pt x="44" y="8"/>
                  </a:lnTo>
                  <a:lnTo>
                    <a:pt x="44" y="12"/>
                  </a:lnTo>
                  <a:lnTo>
                    <a:pt x="44" y="12"/>
                  </a:lnTo>
                  <a:lnTo>
                    <a:pt x="44" y="14"/>
                  </a:lnTo>
                  <a:lnTo>
                    <a:pt x="44" y="18"/>
                  </a:lnTo>
                  <a:lnTo>
                    <a:pt x="40" y="22"/>
                  </a:lnTo>
                  <a:lnTo>
                    <a:pt x="40" y="22"/>
                  </a:lnTo>
                  <a:lnTo>
                    <a:pt x="36" y="22"/>
                  </a:lnTo>
                  <a:lnTo>
                    <a:pt x="30" y="20"/>
                  </a:lnTo>
                  <a:lnTo>
                    <a:pt x="30" y="20"/>
                  </a:lnTo>
                  <a:lnTo>
                    <a:pt x="28" y="18"/>
                  </a:lnTo>
                  <a:lnTo>
                    <a:pt x="24" y="18"/>
                  </a:lnTo>
                  <a:lnTo>
                    <a:pt x="22" y="20"/>
                  </a:lnTo>
                  <a:lnTo>
                    <a:pt x="18" y="22"/>
                  </a:lnTo>
                  <a:lnTo>
                    <a:pt x="18" y="22"/>
                  </a:lnTo>
                  <a:lnTo>
                    <a:pt x="16" y="26"/>
                  </a:lnTo>
                  <a:lnTo>
                    <a:pt x="16" y="30"/>
                  </a:lnTo>
                  <a:lnTo>
                    <a:pt x="16" y="32"/>
                  </a:lnTo>
                  <a:lnTo>
                    <a:pt x="16" y="34"/>
                  </a:lnTo>
                  <a:lnTo>
                    <a:pt x="16" y="34"/>
                  </a:lnTo>
                  <a:lnTo>
                    <a:pt x="18" y="38"/>
                  </a:lnTo>
                  <a:lnTo>
                    <a:pt x="20" y="42"/>
                  </a:lnTo>
                  <a:lnTo>
                    <a:pt x="18" y="48"/>
                  </a:lnTo>
                  <a:lnTo>
                    <a:pt x="18" y="48"/>
                  </a:lnTo>
                  <a:lnTo>
                    <a:pt x="14" y="50"/>
                  </a:lnTo>
                  <a:lnTo>
                    <a:pt x="10" y="50"/>
                  </a:lnTo>
                  <a:lnTo>
                    <a:pt x="10" y="50"/>
                  </a:lnTo>
                  <a:lnTo>
                    <a:pt x="6" y="50"/>
                  </a:lnTo>
                  <a:lnTo>
                    <a:pt x="4" y="52"/>
                  </a:lnTo>
                  <a:lnTo>
                    <a:pt x="2" y="54"/>
                  </a:lnTo>
                  <a:lnTo>
                    <a:pt x="0" y="58"/>
                  </a:lnTo>
                  <a:lnTo>
                    <a:pt x="0" y="58"/>
                  </a:lnTo>
                  <a:lnTo>
                    <a:pt x="0" y="62"/>
                  </a:lnTo>
                  <a:lnTo>
                    <a:pt x="0" y="66"/>
                  </a:lnTo>
                  <a:lnTo>
                    <a:pt x="2" y="68"/>
                  </a:lnTo>
                  <a:lnTo>
                    <a:pt x="4" y="70"/>
                  </a:lnTo>
                  <a:lnTo>
                    <a:pt x="4" y="70"/>
                  </a:lnTo>
                  <a:lnTo>
                    <a:pt x="8" y="70"/>
                  </a:lnTo>
                  <a:lnTo>
                    <a:pt x="10" y="74"/>
                  </a:lnTo>
                  <a:lnTo>
                    <a:pt x="12" y="80"/>
                  </a:lnTo>
                  <a:lnTo>
                    <a:pt x="12" y="80"/>
                  </a:lnTo>
                  <a:lnTo>
                    <a:pt x="10" y="82"/>
                  </a:lnTo>
                  <a:lnTo>
                    <a:pt x="6" y="86"/>
                  </a:lnTo>
                  <a:lnTo>
                    <a:pt x="6" y="86"/>
                  </a:lnTo>
                  <a:lnTo>
                    <a:pt x="2" y="88"/>
                  </a:lnTo>
                  <a:lnTo>
                    <a:pt x="2" y="90"/>
                  </a:lnTo>
                  <a:lnTo>
                    <a:pt x="0" y="94"/>
                  </a:lnTo>
                  <a:lnTo>
                    <a:pt x="2" y="98"/>
                  </a:lnTo>
                  <a:lnTo>
                    <a:pt x="2" y="98"/>
                  </a:lnTo>
                  <a:lnTo>
                    <a:pt x="2" y="100"/>
                  </a:lnTo>
                  <a:lnTo>
                    <a:pt x="6" y="104"/>
                  </a:lnTo>
                  <a:lnTo>
                    <a:pt x="8" y="104"/>
                  </a:lnTo>
                  <a:lnTo>
                    <a:pt x="12" y="104"/>
                  </a:lnTo>
                  <a:lnTo>
                    <a:pt x="12" y="104"/>
                  </a:lnTo>
                  <a:lnTo>
                    <a:pt x="14" y="104"/>
                  </a:lnTo>
                  <a:lnTo>
                    <a:pt x="18" y="106"/>
                  </a:lnTo>
                  <a:lnTo>
                    <a:pt x="22" y="110"/>
                  </a:lnTo>
                  <a:lnTo>
                    <a:pt x="22" y="110"/>
                  </a:lnTo>
                  <a:lnTo>
                    <a:pt x="22" y="114"/>
                  </a:lnTo>
                  <a:lnTo>
                    <a:pt x="20" y="118"/>
                  </a:lnTo>
                  <a:lnTo>
                    <a:pt x="20" y="118"/>
                  </a:lnTo>
                  <a:lnTo>
                    <a:pt x="18" y="122"/>
                  </a:lnTo>
                  <a:lnTo>
                    <a:pt x="18" y="124"/>
                  </a:lnTo>
                  <a:lnTo>
                    <a:pt x="20" y="128"/>
                  </a:lnTo>
                  <a:lnTo>
                    <a:pt x="22" y="130"/>
                  </a:lnTo>
                  <a:lnTo>
                    <a:pt x="22" y="130"/>
                  </a:lnTo>
                  <a:lnTo>
                    <a:pt x="26" y="134"/>
                  </a:lnTo>
                  <a:lnTo>
                    <a:pt x="30" y="134"/>
                  </a:lnTo>
                  <a:lnTo>
                    <a:pt x="32" y="134"/>
                  </a:lnTo>
                  <a:lnTo>
                    <a:pt x="34" y="132"/>
                  </a:lnTo>
                  <a:lnTo>
                    <a:pt x="34" y="132"/>
                  </a:lnTo>
                  <a:lnTo>
                    <a:pt x="38" y="130"/>
                  </a:lnTo>
                  <a:lnTo>
                    <a:pt x="42" y="130"/>
                  </a:lnTo>
                  <a:lnTo>
                    <a:pt x="48" y="132"/>
                  </a:lnTo>
                  <a:lnTo>
                    <a:pt x="48" y="132"/>
                  </a:lnTo>
                  <a:lnTo>
                    <a:pt x="50" y="134"/>
                  </a:lnTo>
                  <a:lnTo>
                    <a:pt x="50" y="140"/>
                  </a:lnTo>
                  <a:lnTo>
                    <a:pt x="50" y="140"/>
                  </a:lnTo>
                  <a:lnTo>
                    <a:pt x="50" y="144"/>
                  </a:lnTo>
                  <a:lnTo>
                    <a:pt x="52" y="146"/>
                  </a:lnTo>
                  <a:lnTo>
                    <a:pt x="54" y="148"/>
                  </a:lnTo>
                  <a:lnTo>
                    <a:pt x="58" y="150"/>
                  </a:lnTo>
                  <a:lnTo>
                    <a:pt x="58" y="150"/>
                  </a:lnTo>
                  <a:lnTo>
                    <a:pt x="62" y="150"/>
                  </a:lnTo>
                  <a:lnTo>
                    <a:pt x="64" y="150"/>
                  </a:lnTo>
                  <a:lnTo>
                    <a:pt x="68" y="148"/>
                  </a:lnTo>
                  <a:lnTo>
                    <a:pt x="68" y="144"/>
                  </a:lnTo>
                  <a:lnTo>
                    <a:pt x="68" y="144"/>
                  </a:lnTo>
                  <a:lnTo>
                    <a:pt x="70" y="142"/>
                  </a:lnTo>
                  <a:lnTo>
                    <a:pt x="74" y="140"/>
                  </a:lnTo>
                  <a:lnTo>
                    <a:pt x="80" y="138"/>
                  </a:lnTo>
                  <a:lnTo>
                    <a:pt x="80" y="138"/>
                  </a:lnTo>
                  <a:lnTo>
                    <a:pt x="82" y="140"/>
                  </a:lnTo>
                  <a:lnTo>
                    <a:pt x="86" y="144"/>
                  </a:lnTo>
                  <a:lnTo>
                    <a:pt x="86" y="144"/>
                  </a:lnTo>
                  <a:lnTo>
                    <a:pt x="86" y="146"/>
                  </a:lnTo>
                  <a:lnTo>
                    <a:pt x="90" y="148"/>
                  </a:lnTo>
                  <a:lnTo>
                    <a:pt x="94" y="148"/>
                  </a:lnTo>
                  <a:lnTo>
                    <a:pt x="98" y="148"/>
                  </a:lnTo>
                  <a:lnTo>
                    <a:pt x="98" y="148"/>
                  </a:lnTo>
                  <a:lnTo>
                    <a:pt x="100" y="146"/>
                  </a:lnTo>
                  <a:lnTo>
                    <a:pt x="104" y="144"/>
                  </a:lnTo>
                  <a:lnTo>
                    <a:pt x="104" y="142"/>
                  </a:lnTo>
                  <a:lnTo>
                    <a:pt x="104" y="138"/>
                  </a:lnTo>
                  <a:lnTo>
                    <a:pt x="104" y="138"/>
                  </a:lnTo>
                  <a:lnTo>
                    <a:pt x="104" y="134"/>
                  </a:lnTo>
                  <a:lnTo>
                    <a:pt x="106" y="132"/>
                  </a:lnTo>
                  <a:lnTo>
                    <a:pt x="110" y="126"/>
                  </a:lnTo>
                  <a:lnTo>
                    <a:pt x="110" y="126"/>
                  </a:lnTo>
                  <a:lnTo>
                    <a:pt x="114" y="126"/>
                  </a:lnTo>
                  <a:lnTo>
                    <a:pt x="118" y="130"/>
                  </a:lnTo>
                  <a:lnTo>
                    <a:pt x="118" y="130"/>
                  </a:lnTo>
                  <a:lnTo>
                    <a:pt x="122" y="130"/>
                  </a:lnTo>
                  <a:lnTo>
                    <a:pt x="124" y="130"/>
                  </a:lnTo>
                  <a:lnTo>
                    <a:pt x="128" y="130"/>
                  </a:lnTo>
                  <a:lnTo>
                    <a:pt x="130" y="128"/>
                  </a:lnTo>
                  <a:lnTo>
                    <a:pt x="130" y="128"/>
                  </a:lnTo>
                  <a:lnTo>
                    <a:pt x="134" y="124"/>
                  </a:lnTo>
                  <a:lnTo>
                    <a:pt x="134" y="120"/>
                  </a:lnTo>
                  <a:lnTo>
                    <a:pt x="134" y="118"/>
                  </a:lnTo>
                  <a:lnTo>
                    <a:pt x="132" y="114"/>
                  </a:lnTo>
                  <a:lnTo>
                    <a:pt x="132" y="114"/>
                  </a:lnTo>
                  <a:close/>
                  <a:moveTo>
                    <a:pt x="44" y="108"/>
                  </a:moveTo>
                  <a:lnTo>
                    <a:pt x="44" y="108"/>
                  </a:lnTo>
                  <a:lnTo>
                    <a:pt x="38" y="100"/>
                  </a:lnTo>
                  <a:lnTo>
                    <a:pt x="34" y="92"/>
                  </a:lnTo>
                  <a:lnTo>
                    <a:pt x="32" y="84"/>
                  </a:lnTo>
                  <a:lnTo>
                    <a:pt x="30" y="76"/>
                  </a:lnTo>
                  <a:lnTo>
                    <a:pt x="32" y="68"/>
                  </a:lnTo>
                  <a:lnTo>
                    <a:pt x="34" y="60"/>
                  </a:lnTo>
                  <a:lnTo>
                    <a:pt x="36" y="52"/>
                  </a:lnTo>
                  <a:lnTo>
                    <a:pt x="42" y="44"/>
                  </a:lnTo>
                  <a:lnTo>
                    <a:pt x="42" y="44"/>
                  </a:lnTo>
                  <a:lnTo>
                    <a:pt x="50" y="38"/>
                  </a:lnTo>
                  <a:lnTo>
                    <a:pt x="56" y="34"/>
                  </a:lnTo>
                  <a:lnTo>
                    <a:pt x="64" y="32"/>
                  </a:lnTo>
                  <a:lnTo>
                    <a:pt x="74" y="30"/>
                  </a:lnTo>
                  <a:lnTo>
                    <a:pt x="82" y="32"/>
                  </a:lnTo>
                  <a:lnTo>
                    <a:pt x="90" y="34"/>
                  </a:lnTo>
                  <a:lnTo>
                    <a:pt x="98" y="38"/>
                  </a:lnTo>
                  <a:lnTo>
                    <a:pt x="104" y="42"/>
                  </a:lnTo>
                  <a:lnTo>
                    <a:pt x="104" y="42"/>
                  </a:lnTo>
                  <a:lnTo>
                    <a:pt x="110" y="50"/>
                  </a:lnTo>
                  <a:lnTo>
                    <a:pt x="114" y="56"/>
                  </a:lnTo>
                  <a:lnTo>
                    <a:pt x="118" y="64"/>
                  </a:lnTo>
                  <a:lnTo>
                    <a:pt x="118" y="74"/>
                  </a:lnTo>
                  <a:lnTo>
                    <a:pt x="118" y="82"/>
                  </a:lnTo>
                  <a:lnTo>
                    <a:pt x="116" y="90"/>
                  </a:lnTo>
                  <a:lnTo>
                    <a:pt x="112" y="98"/>
                  </a:lnTo>
                  <a:lnTo>
                    <a:pt x="106" y="104"/>
                  </a:lnTo>
                  <a:lnTo>
                    <a:pt x="106" y="104"/>
                  </a:lnTo>
                  <a:lnTo>
                    <a:pt x="100" y="110"/>
                  </a:lnTo>
                  <a:lnTo>
                    <a:pt x="92" y="114"/>
                  </a:lnTo>
                  <a:lnTo>
                    <a:pt x="84" y="118"/>
                  </a:lnTo>
                  <a:lnTo>
                    <a:pt x="76" y="118"/>
                  </a:lnTo>
                  <a:lnTo>
                    <a:pt x="68" y="118"/>
                  </a:lnTo>
                  <a:lnTo>
                    <a:pt x="60" y="116"/>
                  </a:lnTo>
                  <a:lnTo>
                    <a:pt x="52" y="112"/>
                  </a:lnTo>
                  <a:lnTo>
                    <a:pt x="44" y="108"/>
                  </a:lnTo>
                  <a:lnTo>
                    <a:pt x="44" y="10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Freeform 113"/>
            <p:cNvSpPr>
              <a:spLocks/>
            </p:cNvSpPr>
            <p:nvPr/>
          </p:nvSpPr>
          <p:spPr bwMode="auto">
            <a:xfrm>
              <a:off x="10210800" y="2333625"/>
              <a:ext cx="98425" cy="98425"/>
            </a:xfrm>
            <a:custGeom>
              <a:avLst/>
              <a:gdLst/>
              <a:ahLst/>
              <a:cxnLst>
                <a:cxn ang="0">
                  <a:pos x="52" y="52"/>
                </a:cxn>
                <a:cxn ang="0">
                  <a:pos x="52" y="52"/>
                </a:cxn>
                <a:cxn ang="0">
                  <a:pos x="48" y="56"/>
                </a:cxn>
                <a:cxn ang="0">
                  <a:pos x="42" y="60"/>
                </a:cxn>
                <a:cxn ang="0">
                  <a:pos x="30" y="62"/>
                </a:cxn>
                <a:cxn ang="0">
                  <a:pos x="18" y="60"/>
                </a:cxn>
                <a:cxn ang="0">
                  <a:pos x="14" y="56"/>
                </a:cxn>
                <a:cxn ang="0">
                  <a:pos x="8" y="52"/>
                </a:cxn>
                <a:cxn ang="0">
                  <a:pos x="8" y="52"/>
                </a:cxn>
                <a:cxn ang="0">
                  <a:pos x="4" y="48"/>
                </a:cxn>
                <a:cxn ang="0">
                  <a:pos x="2" y="42"/>
                </a:cxn>
                <a:cxn ang="0">
                  <a:pos x="0" y="30"/>
                </a:cxn>
                <a:cxn ang="0">
                  <a:pos x="2" y="20"/>
                </a:cxn>
                <a:cxn ang="0">
                  <a:pos x="4" y="14"/>
                </a:cxn>
                <a:cxn ang="0">
                  <a:pos x="8" y="8"/>
                </a:cxn>
                <a:cxn ang="0">
                  <a:pos x="8" y="8"/>
                </a:cxn>
                <a:cxn ang="0">
                  <a:pos x="14" y="4"/>
                </a:cxn>
                <a:cxn ang="0">
                  <a:pos x="18" y="2"/>
                </a:cxn>
                <a:cxn ang="0">
                  <a:pos x="30" y="0"/>
                </a:cxn>
                <a:cxn ang="0">
                  <a:pos x="42" y="2"/>
                </a:cxn>
                <a:cxn ang="0">
                  <a:pos x="48" y="4"/>
                </a:cxn>
                <a:cxn ang="0">
                  <a:pos x="52" y="8"/>
                </a:cxn>
                <a:cxn ang="0">
                  <a:pos x="52" y="8"/>
                </a:cxn>
                <a:cxn ang="0">
                  <a:pos x="56" y="14"/>
                </a:cxn>
                <a:cxn ang="0">
                  <a:pos x="60" y="20"/>
                </a:cxn>
                <a:cxn ang="0">
                  <a:pos x="62" y="30"/>
                </a:cxn>
                <a:cxn ang="0">
                  <a:pos x="60" y="42"/>
                </a:cxn>
                <a:cxn ang="0">
                  <a:pos x="56" y="48"/>
                </a:cxn>
                <a:cxn ang="0">
                  <a:pos x="52" y="52"/>
                </a:cxn>
                <a:cxn ang="0">
                  <a:pos x="52" y="52"/>
                </a:cxn>
              </a:cxnLst>
              <a:rect l="0" t="0" r="r" b="b"/>
              <a:pathLst>
                <a:path w="62" h="62">
                  <a:moveTo>
                    <a:pt x="52" y="52"/>
                  </a:moveTo>
                  <a:lnTo>
                    <a:pt x="52" y="52"/>
                  </a:lnTo>
                  <a:lnTo>
                    <a:pt x="48" y="56"/>
                  </a:lnTo>
                  <a:lnTo>
                    <a:pt x="42" y="60"/>
                  </a:lnTo>
                  <a:lnTo>
                    <a:pt x="30" y="62"/>
                  </a:lnTo>
                  <a:lnTo>
                    <a:pt x="18" y="60"/>
                  </a:lnTo>
                  <a:lnTo>
                    <a:pt x="14" y="56"/>
                  </a:lnTo>
                  <a:lnTo>
                    <a:pt x="8" y="52"/>
                  </a:lnTo>
                  <a:lnTo>
                    <a:pt x="8" y="52"/>
                  </a:lnTo>
                  <a:lnTo>
                    <a:pt x="4" y="48"/>
                  </a:lnTo>
                  <a:lnTo>
                    <a:pt x="2" y="42"/>
                  </a:lnTo>
                  <a:lnTo>
                    <a:pt x="0" y="30"/>
                  </a:lnTo>
                  <a:lnTo>
                    <a:pt x="2" y="20"/>
                  </a:lnTo>
                  <a:lnTo>
                    <a:pt x="4" y="14"/>
                  </a:lnTo>
                  <a:lnTo>
                    <a:pt x="8" y="8"/>
                  </a:lnTo>
                  <a:lnTo>
                    <a:pt x="8" y="8"/>
                  </a:lnTo>
                  <a:lnTo>
                    <a:pt x="14" y="4"/>
                  </a:lnTo>
                  <a:lnTo>
                    <a:pt x="18" y="2"/>
                  </a:lnTo>
                  <a:lnTo>
                    <a:pt x="30" y="0"/>
                  </a:lnTo>
                  <a:lnTo>
                    <a:pt x="42" y="2"/>
                  </a:lnTo>
                  <a:lnTo>
                    <a:pt x="48" y="4"/>
                  </a:lnTo>
                  <a:lnTo>
                    <a:pt x="52" y="8"/>
                  </a:lnTo>
                  <a:lnTo>
                    <a:pt x="52" y="8"/>
                  </a:lnTo>
                  <a:lnTo>
                    <a:pt x="56" y="14"/>
                  </a:lnTo>
                  <a:lnTo>
                    <a:pt x="60" y="20"/>
                  </a:lnTo>
                  <a:lnTo>
                    <a:pt x="62" y="30"/>
                  </a:lnTo>
                  <a:lnTo>
                    <a:pt x="60" y="42"/>
                  </a:lnTo>
                  <a:lnTo>
                    <a:pt x="56" y="48"/>
                  </a:lnTo>
                  <a:lnTo>
                    <a:pt x="52" y="52"/>
                  </a:lnTo>
                  <a:lnTo>
                    <a:pt x="52" y="52"/>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52" name="文本框 56"/>
          <p:cNvSpPr txBox="1"/>
          <p:nvPr/>
        </p:nvSpPr>
        <p:spPr>
          <a:xfrm>
            <a:off x="4544763" y="4986557"/>
            <a:ext cx="3026076" cy="400006"/>
          </a:xfrm>
          <a:prstGeom prst="rect">
            <a:avLst/>
          </a:prstGeom>
          <a:noFill/>
        </p:spPr>
        <p:txBody>
          <a:bodyPr wrap="square">
            <a:spAutoFit/>
          </a:bodyPr>
          <a:lstStyle>
            <a:defPPr>
              <a:defRPr lang="zh-CN"/>
            </a:defPPr>
            <a:lvl1pPr algn="ctr">
              <a:lnSpc>
                <a:spcPct val="100000"/>
              </a:lnSpc>
              <a:defRPr sz="2000" b="1">
                <a:solidFill>
                  <a:srgbClr val="C00000"/>
                </a:solidFill>
                <a:latin typeface="+mn-ea"/>
                <a:cs typeface="Arial" pitchFamily="34" charset="0"/>
              </a:defRPr>
            </a:lvl1pPr>
          </a:lstStyle>
          <a:p>
            <a:r>
              <a:rPr lang="en-US" sz="1999" dirty="0">
                <a:solidFill>
                  <a:schemeClr val="tx1"/>
                </a:solidFill>
                <a:latin typeface="微软雅黑" panose="020B0503020204020204" pitchFamily="34" charset="-122"/>
                <a:ea typeface="微软雅黑" panose="020B0503020204020204" pitchFamily="34" charset="-122"/>
              </a:rPr>
              <a:t>“</a:t>
            </a:r>
            <a:r>
              <a:rPr lang="zh-CN" altLang="en-US" sz="1999" dirty="0">
                <a:latin typeface="微软雅黑" panose="020B0503020204020204" pitchFamily="34" charset="-122"/>
                <a:ea typeface="微软雅黑" panose="020B0503020204020204" pitchFamily="34" charset="-122"/>
              </a:rPr>
              <a:t>控制</a:t>
            </a:r>
            <a:r>
              <a:rPr lang="en-US" sz="1999" dirty="0">
                <a:solidFill>
                  <a:schemeClr val="tx1"/>
                </a:solidFill>
                <a:latin typeface="微软雅黑" panose="020B0503020204020204" pitchFamily="34" charset="-122"/>
                <a:ea typeface="微软雅黑" panose="020B0503020204020204" pitchFamily="34" charset="-122"/>
              </a:rPr>
              <a:t>”</a:t>
            </a:r>
            <a:r>
              <a:rPr lang="zh-CN" altLang="en-US" sz="1999" dirty="0">
                <a:solidFill>
                  <a:schemeClr val="tx1"/>
                </a:solidFill>
                <a:latin typeface="微软雅黑" panose="020B0503020204020204" pitchFamily="34" charset="-122"/>
                <a:ea typeface="微软雅黑" panose="020B0503020204020204" pitchFamily="34" charset="-122"/>
              </a:rPr>
              <a:t>向末端拓展</a:t>
            </a:r>
            <a:endParaRPr lang="en-US" altLang="zh-CN" sz="1999" dirty="0">
              <a:solidFill>
                <a:schemeClr val="tx1"/>
              </a:solidFill>
              <a:latin typeface="微软雅黑" panose="020B0503020204020204" pitchFamily="34" charset="-122"/>
              <a:ea typeface="微软雅黑" panose="020B0503020204020204" pitchFamily="34" charset="-122"/>
            </a:endParaRPr>
          </a:p>
        </p:txBody>
      </p:sp>
      <p:sp>
        <p:nvSpPr>
          <p:cNvPr id="53" name="Text Box 11"/>
          <p:cNvSpPr txBox="1">
            <a:spLocks noChangeArrowheads="1"/>
          </p:cNvSpPr>
          <p:nvPr/>
        </p:nvSpPr>
        <p:spPr bwMode="auto">
          <a:xfrm>
            <a:off x="4544762" y="5442945"/>
            <a:ext cx="3227637" cy="1169247"/>
          </a:xfrm>
          <a:prstGeom prst="rect">
            <a:avLst/>
          </a:prstGeom>
          <a:noFill/>
          <a:ln w="9525">
            <a:noFill/>
            <a:miter lim="800000"/>
            <a:headEnd/>
            <a:tailEnd/>
          </a:ln>
        </p:spPr>
        <p:txBody>
          <a:bodyPr wrap="square">
            <a:spAutoFit/>
          </a:bodyPr>
          <a:lstStyle/>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从输电、变电控制，向配电网、分布式电源和用户侧拓展</a:t>
            </a:r>
            <a:endParaRPr lang="en-US" altLang="zh-CN" sz="1400" dirty="0">
              <a:latin typeface="微软雅黑" panose="020B0503020204020204" pitchFamily="34" charset="-122"/>
              <a:ea typeface="微软雅黑" panose="020B0503020204020204" pitchFamily="34" charset="-122"/>
            </a:endParaRPr>
          </a:p>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控制点数量：十万级</a:t>
            </a:r>
            <a:r>
              <a:rPr lang="en-US" altLang="zh-CN" sz="1400" dirty="0">
                <a:latin typeface="微软雅黑" panose="020B0503020204020204" pitchFamily="34" charset="-122"/>
                <a:ea typeface="微软雅黑" panose="020B0503020204020204" pitchFamily="34" charset="-122"/>
              </a:rPr>
              <a:t>-&gt;</a:t>
            </a:r>
            <a:r>
              <a:rPr lang="zh-CN" altLang="en-US" sz="1400" dirty="0">
                <a:latin typeface="微软雅黑" panose="020B0503020204020204" pitchFamily="34" charset="-122"/>
                <a:ea typeface="微软雅黑" panose="020B0503020204020204" pitchFamily="34" charset="-122"/>
              </a:rPr>
              <a:t>百万级，控时延： 准实时</a:t>
            </a:r>
            <a:r>
              <a:rPr lang="en-US" altLang="zh-CN" sz="1400" dirty="0">
                <a:latin typeface="微软雅黑" panose="020B0503020204020204" pitchFamily="34" charset="-122"/>
                <a:ea typeface="微软雅黑" panose="020B0503020204020204" pitchFamily="34" charset="-122"/>
              </a:rPr>
              <a:t>-&gt;</a:t>
            </a:r>
            <a:r>
              <a:rPr lang="zh-CN" altLang="en-US" sz="1400" dirty="0">
                <a:latin typeface="微软雅黑" panose="020B0503020204020204" pitchFamily="34" charset="-122"/>
                <a:ea typeface="微软雅黑" panose="020B0503020204020204" pitchFamily="34" charset="-122"/>
              </a:rPr>
              <a:t>实时，控制频次： 低频</a:t>
            </a:r>
            <a:r>
              <a:rPr lang="en-US" altLang="zh-CN" sz="1400" dirty="0">
                <a:latin typeface="微软雅黑" panose="020B0503020204020204" pitchFamily="34" charset="-122"/>
                <a:ea typeface="微软雅黑" panose="020B0503020204020204" pitchFamily="34" charset="-122"/>
              </a:rPr>
              <a:t>-&gt;</a:t>
            </a:r>
            <a:r>
              <a:rPr lang="zh-CN" altLang="en-US" sz="1400" dirty="0">
                <a:latin typeface="微软雅黑" panose="020B0503020204020204" pitchFamily="34" charset="-122"/>
                <a:ea typeface="微软雅黑" panose="020B0503020204020204" pitchFamily="34" charset="-122"/>
              </a:rPr>
              <a:t>高频</a:t>
            </a:r>
            <a:endParaRPr lang="en-US" altLang="zh-CN" sz="1400" dirty="0">
              <a:latin typeface="微软雅黑" panose="020B0503020204020204" pitchFamily="34" charset="-122"/>
              <a:ea typeface="微软雅黑" panose="020B0503020204020204" pitchFamily="34" charset="-122"/>
            </a:endParaRPr>
          </a:p>
        </p:txBody>
      </p:sp>
      <p:sp>
        <p:nvSpPr>
          <p:cNvPr id="54" name="文本框 56"/>
          <p:cNvSpPr txBox="1"/>
          <p:nvPr/>
        </p:nvSpPr>
        <p:spPr>
          <a:xfrm>
            <a:off x="8111628" y="4976747"/>
            <a:ext cx="4009243" cy="400006"/>
          </a:xfrm>
          <a:prstGeom prst="rect">
            <a:avLst/>
          </a:prstGeom>
          <a:noFill/>
        </p:spPr>
        <p:txBody>
          <a:bodyPr wrap="square">
            <a:spAutoFit/>
          </a:bodyPr>
          <a:lstStyle>
            <a:defPPr>
              <a:defRPr lang="zh-CN"/>
            </a:defPPr>
            <a:lvl1pPr algn="ctr">
              <a:lnSpc>
                <a:spcPct val="100000"/>
              </a:lnSpc>
              <a:defRPr sz="2000" b="1">
                <a:solidFill>
                  <a:srgbClr val="C00000"/>
                </a:solidFill>
                <a:latin typeface="+mn-ea"/>
                <a:cs typeface="Arial" pitchFamily="34" charset="0"/>
              </a:defRPr>
            </a:lvl1pPr>
          </a:lstStyle>
          <a:p>
            <a:r>
              <a:rPr lang="zh-CN" altLang="en-US" sz="1999" dirty="0">
                <a:solidFill>
                  <a:schemeClr val="tx1"/>
                </a:solidFill>
                <a:latin typeface="微软雅黑" panose="020B0503020204020204" pitchFamily="34" charset="-122"/>
                <a:ea typeface="微软雅黑" panose="020B0503020204020204" pitchFamily="34" charset="-122"/>
              </a:rPr>
              <a:t>信息</a:t>
            </a:r>
            <a:r>
              <a:rPr lang="en-US" sz="1999" dirty="0">
                <a:solidFill>
                  <a:schemeClr val="tx1"/>
                </a:solidFill>
                <a:latin typeface="微软雅黑" panose="020B0503020204020204" pitchFamily="34" charset="-122"/>
                <a:ea typeface="微软雅黑" panose="020B0503020204020204" pitchFamily="34" charset="-122"/>
              </a:rPr>
              <a:t>“</a:t>
            </a:r>
            <a:r>
              <a:rPr lang="zh-CN" altLang="en-US" sz="1999" dirty="0">
                <a:latin typeface="微软雅黑" panose="020B0503020204020204" pitchFamily="34" charset="-122"/>
                <a:ea typeface="微软雅黑" panose="020B0503020204020204" pitchFamily="34" charset="-122"/>
              </a:rPr>
              <a:t>采集</a:t>
            </a:r>
            <a:r>
              <a:rPr lang="en-US" sz="1999" dirty="0">
                <a:solidFill>
                  <a:schemeClr val="tx1"/>
                </a:solidFill>
                <a:latin typeface="微软雅黑" panose="020B0503020204020204" pitchFamily="34" charset="-122"/>
                <a:ea typeface="微软雅黑" panose="020B0503020204020204" pitchFamily="34" charset="-122"/>
              </a:rPr>
              <a:t>”</a:t>
            </a:r>
            <a:r>
              <a:rPr lang="zh-CN" altLang="en-US" sz="1999" dirty="0">
                <a:solidFill>
                  <a:schemeClr val="tx1"/>
                </a:solidFill>
                <a:latin typeface="微软雅黑" panose="020B0503020204020204" pitchFamily="34" charset="-122"/>
                <a:ea typeface="微软雅黑" panose="020B0503020204020204" pitchFamily="34" charset="-122"/>
              </a:rPr>
              <a:t>需求爆发增长</a:t>
            </a:r>
            <a:endParaRPr lang="en-US" altLang="zh-CN" sz="1999" dirty="0">
              <a:solidFill>
                <a:schemeClr val="tx1"/>
              </a:solidFill>
              <a:latin typeface="微软雅黑" panose="020B0503020204020204" pitchFamily="34" charset="-122"/>
              <a:ea typeface="微软雅黑" panose="020B0503020204020204" pitchFamily="34" charset="-122"/>
            </a:endParaRPr>
          </a:p>
        </p:txBody>
      </p:sp>
      <p:sp>
        <p:nvSpPr>
          <p:cNvPr id="60" name="椭圆 59"/>
          <p:cNvSpPr/>
          <p:nvPr/>
        </p:nvSpPr>
        <p:spPr bwMode="auto">
          <a:xfrm>
            <a:off x="1615440" y="3686592"/>
            <a:ext cx="1293394" cy="1246120"/>
          </a:xfrm>
          <a:prstGeom prst="ellipse">
            <a:avLst/>
          </a:prstGeom>
          <a:gradFill flip="none" rotWithShape="1">
            <a:gsLst>
              <a:gs pos="0">
                <a:srgbClr val="A20000"/>
              </a:gs>
              <a:gs pos="100000">
                <a:srgbClr val="EE505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6" cstate="print">
            <a:clrChange>
              <a:clrFrom>
                <a:srgbClr val="22B14C"/>
              </a:clrFrom>
              <a:clrTo>
                <a:srgbClr val="22B14C">
                  <a:alpha val="0"/>
                </a:srgbClr>
              </a:clrTo>
            </a:clrChange>
          </a:blip>
          <a:stretch>
            <a:fillRect/>
          </a:stretch>
        </p:blipFill>
        <p:spPr>
          <a:xfrm>
            <a:off x="1938146" y="3875729"/>
            <a:ext cx="607767" cy="461081"/>
          </a:xfrm>
          <a:prstGeom prst="rect">
            <a:avLst/>
          </a:prstGeom>
        </p:spPr>
      </p:pic>
      <p:sp>
        <p:nvSpPr>
          <p:cNvPr id="62" name="Freeform 121"/>
          <p:cNvSpPr>
            <a:spLocks noEditPoints="1"/>
          </p:cNvSpPr>
          <p:nvPr/>
        </p:nvSpPr>
        <p:spPr bwMode="auto">
          <a:xfrm>
            <a:off x="2059245" y="4389052"/>
            <a:ext cx="365567" cy="408957"/>
          </a:xfrm>
          <a:custGeom>
            <a:avLst/>
            <a:gdLst/>
            <a:ahLst/>
            <a:cxnLst>
              <a:cxn ang="0">
                <a:pos x="5900" y="2850"/>
              </a:cxn>
              <a:cxn ang="0">
                <a:pos x="6550" y="3250"/>
              </a:cxn>
              <a:cxn ang="0">
                <a:pos x="7350" y="3100"/>
              </a:cxn>
              <a:cxn ang="0">
                <a:pos x="7800" y="2450"/>
              </a:cxn>
              <a:cxn ang="0">
                <a:pos x="7650" y="1650"/>
              </a:cxn>
              <a:cxn ang="0">
                <a:pos x="7000" y="1200"/>
              </a:cxn>
              <a:cxn ang="0">
                <a:pos x="6200" y="1400"/>
              </a:cxn>
              <a:cxn ang="0">
                <a:pos x="5750" y="2050"/>
              </a:cxn>
              <a:cxn ang="0">
                <a:pos x="7550" y="850"/>
              </a:cxn>
              <a:cxn ang="0">
                <a:pos x="7500" y="200"/>
              </a:cxn>
              <a:cxn ang="0">
                <a:pos x="8150" y="450"/>
              </a:cxn>
              <a:cxn ang="0">
                <a:pos x="8400" y="1100"/>
              </a:cxn>
              <a:cxn ang="0">
                <a:pos x="8200" y="1800"/>
              </a:cxn>
              <a:cxn ang="0">
                <a:pos x="8700" y="1450"/>
              </a:cxn>
              <a:cxn ang="0">
                <a:pos x="9000" y="1750"/>
              </a:cxn>
              <a:cxn ang="0">
                <a:pos x="8851" y="2450"/>
              </a:cxn>
              <a:cxn ang="0">
                <a:pos x="8050" y="2850"/>
              </a:cxn>
              <a:cxn ang="0">
                <a:pos x="8600" y="3100"/>
              </a:cxn>
              <a:cxn ang="0">
                <a:pos x="8800" y="3250"/>
              </a:cxn>
              <a:cxn ang="0">
                <a:pos x="8250" y="3800"/>
              </a:cxn>
              <a:cxn ang="0">
                <a:pos x="7450" y="3700"/>
              </a:cxn>
              <a:cxn ang="0">
                <a:pos x="7300" y="4000"/>
              </a:cxn>
              <a:cxn ang="0">
                <a:pos x="7650" y="4250"/>
              </a:cxn>
              <a:cxn ang="0">
                <a:pos x="6900" y="4450"/>
              </a:cxn>
              <a:cxn ang="0">
                <a:pos x="6350" y="4050"/>
              </a:cxn>
              <a:cxn ang="0">
                <a:pos x="6000" y="3650"/>
              </a:cxn>
              <a:cxn ang="0">
                <a:pos x="6050" y="4250"/>
              </a:cxn>
              <a:cxn ang="0">
                <a:pos x="5400" y="4050"/>
              </a:cxn>
              <a:cxn ang="0">
                <a:pos x="5150" y="3400"/>
              </a:cxn>
              <a:cxn ang="0">
                <a:pos x="5350" y="2700"/>
              </a:cxn>
              <a:cxn ang="0">
                <a:pos x="4850" y="3050"/>
              </a:cxn>
              <a:cxn ang="0">
                <a:pos x="4550" y="2700"/>
              </a:cxn>
              <a:cxn ang="0">
                <a:pos x="4700" y="2050"/>
              </a:cxn>
              <a:cxn ang="0">
                <a:pos x="5500" y="1650"/>
              </a:cxn>
              <a:cxn ang="0">
                <a:pos x="4950" y="1400"/>
              </a:cxn>
              <a:cxn ang="0">
                <a:pos x="4750" y="1251"/>
              </a:cxn>
              <a:cxn ang="0">
                <a:pos x="5300" y="700"/>
              </a:cxn>
              <a:cxn ang="0">
                <a:pos x="6100" y="750"/>
              </a:cxn>
              <a:cxn ang="0">
                <a:pos x="6250" y="500"/>
              </a:cxn>
              <a:cxn ang="0">
                <a:pos x="5900" y="250"/>
              </a:cxn>
              <a:cxn ang="0">
                <a:pos x="6650" y="50"/>
              </a:cxn>
              <a:cxn ang="0">
                <a:pos x="7200" y="450"/>
              </a:cxn>
              <a:cxn ang="0">
                <a:pos x="1600" y="6250"/>
              </a:cxn>
              <a:cxn ang="0">
                <a:pos x="2350" y="5600"/>
              </a:cxn>
              <a:cxn ang="0">
                <a:pos x="11350" y="5650"/>
              </a:cxn>
              <a:cxn ang="0">
                <a:pos x="12000" y="6400"/>
              </a:cxn>
              <a:cxn ang="0">
                <a:pos x="13500" y="13200"/>
              </a:cxn>
              <a:cxn ang="0">
                <a:pos x="13100" y="13551"/>
              </a:cxn>
              <a:cxn ang="0">
                <a:pos x="350" y="13500"/>
              </a:cxn>
              <a:cxn ang="0">
                <a:pos x="0" y="13101"/>
              </a:cxn>
              <a:cxn ang="0">
                <a:pos x="6400" y="9200"/>
              </a:cxn>
              <a:cxn ang="0">
                <a:pos x="2300" y="6600"/>
              </a:cxn>
              <a:cxn ang="0">
                <a:pos x="6400" y="10000"/>
              </a:cxn>
              <a:cxn ang="0">
                <a:pos x="7150" y="10000"/>
              </a:cxn>
              <a:cxn ang="0">
                <a:pos x="7150" y="10000"/>
              </a:cxn>
              <a:cxn ang="0">
                <a:pos x="11250" y="6600"/>
              </a:cxn>
              <a:cxn ang="0">
                <a:pos x="5300" y="14200"/>
              </a:cxn>
              <a:cxn ang="0">
                <a:pos x="11599" y="15750"/>
              </a:cxn>
              <a:cxn ang="0">
                <a:pos x="11750" y="16100"/>
              </a:cxn>
              <a:cxn ang="0">
                <a:pos x="11500" y="16400"/>
              </a:cxn>
              <a:cxn ang="0">
                <a:pos x="1800" y="16200"/>
              </a:cxn>
              <a:cxn ang="0">
                <a:pos x="1850" y="15850"/>
              </a:cxn>
              <a:cxn ang="0">
                <a:pos x="5300" y="14200"/>
              </a:cxn>
            </a:cxnLst>
            <a:rect l="0" t="0" r="r" b="b"/>
            <a:pathLst>
              <a:path w="13550" h="16400">
                <a:moveTo>
                  <a:pt x="5750" y="2250"/>
                </a:moveTo>
                <a:lnTo>
                  <a:pt x="5750" y="2450"/>
                </a:lnTo>
                <a:lnTo>
                  <a:pt x="5800" y="2650"/>
                </a:lnTo>
                <a:lnTo>
                  <a:pt x="5900" y="2850"/>
                </a:lnTo>
                <a:lnTo>
                  <a:pt x="6050" y="3000"/>
                </a:lnTo>
                <a:lnTo>
                  <a:pt x="6200" y="3100"/>
                </a:lnTo>
                <a:lnTo>
                  <a:pt x="6350" y="3200"/>
                </a:lnTo>
                <a:lnTo>
                  <a:pt x="6550" y="3250"/>
                </a:lnTo>
                <a:lnTo>
                  <a:pt x="6800" y="3301"/>
                </a:lnTo>
                <a:lnTo>
                  <a:pt x="7000" y="3250"/>
                </a:lnTo>
                <a:lnTo>
                  <a:pt x="7200" y="3200"/>
                </a:lnTo>
                <a:lnTo>
                  <a:pt x="7350" y="3100"/>
                </a:lnTo>
                <a:lnTo>
                  <a:pt x="7500" y="3000"/>
                </a:lnTo>
                <a:lnTo>
                  <a:pt x="7650" y="2850"/>
                </a:lnTo>
                <a:lnTo>
                  <a:pt x="7750" y="2650"/>
                </a:lnTo>
                <a:lnTo>
                  <a:pt x="7800" y="2450"/>
                </a:lnTo>
                <a:lnTo>
                  <a:pt x="7800" y="2250"/>
                </a:lnTo>
                <a:lnTo>
                  <a:pt x="7800" y="2050"/>
                </a:lnTo>
                <a:lnTo>
                  <a:pt x="7750" y="1850"/>
                </a:lnTo>
                <a:lnTo>
                  <a:pt x="7650" y="1650"/>
                </a:lnTo>
                <a:lnTo>
                  <a:pt x="7500" y="1500"/>
                </a:lnTo>
                <a:lnTo>
                  <a:pt x="7350" y="1400"/>
                </a:lnTo>
                <a:lnTo>
                  <a:pt x="7200" y="1300"/>
                </a:lnTo>
                <a:lnTo>
                  <a:pt x="7000" y="1200"/>
                </a:lnTo>
                <a:lnTo>
                  <a:pt x="6800" y="1200"/>
                </a:lnTo>
                <a:lnTo>
                  <a:pt x="6550" y="1200"/>
                </a:lnTo>
                <a:lnTo>
                  <a:pt x="6350" y="1300"/>
                </a:lnTo>
                <a:lnTo>
                  <a:pt x="6200" y="1400"/>
                </a:lnTo>
                <a:lnTo>
                  <a:pt x="6050" y="1500"/>
                </a:lnTo>
                <a:lnTo>
                  <a:pt x="5900" y="1650"/>
                </a:lnTo>
                <a:lnTo>
                  <a:pt x="5800" y="1850"/>
                </a:lnTo>
                <a:lnTo>
                  <a:pt x="5750" y="2050"/>
                </a:lnTo>
                <a:lnTo>
                  <a:pt x="5750" y="2250"/>
                </a:lnTo>
                <a:close/>
                <a:moveTo>
                  <a:pt x="7350" y="1000"/>
                </a:moveTo>
                <a:lnTo>
                  <a:pt x="7450" y="950"/>
                </a:lnTo>
                <a:lnTo>
                  <a:pt x="7550" y="850"/>
                </a:lnTo>
                <a:lnTo>
                  <a:pt x="7650" y="650"/>
                </a:lnTo>
                <a:lnTo>
                  <a:pt x="7600" y="400"/>
                </a:lnTo>
                <a:lnTo>
                  <a:pt x="7550" y="300"/>
                </a:lnTo>
                <a:lnTo>
                  <a:pt x="7500" y="200"/>
                </a:lnTo>
                <a:lnTo>
                  <a:pt x="7550" y="200"/>
                </a:lnTo>
                <a:lnTo>
                  <a:pt x="7750" y="250"/>
                </a:lnTo>
                <a:lnTo>
                  <a:pt x="8000" y="350"/>
                </a:lnTo>
                <a:lnTo>
                  <a:pt x="8150" y="450"/>
                </a:lnTo>
                <a:lnTo>
                  <a:pt x="8250" y="600"/>
                </a:lnTo>
                <a:lnTo>
                  <a:pt x="8350" y="750"/>
                </a:lnTo>
                <a:lnTo>
                  <a:pt x="8400" y="950"/>
                </a:lnTo>
                <a:lnTo>
                  <a:pt x="8400" y="1100"/>
                </a:lnTo>
                <a:lnTo>
                  <a:pt x="8350" y="1251"/>
                </a:lnTo>
                <a:lnTo>
                  <a:pt x="8250" y="1550"/>
                </a:lnTo>
                <a:lnTo>
                  <a:pt x="8100" y="1750"/>
                </a:lnTo>
                <a:lnTo>
                  <a:pt x="8200" y="1800"/>
                </a:lnTo>
                <a:lnTo>
                  <a:pt x="8300" y="1800"/>
                </a:lnTo>
                <a:lnTo>
                  <a:pt x="8500" y="1700"/>
                </a:lnTo>
                <a:lnTo>
                  <a:pt x="8650" y="1550"/>
                </a:lnTo>
                <a:lnTo>
                  <a:pt x="8700" y="1450"/>
                </a:lnTo>
                <a:lnTo>
                  <a:pt x="8700" y="1300"/>
                </a:lnTo>
                <a:lnTo>
                  <a:pt x="8800" y="1350"/>
                </a:lnTo>
                <a:lnTo>
                  <a:pt x="8900" y="1500"/>
                </a:lnTo>
                <a:lnTo>
                  <a:pt x="9000" y="1750"/>
                </a:lnTo>
                <a:lnTo>
                  <a:pt x="9000" y="1950"/>
                </a:lnTo>
                <a:lnTo>
                  <a:pt x="9000" y="2100"/>
                </a:lnTo>
                <a:lnTo>
                  <a:pt x="8900" y="2300"/>
                </a:lnTo>
                <a:lnTo>
                  <a:pt x="8851" y="2450"/>
                </a:lnTo>
                <a:lnTo>
                  <a:pt x="8700" y="2600"/>
                </a:lnTo>
                <a:lnTo>
                  <a:pt x="8600" y="2700"/>
                </a:lnTo>
                <a:lnTo>
                  <a:pt x="8300" y="2800"/>
                </a:lnTo>
                <a:lnTo>
                  <a:pt x="8050" y="2850"/>
                </a:lnTo>
                <a:lnTo>
                  <a:pt x="8100" y="2950"/>
                </a:lnTo>
                <a:lnTo>
                  <a:pt x="8150" y="3050"/>
                </a:lnTo>
                <a:lnTo>
                  <a:pt x="8350" y="3100"/>
                </a:lnTo>
                <a:lnTo>
                  <a:pt x="8600" y="3100"/>
                </a:lnTo>
                <a:lnTo>
                  <a:pt x="8700" y="3050"/>
                </a:lnTo>
                <a:lnTo>
                  <a:pt x="8800" y="2950"/>
                </a:lnTo>
                <a:lnTo>
                  <a:pt x="8800" y="3050"/>
                </a:lnTo>
                <a:lnTo>
                  <a:pt x="8800" y="3250"/>
                </a:lnTo>
                <a:lnTo>
                  <a:pt x="8700" y="3500"/>
                </a:lnTo>
                <a:lnTo>
                  <a:pt x="8600" y="3600"/>
                </a:lnTo>
                <a:lnTo>
                  <a:pt x="8450" y="3700"/>
                </a:lnTo>
                <a:lnTo>
                  <a:pt x="8250" y="3800"/>
                </a:lnTo>
                <a:lnTo>
                  <a:pt x="8100" y="3850"/>
                </a:lnTo>
                <a:lnTo>
                  <a:pt x="7900" y="3850"/>
                </a:lnTo>
                <a:lnTo>
                  <a:pt x="7750" y="3850"/>
                </a:lnTo>
                <a:lnTo>
                  <a:pt x="7450" y="3700"/>
                </a:lnTo>
                <a:lnTo>
                  <a:pt x="7250" y="3550"/>
                </a:lnTo>
                <a:lnTo>
                  <a:pt x="7250" y="3650"/>
                </a:lnTo>
                <a:lnTo>
                  <a:pt x="7200" y="3750"/>
                </a:lnTo>
                <a:lnTo>
                  <a:pt x="7300" y="4000"/>
                </a:lnTo>
                <a:lnTo>
                  <a:pt x="7450" y="4150"/>
                </a:lnTo>
                <a:lnTo>
                  <a:pt x="7600" y="4150"/>
                </a:lnTo>
                <a:lnTo>
                  <a:pt x="7701" y="4200"/>
                </a:lnTo>
                <a:lnTo>
                  <a:pt x="7650" y="4250"/>
                </a:lnTo>
                <a:lnTo>
                  <a:pt x="7500" y="4350"/>
                </a:lnTo>
                <a:lnTo>
                  <a:pt x="7250" y="4450"/>
                </a:lnTo>
                <a:lnTo>
                  <a:pt x="7100" y="4500"/>
                </a:lnTo>
                <a:lnTo>
                  <a:pt x="6900" y="4450"/>
                </a:lnTo>
                <a:lnTo>
                  <a:pt x="6700" y="4400"/>
                </a:lnTo>
                <a:lnTo>
                  <a:pt x="6550" y="4300"/>
                </a:lnTo>
                <a:lnTo>
                  <a:pt x="6450" y="4200"/>
                </a:lnTo>
                <a:lnTo>
                  <a:pt x="6350" y="4050"/>
                </a:lnTo>
                <a:lnTo>
                  <a:pt x="6250" y="3800"/>
                </a:lnTo>
                <a:lnTo>
                  <a:pt x="6200" y="3500"/>
                </a:lnTo>
                <a:lnTo>
                  <a:pt x="6100" y="3550"/>
                </a:lnTo>
                <a:lnTo>
                  <a:pt x="6000" y="3650"/>
                </a:lnTo>
                <a:lnTo>
                  <a:pt x="5900" y="3850"/>
                </a:lnTo>
                <a:lnTo>
                  <a:pt x="5950" y="4050"/>
                </a:lnTo>
                <a:lnTo>
                  <a:pt x="6000" y="4200"/>
                </a:lnTo>
                <a:lnTo>
                  <a:pt x="6050" y="4250"/>
                </a:lnTo>
                <a:lnTo>
                  <a:pt x="6000" y="4300"/>
                </a:lnTo>
                <a:lnTo>
                  <a:pt x="5800" y="4250"/>
                </a:lnTo>
                <a:lnTo>
                  <a:pt x="5550" y="4150"/>
                </a:lnTo>
                <a:lnTo>
                  <a:pt x="5400" y="4050"/>
                </a:lnTo>
                <a:lnTo>
                  <a:pt x="5300" y="3900"/>
                </a:lnTo>
                <a:lnTo>
                  <a:pt x="5200" y="3700"/>
                </a:lnTo>
                <a:lnTo>
                  <a:pt x="5150" y="3550"/>
                </a:lnTo>
                <a:lnTo>
                  <a:pt x="5150" y="3400"/>
                </a:lnTo>
                <a:lnTo>
                  <a:pt x="5200" y="3250"/>
                </a:lnTo>
                <a:lnTo>
                  <a:pt x="5300" y="2950"/>
                </a:lnTo>
                <a:lnTo>
                  <a:pt x="5450" y="2750"/>
                </a:lnTo>
                <a:lnTo>
                  <a:pt x="5350" y="2700"/>
                </a:lnTo>
                <a:lnTo>
                  <a:pt x="5250" y="2700"/>
                </a:lnTo>
                <a:lnTo>
                  <a:pt x="5050" y="2800"/>
                </a:lnTo>
                <a:lnTo>
                  <a:pt x="4900" y="2950"/>
                </a:lnTo>
                <a:lnTo>
                  <a:pt x="4850" y="3050"/>
                </a:lnTo>
                <a:lnTo>
                  <a:pt x="4850" y="3150"/>
                </a:lnTo>
                <a:lnTo>
                  <a:pt x="4750" y="3100"/>
                </a:lnTo>
                <a:lnTo>
                  <a:pt x="4650" y="2950"/>
                </a:lnTo>
                <a:lnTo>
                  <a:pt x="4550" y="2700"/>
                </a:lnTo>
                <a:lnTo>
                  <a:pt x="4550" y="2550"/>
                </a:lnTo>
                <a:lnTo>
                  <a:pt x="4550" y="2350"/>
                </a:lnTo>
                <a:lnTo>
                  <a:pt x="4650" y="2200"/>
                </a:lnTo>
                <a:lnTo>
                  <a:pt x="4700" y="2050"/>
                </a:lnTo>
                <a:lnTo>
                  <a:pt x="4850" y="1900"/>
                </a:lnTo>
                <a:lnTo>
                  <a:pt x="4950" y="1800"/>
                </a:lnTo>
                <a:lnTo>
                  <a:pt x="5250" y="1700"/>
                </a:lnTo>
                <a:lnTo>
                  <a:pt x="5500" y="1650"/>
                </a:lnTo>
                <a:lnTo>
                  <a:pt x="5450" y="1550"/>
                </a:lnTo>
                <a:lnTo>
                  <a:pt x="5400" y="1500"/>
                </a:lnTo>
                <a:lnTo>
                  <a:pt x="5200" y="1400"/>
                </a:lnTo>
                <a:lnTo>
                  <a:pt x="4950" y="1400"/>
                </a:lnTo>
                <a:lnTo>
                  <a:pt x="4850" y="1450"/>
                </a:lnTo>
                <a:lnTo>
                  <a:pt x="4750" y="1500"/>
                </a:lnTo>
                <a:lnTo>
                  <a:pt x="4750" y="1450"/>
                </a:lnTo>
                <a:lnTo>
                  <a:pt x="4750" y="1251"/>
                </a:lnTo>
                <a:lnTo>
                  <a:pt x="4850" y="1000"/>
                </a:lnTo>
                <a:lnTo>
                  <a:pt x="4950" y="900"/>
                </a:lnTo>
                <a:lnTo>
                  <a:pt x="5100" y="750"/>
                </a:lnTo>
                <a:lnTo>
                  <a:pt x="5300" y="700"/>
                </a:lnTo>
                <a:lnTo>
                  <a:pt x="5450" y="650"/>
                </a:lnTo>
                <a:lnTo>
                  <a:pt x="5650" y="650"/>
                </a:lnTo>
                <a:lnTo>
                  <a:pt x="5800" y="650"/>
                </a:lnTo>
                <a:lnTo>
                  <a:pt x="6100" y="750"/>
                </a:lnTo>
                <a:lnTo>
                  <a:pt x="6300" y="950"/>
                </a:lnTo>
                <a:lnTo>
                  <a:pt x="6350" y="850"/>
                </a:lnTo>
                <a:lnTo>
                  <a:pt x="6350" y="700"/>
                </a:lnTo>
                <a:lnTo>
                  <a:pt x="6250" y="500"/>
                </a:lnTo>
                <a:lnTo>
                  <a:pt x="6100" y="350"/>
                </a:lnTo>
                <a:lnTo>
                  <a:pt x="5950" y="300"/>
                </a:lnTo>
                <a:lnTo>
                  <a:pt x="5850" y="300"/>
                </a:lnTo>
                <a:lnTo>
                  <a:pt x="5900" y="250"/>
                </a:lnTo>
                <a:lnTo>
                  <a:pt x="6050" y="100"/>
                </a:lnTo>
                <a:lnTo>
                  <a:pt x="6300" y="0"/>
                </a:lnTo>
                <a:lnTo>
                  <a:pt x="6450" y="0"/>
                </a:lnTo>
                <a:lnTo>
                  <a:pt x="6650" y="50"/>
                </a:lnTo>
                <a:lnTo>
                  <a:pt x="6850" y="100"/>
                </a:lnTo>
                <a:lnTo>
                  <a:pt x="7000" y="200"/>
                </a:lnTo>
                <a:lnTo>
                  <a:pt x="7100" y="300"/>
                </a:lnTo>
                <a:lnTo>
                  <a:pt x="7200" y="450"/>
                </a:lnTo>
                <a:lnTo>
                  <a:pt x="7300" y="700"/>
                </a:lnTo>
                <a:lnTo>
                  <a:pt x="7350" y="1000"/>
                </a:lnTo>
                <a:close/>
                <a:moveTo>
                  <a:pt x="1550" y="6400"/>
                </a:moveTo>
                <a:lnTo>
                  <a:pt x="1600" y="6250"/>
                </a:lnTo>
                <a:lnTo>
                  <a:pt x="1700" y="6100"/>
                </a:lnTo>
                <a:lnTo>
                  <a:pt x="1900" y="5850"/>
                </a:lnTo>
                <a:lnTo>
                  <a:pt x="2200" y="5650"/>
                </a:lnTo>
                <a:lnTo>
                  <a:pt x="2350" y="5600"/>
                </a:lnTo>
                <a:lnTo>
                  <a:pt x="2550" y="5600"/>
                </a:lnTo>
                <a:lnTo>
                  <a:pt x="11050" y="5600"/>
                </a:lnTo>
                <a:lnTo>
                  <a:pt x="11200" y="5600"/>
                </a:lnTo>
                <a:lnTo>
                  <a:pt x="11350" y="5650"/>
                </a:lnTo>
                <a:lnTo>
                  <a:pt x="11650" y="5850"/>
                </a:lnTo>
                <a:lnTo>
                  <a:pt x="11850" y="6100"/>
                </a:lnTo>
                <a:lnTo>
                  <a:pt x="11950" y="6250"/>
                </a:lnTo>
                <a:lnTo>
                  <a:pt x="12000" y="6400"/>
                </a:lnTo>
                <a:lnTo>
                  <a:pt x="13550" y="12800"/>
                </a:lnTo>
                <a:lnTo>
                  <a:pt x="13550" y="12950"/>
                </a:lnTo>
                <a:lnTo>
                  <a:pt x="13550" y="13101"/>
                </a:lnTo>
                <a:lnTo>
                  <a:pt x="13500" y="13200"/>
                </a:lnTo>
                <a:lnTo>
                  <a:pt x="13450" y="13350"/>
                </a:lnTo>
                <a:lnTo>
                  <a:pt x="13350" y="13450"/>
                </a:lnTo>
                <a:lnTo>
                  <a:pt x="13200" y="13500"/>
                </a:lnTo>
                <a:lnTo>
                  <a:pt x="13100" y="13551"/>
                </a:lnTo>
                <a:lnTo>
                  <a:pt x="12950" y="13551"/>
                </a:lnTo>
                <a:lnTo>
                  <a:pt x="600" y="13551"/>
                </a:lnTo>
                <a:lnTo>
                  <a:pt x="450" y="13551"/>
                </a:lnTo>
                <a:lnTo>
                  <a:pt x="350" y="13500"/>
                </a:lnTo>
                <a:lnTo>
                  <a:pt x="200" y="13450"/>
                </a:lnTo>
                <a:lnTo>
                  <a:pt x="100" y="13350"/>
                </a:lnTo>
                <a:lnTo>
                  <a:pt x="50" y="13200"/>
                </a:lnTo>
                <a:lnTo>
                  <a:pt x="0" y="13101"/>
                </a:lnTo>
                <a:lnTo>
                  <a:pt x="0" y="12950"/>
                </a:lnTo>
                <a:lnTo>
                  <a:pt x="0" y="12800"/>
                </a:lnTo>
                <a:lnTo>
                  <a:pt x="1550" y="6400"/>
                </a:lnTo>
                <a:close/>
                <a:moveTo>
                  <a:pt x="6400" y="9200"/>
                </a:moveTo>
                <a:lnTo>
                  <a:pt x="6400" y="6400"/>
                </a:lnTo>
                <a:lnTo>
                  <a:pt x="2550" y="6400"/>
                </a:lnTo>
                <a:lnTo>
                  <a:pt x="2400" y="6450"/>
                </a:lnTo>
                <a:lnTo>
                  <a:pt x="2300" y="6600"/>
                </a:lnTo>
                <a:lnTo>
                  <a:pt x="1700" y="9200"/>
                </a:lnTo>
                <a:lnTo>
                  <a:pt x="6400" y="9200"/>
                </a:lnTo>
                <a:close/>
                <a:moveTo>
                  <a:pt x="6400" y="12800"/>
                </a:moveTo>
                <a:lnTo>
                  <a:pt x="6400" y="10000"/>
                </a:lnTo>
                <a:lnTo>
                  <a:pt x="1501" y="10000"/>
                </a:lnTo>
                <a:lnTo>
                  <a:pt x="850" y="12800"/>
                </a:lnTo>
                <a:lnTo>
                  <a:pt x="6400" y="12800"/>
                </a:lnTo>
                <a:close/>
                <a:moveTo>
                  <a:pt x="7150" y="10000"/>
                </a:moveTo>
                <a:lnTo>
                  <a:pt x="7150" y="12800"/>
                </a:lnTo>
                <a:lnTo>
                  <a:pt x="12700" y="12800"/>
                </a:lnTo>
                <a:lnTo>
                  <a:pt x="12050" y="10000"/>
                </a:lnTo>
                <a:lnTo>
                  <a:pt x="7150" y="10000"/>
                </a:lnTo>
                <a:close/>
                <a:moveTo>
                  <a:pt x="7150" y="6400"/>
                </a:moveTo>
                <a:lnTo>
                  <a:pt x="7150" y="9200"/>
                </a:lnTo>
                <a:lnTo>
                  <a:pt x="11850" y="9200"/>
                </a:lnTo>
                <a:lnTo>
                  <a:pt x="11250" y="6600"/>
                </a:lnTo>
                <a:lnTo>
                  <a:pt x="11150" y="6450"/>
                </a:lnTo>
                <a:lnTo>
                  <a:pt x="11050" y="6400"/>
                </a:lnTo>
                <a:lnTo>
                  <a:pt x="7150" y="6400"/>
                </a:lnTo>
                <a:close/>
                <a:moveTo>
                  <a:pt x="5300" y="14200"/>
                </a:moveTo>
                <a:lnTo>
                  <a:pt x="8250" y="14200"/>
                </a:lnTo>
                <a:lnTo>
                  <a:pt x="8250" y="15750"/>
                </a:lnTo>
                <a:lnTo>
                  <a:pt x="11500" y="15750"/>
                </a:lnTo>
                <a:lnTo>
                  <a:pt x="11599" y="15750"/>
                </a:lnTo>
                <a:lnTo>
                  <a:pt x="11700" y="15850"/>
                </a:lnTo>
                <a:lnTo>
                  <a:pt x="11750" y="15900"/>
                </a:lnTo>
                <a:lnTo>
                  <a:pt x="11750" y="16000"/>
                </a:lnTo>
                <a:lnTo>
                  <a:pt x="11750" y="16100"/>
                </a:lnTo>
                <a:lnTo>
                  <a:pt x="11750" y="16200"/>
                </a:lnTo>
                <a:lnTo>
                  <a:pt x="11700" y="16300"/>
                </a:lnTo>
                <a:lnTo>
                  <a:pt x="11599" y="16350"/>
                </a:lnTo>
                <a:lnTo>
                  <a:pt x="11500" y="16400"/>
                </a:lnTo>
                <a:lnTo>
                  <a:pt x="2050" y="16400"/>
                </a:lnTo>
                <a:lnTo>
                  <a:pt x="1951" y="16350"/>
                </a:lnTo>
                <a:lnTo>
                  <a:pt x="1850" y="16300"/>
                </a:lnTo>
                <a:lnTo>
                  <a:pt x="1800" y="16200"/>
                </a:lnTo>
                <a:lnTo>
                  <a:pt x="1800" y="16100"/>
                </a:lnTo>
                <a:lnTo>
                  <a:pt x="1800" y="16000"/>
                </a:lnTo>
                <a:lnTo>
                  <a:pt x="1800" y="15900"/>
                </a:lnTo>
                <a:lnTo>
                  <a:pt x="1850" y="15850"/>
                </a:lnTo>
                <a:lnTo>
                  <a:pt x="1951" y="15750"/>
                </a:lnTo>
                <a:lnTo>
                  <a:pt x="2050" y="15750"/>
                </a:lnTo>
                <a:lnTo>
                  <a:pt x="5300" y="15750"/>
                </a:lnTo>
                <a:lnTo>
                  <a:pt x="5300" y="14200"/>
                </a:lnTo>
                <a:close/>
              </a:path>
            </a:pathLst>
          </a:custGeom>
          <a:solidFill>
            <a:schemeClr val="bg1"/>
          </a:solidFill>
          <a:ln w="9525">
            <a:noFill/>
            <a:round/>
            <a:headEnd/>
            <a:tailEnd/>
          </a:ln>
        </p:spPr>
        <p:txBody>
          <a:bodyPr vert="horz" wrap="square" lIns="91416" tIns="45708" rIns="91416" bIns="45708"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64" name="文本框 56"/>
          <p:cNvSpPr txBox="1"/>
          <p:nvPr/>
        </p:nvSpPr>
        <p:spPr>
          <a:xfrm>
            <a:off x="188393" y="4980302"/>
            <a:ext cx="4042628" cy="400006"/>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defRPr/>
            </a:pPr>
            <a:r>
              <a:rPr lang="en-US" altLang="zh-CN" sz="1999" b="1" dirty="0">
                <a:solidFill>
                  <a:schemeClr val="tx1"/>
                </a:solidFill>
                <a:latin typeface="微软雅黑" panose="020B0503020204020204" pitchFamily="34" charset="-122"/>
                <a:ea typeface="微软雅黑" panose="020B0503020204020204" pitchFamily="34" charset="-122"/>
                <a:cs typeface="Arial" pitchFamily="34" charset="0"/>
              </a:rPr>
              <a:t>“</a:t>
            </a:r>
            <a:r>
              <a:rPr lang="zh-CN" altLang="en-US" sz="1999" b="1" dirty="0">
                <a:solidFill>
                  <a:srgbClr val="C00000"/>
                </a:solidFill>
                <a:latin typeface="微软雅黑" panose="020B0503020204020204" pitchFamily="34" charset="-122"/>
                <a:ea typeface="微软雅黑" panose="020B0503020204020204" pitchFamily="34" charset="-122"/>
                <a:cs typeface="Arial" pitchFamily="34" charset="0"/>
              </a:rPr>
              <a:t>新能源、新业务</a:t>
            </a:r>
            <a:r>
              <a:rPr lang="en-US" altLang="zh-CN" sz="1999" b="1" dirty="0">
                <a:solidFill>
                  <a:schemeClr val="tx1"/>
                </a:solidFill>
                <a:latin typeface="微软雅黑" panose="020B0503020204020204" pitchFamily="34" charset="-122"/>
                <a:ea typeface="微软雅黑" panose="020B0503020204020204" pitchFamily="34" charset="-122"/>
                <a:cs typeface="Arial" pitchFamily="34" charset="0"/>
              </a:rPr>
              <a:t>”</a:t>
            </a:r>
            <a:r>
              <a:rPr lang="zh-CN" altLang="en-US" sz="1999" b="1" dirty="0">
                <a:solidFill>
                  <a:schemeClr val="tx1"/>
                </a:solidFill>
                <a:latin typeface="微软雅黑" panose="020B0503020204020204" pitchFamily="34" charset="-122"/>
                <a:ea typeface="微软雅黑" panose="020B0503020204020204" pitchFamily="34" charset="-122"/>
                <a:cs typeface="Arial" pitchFamily="34" charset="0"/>
              </a:rPr>
              <a:t>不断接入</a:t>
            </a:r>
            <a:endParaRPr lang="en-US" altLang="zh-CN" sz="1999" b="1" dirty="0">
              <a:solidFill>
                <a:schemeClr val="tx1"/>
              </a:solidFill>
              <a:latin typeface="微软雅黑" panose="020B0503020204020204" pitchFamily="34" charset="-122"/>
              <a:ea typeface="微软雅黑" panose="020B0503020204020204" pitchFamily="34" charset="-122"/>
              <a:cs typeface="Arial" pitchFamily="34" charset="0"/>
            </a:endParaRPr>
          </a:p>
        </p:txBody>
      </p:sp>
      <p:grpSp>
        <p:nvGrpSpPr>
          <p:cNvPr id="66" name="组合 71"/>
          <p:cNvGrpSpPr/>
          <p:nvPr/>
        </p:nvGrpSpPr>
        <p:grpSpPr>
          <a:xfrm>
            <a:off x="8728351" y="2006643"/>
            <a:ext cx="280001" cy="375045"/>
            <a:chOff x="-3054350" y="4198938"/>
            <a:chExt cx="701675" cy="300038"/>
          </a:xfrm>
          <a:solidFill>
            <a:srgbClr val="00B0F0"/>
          </a:solidFill>
        </p:grpSpPr>
        <p:sp>
          <p:nvSpPr>
            <p:cNvPr id="67" name="Freeform 9"/>
            <p:cNvSpPr>
              <a:spLocks/>
            </p:cNvSpPr>
            <p:nvPr/>
          </p:nvSpPr>
          <p:spPr bwMode="auto">
            <a:xfrm>
              <a:off x="-3054350" y="4198938"/>
              <a:ext cx="250825" cy="300038"/>
            </a:xfrm>
            <a:custGeom>
              <a:avLst/>
              <a:gdLst/>
              <a:ahLst/>
              <a:cxnLst>
                <a:cxn ang="0">
                  <a:pos x="0" y="38"/>
                </a:cxn>
                <a:cxn ang="0">
                  <a:pos x="0" y="0"/>
                </a:cxn>
                <a:cxn ang="0">
                  <a:pos x="158" y="78"/>
                </a:cxn>
                <a:cxn ang="0">
                  <a:pos x="158" y="111"/>
                </a:cxn>
                <a:cxn ang="0">
                  <a:pos x="0" y="189"/>
                </a:cxn>
                <a:cxn ang="0">
                  <a:pos x="0" y="152"/>
                </a:cxn>
                <a:cxn ang="0">
                  <a:pos x="113" y="95"/>
                </a:cxn>
                <a:cxn ang="0">
                  <a:pos x="0" y="38"/>
                </a:cxn>
              </a:cxnLst>
              <a:rect l="0" t="0" r="r" b="b"/>
              <a:pathLst>
                <a:path w="158" h="189">
                  <a:moveTo>
                    <a:pt x="0" y="38"/>
                  </a:moveTo>
                  <a:lnTo>
                    <a:pt x="0" y="0"/>
                  </a:lnTo>
                  <a:lnTo>
                    <a:pt x="158" y="78"/>
                  </a:lnTo>
                  <a:lnTo>
                    <a:pt x="158" y="111"/>
                  </a:lnTo>
                  <a:lnTo>
                    <a:pt x="0" y="189"/>
                  </a:lnTo>
                  <a:lnTo>
                    <a:pt x="0" y="152"/>
                  </a:lnTo>
                  <a:lnTo>
                    <a:pt x="113" y="95"/>
                  </a:lnTo>
                  <a:lnTo>
                    <a:pt x="0" y="3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a:buFont typeface="Wingdings" pitchFamily="2" charset="2"/>
                <a:buNone/>
              </a:pPr>
              <a:endParaRPr lang="zh-CN" altLang="en-US" sz="6598">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8" name="Freeform 10"/>
            <p:cNvSpPr>
              <a:spLocks/>
            </p:cNvSpPr>
            <p:nvPr/>
          </p:nvSpPr>
          <p:spPr bwMode="auto">
            <a:xfrm>
              <a:off x="-2600325" y="4198938"/>
              <a:ext cx="247650" cy="300038"/>
            </a:xfrm>
            <a:custGeom>
              <a:avLst/>
              <a:gdLst/>
              <a:ahLst/>
              <a:cxnLst>
                <a:cxn ang="0">
                  <a:pos x="0" y="38"/>
                </a:cxn>
                <a:cxn ang="0">
                  <a:pos x="0" y="0"/>
                </a:cxn>
                <a:cxn ang="0">
                  <a:pos x="156" y="78"/>
                </a:cxn>
                <a:cxn ang="0">
                  <a:pos x="156" y="111"/>
                </a:cxn>
                <a:cxn ang="0">
                  <a:pos x="0" y="189"/>
                </a:cxn>
                <a:cxn ang="0">
                  <a:pos x="0" y="152"/>
                </a:cxn>
                <a:cxn ang="0">
                  <a:pos x="111" y="95"/>
                </a:cxn>
                <a:cxn ang="0">
                  <a:pos x="0" y="38"/>
                </a:cxn>
              </a:cxnLst>
              <a:rect l="0" t="0" r="r" b="b"/>
              <a:pathLst>
                <a:path w="156" h="189">
                  <a:moveTo>
                    <a:pt x="0" y="38"/>
                  </a:moveTo>
                  <a:lnTo>
                    <a:pt x="0" y="0"/>
                  </a:lnTo>
                  <a:lnTo>
                    <a:pt x="156" y="78"/>
                  </a:lnTo>
                  <a:lnTo>
                    <a:pt x="156" y="111"/>
                  </a:lnTo>
                  <a:lnTo>
                    <a:pt x="0" y="189"/>
                  </a:lnTo>
                  <a:lnTo>
                    <a:pt x="0" y="152"/>
                  </a:lnTo>
                  <a:lnTo>
                    <a:pt x="111" y="95"/>
                  </a:lnTo>
                  <a:lnTo>
                    <a:pt x="0" y="38"/>
                  </a:lnTo>
                  <a:close/>
                </a:path>
              </a:pathLst>
            </a:custGeom>
            <a:grpFill/>
            <a:ln w="9525">
              <a:noFill/>
              <a:round/>
              <a:headEnd/>
              <a:tailEnd/>
            </a:ln>
          </p:spPr>
          <p:txBody>
            <a:bodyPr vert="horz" wrap="square" lIns="91416" tIns="45708" rIns="91416" bIns="45708" numCol="1" anchor="t" anchorCtr="0" compatLnSpc="1">
              <a:prstTxWarp prst="textNoShape">
                <a:avLst/>
              </a:prstTxWarp>
            </a:bodyPr>
            <a:lstStyle/>
            <a:p>
              <a:pPr>
                <a:buFont typeface="Wingdings" pitchFamily="2" charset="2"/>
                <a:buNone/>
              </a:pPr>
              <a:endParaRPr lang="zh-CN" altLang="en-US" sz="11497">
                <a:latin typeface="微软雅黑" panose="020B0503020204020204" pitchFamily="34" charset="-122"/>
                <a:ea typeface="微软雅黑" panose="020B0503020204020204" pitchFamily="34" charset="-122"/>
                <a:cs typeface="Arial Unicode MS" panose="020B0604020202020204" pitchFamily="34" charset="-122"/>
              </a:endParaRPr>
            </a:p>
          </p:txBody>
        </p:sp>
      </p:grpSp>
      <p:cxnSp>
        <p:nvCxnSpPr>
          <p:cNvPr id="73" name="直接连接符 72"/>
          <p:cNvCxnSpPr/>
          <p:nvPr/>
        </p:nvCxnSpPr>
        <p:spPr>
          <a:xfrm>
            <a:off x="750891" y="3499170"/>
            <a:ext cx="1077327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Text Box 11"/>
          <p:cNvSpPr txBox="1">
            <a:spLocks noChangeArrowheads="1"/>
          </p:cNvSpPr>
          <p:nvPr/>
        </p:nvSpPr>
        <p:spPr bwMode="auto">
          <a:xfrm>
            <a:off x="685541" y="5510045"/>
            <a:ext cx="3514194" cy="523084"/>
          </a:xfrm>
          <a:prstGeom prst="rect">
            <a:avLst/>
          </a:prstGeom>
          <a:noFill/>
          <a:ln w="9525">
            <a:noFill/>
            <a:miter lim="800000"/>
            <a:headEnd/>
            <a:tailEnd/>
          </a:ln>
        </p:spPr>
        <p:txBody>
          <a:bodyPr wrap="square">
            <a:spAutoFit/>
          </a:bodyPr>
          <a:lstStyle/>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太阳能、风能</a:t>
            </a:r>
            <a:endParaRPr lang="en-US" altLang="zh-CN" sz="1400" dirty="0">
              <a:latin typeface="微软雅黑" panose="020B0503020204020204" pitchFamily="34" charset="-122"/>
              <a:ea typeface="微软雅黑" panose="020B0503020204020204" pitchFamily="34" charset="-122"/>
            </a:endParaRPr>
          </a:p>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充电桩，智能家庭，智能路灯</a:t>
            </a:r>
            <a:endParaRPr lang="en-US" altLang="zh-CN" sz="1400" dirty="0">
              <a:latin typeface="微软雅黑" panose="020B0503020204020204" pitchFamily="34" charset="-122"/>
              <a:ea typeface="微软雅黑" panose="020B0503020204020204" pitchFamily="34" charset="-122"/>
            </a:endParaRPr>
          </a:p>
        </p:txBody>
      </p:sp>
      <p:sp>
        <p:nvSpPr>
          <p:cNvPr id="43" name="Text Box 11"/>
          <p:cNvSpPr txBox="1">
            <a:spLocks noChangeArrowheads="1"/>
          </p:cNvSpPr>
          <p:nvPr/>
        </p:nvSpPr>
        <p:spPr bwMode="auto">
          <a:xfrm>
            <a:off x="8746907" y="5497173"/>
            <a:ext cx="3514194" cy="523084"/>
          </a:xfrm>
          <a:prstGeom prst="rect">
            <a:avLst/>
          </a:prstGeom>
          <a:noFill/>
          <a:ln w="9525">
            <a:noFill/>
            <a:miter lim="800000"/>
            <a:headEnd/>
            <a:tailEnd/>
          </a:ln>
        </p:spPr>
        <p:txBody>
          <a:bodyPr wrap="square">
            <a:spAutoFit/>
          </a:bodyPr>
          <a:lstStyle/>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采集点和采集量大幅提升</a:t>
            </a:r>
            <a:endParaRPr lang="en-US" altLang="zh-CN" sz="1400" dirty="0">
              <a:latin typeface="微软雅黑" panose="020B0503020204020204" pitchFamily="34" charset="-122"/>
              <a:ea typeface="微软雅黑" panose="020B0503020204020204" pitchFamily="34" charset="-122"/>
            </a:endParaRPr>
          </a:p>
          <a:p>
            <a:pPr marL="285664" indent="-285664">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Arial" pitchFamily="34" charset="0"/>
              </a:rPr>
              <a:t>采集频次和实时性提高</a:t>
            </a:r>
            <a:endParaRPr lang="en-US" altLang="zh-CN" sz="1400" dirty="0">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2031833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2066755-D7D8-7943-97C8-CB73425EAC02}"/>
              </a:ext>
            </a:extLst>
          </p:cNvPr>
          <p:cNvSpPr>
            <a:spLocks noGrp="1"/>
          </p:cNvSpPr>
          <p:nvPr>
            <p:ph type="subTitle" idx="1"/>
          </p:nvPr>
        </p:nvSpPr>
        <p:spPr>
          <a:xfrm>
            <a:off x="247135" y="258488"/>
            <a:ext cx="11519749" cy="479075"/>
          </a:xfrm>
        </p:spPr>
        <p:txBody>
          <a:bodyPr>
            <a:normAutofit/>
          </a:bodyPr>
          <a:lstStyle/>
          <a:p>
            <a:pPr defTabSz="914478"/>
            <a:r>
              <a:rPr lang="zh-CN" altLang="en-US" b="1" dirty="0">
                <a:latin typeface="微软雅黑" panose="020B0503020204020204" pitchFamily="34" charset="-122"/>
                <a:ea typeface="微软雅黑" panose="020B0503020204020204" pitchFamily="34" charset="-122"/>
                <a:cs typeface="+mj-cs"/>
              </a:rPr>
              <a:t>新型能源互联网对电力通信网的最后一公里接入提出更高要求</a:t>
            </a:r>
            <a:endParaRPr lang="en-US" b="1" dirty="0">
              <a:latin typeface="微软雅黑" panose="020B0503020204020204" pitchFamily="34" charset="-122"/>
              <a:ea typeface="微软雅黑" panose="020B0503020204020204" pitchFamily="34" charset="-122"/>
              <a:cs typeface="+mj-cs"/>
            </a:endParaRPr>
          </a:p>
        </p:txBody>
      </p:sp>
      <p:graphicFrame>
        <p:nvGraphicFramePr>
          <p:cNvPr id="34" name="内容占位符 3"/>
          <p:cNvGraphicFramePr>
            <a:graphicFrameLocks/>
          </p:cNvGraphicFramePr>
          <p:nvPr>
            <p:extLst>
              <p:ext uri="{D42A27DB-BD31-4B8C-83A1-F6EECF244321}">
                <p14:modId xmlns:p14="http://schemas.microsoft.com/office/powerpoint/2010/main" val="3651806840"/>
              </p:ext>
            </p:extLst>
          </p:nvPr>
        </p:nvGraphicFramePr>
        <p:xfrm>
          <a:off x="7221482" y="771249"/>
          <a:ext cx="4617211" cy="4991151"/>
        </p:xfrm>
        <a:graphic>
          <a:graphicData uri="http://schemas.openxmlformats.org/drawingml/2006/table">
            <a:tbl>
              <a:tblPr firstRow="1" bandRow="1">
                <a:tableStyleId>{5FD0F851-EC5A-4D38-B0AD-8093EC10F338}</a:tableStyleId>
              </a:tblPr>
              <a:tblGrid>
                <a:gridCol w="710620">
                  <a:extLst>
                    <a:ext uri="{9D8B030D-6E8A-4147-A177-3AD203B41FA5}">
                      <a16:colId xmlns:a16="http://schemas.microsoft.com/office/drawing/2014/main" val="20003"/>
                    </a:ext>
                  </a:extLst>
                </a:gridCol>
                <a:gridCol w="2023946">
                  <a:extLst>
                    <a:ext uri="{9D8B030D-6E8A-4147-A177-3AD203B41FA5}">
                      <a16:colId xmlns:a16="http://schemas.microsoft.com/office/drawing/2014/main" val="20000"/>
                    </a:ext>
                  </a:extLst>
                </a:gridCol>
                <a:gridCol w="864053">
                  <a:extLst>
                    <a:ext uri="{9D8B030D-6E8A-4147-A177-3AD203B41FA5}">
                      <a16:colId xmlns:a16="http://schemas.microsoft.com/office/drawing/2014/main" val="20001"/>
                    </a:ext>
                  </a:extLst>
                </a:gridCol>
                <a:gridCol w="1018592">
                  <a:extLst>
                    <a:ext uri="{9D8B030D-6E8A-4147-A177-3AD203B41FA5}">
                      <a16:colId xmlns:a16="http://schemas.microsoft.com/office/drawing/2014/main" val="20002"/>
                    </a:ext>
                  </a:extLst>
                </a:gridCol>
              </a:tblGrid>
              <a:tr h="318344">
                <a:tc>
                  <a:txBody>
                    <a:bodyPr/>
                    <a:lstStyle/>
                    <a:p>
                      <a:pPr algn="ctr" fontAlgn="ctr"/>
                      <a:endParaRPr lang="zh-CN" altLang="en-US" sz="17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700" u="none" strike="noStrike" dirty="0">
                          <a:latin typeface="微软雅黑" panose="020B0503020204020204" pitchFamily="34" charset="-122"/>
                          <a:ea typeface="微软雅黑" panose="020B0503020204020204" pitchFamily="34" charset="-122"/>
                          <a:cs typeface="+mn-ea"/>
                          <a:sym typeface="+mn-lt"/>
                        </a:rPr>
                        <a:t>业务</a:t>
                      </a:r>
                      <a:endParaRPr lang="zh-CN" altLang="en-US" sz="17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700" u="none" strike="noStrike" dirty="0">
                          <a:latin typeface="微软雅黑" panose="020B0503020204020204" pitchFamily="34" charset="-122"/>
                          <a:ea typeface="微软雅黑" panose="020B0503020204020204" pitchFamily="34" charset="-122"/>
                          <a:cs typeface="+mn-ea"/>
                          <a:sym typeface="+mn-lt"/>
                        </a:rPr>
                        <a:t>时延</a:t>
                      </a:r>
                      <a:endParaRPr lang="zh-CN" altLang="en-US" sz="17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700" u="none" strike="noStrike" dirty="0">
                          <a:latin typeface="微软雅黑" panose="020B0503020204020204" pitchFamily="34" charset="-122"/>
                          <a:ea typeface="微软雅黑" panose="020B0503020204020204" pitchFamily="34" charset="-122"/>
                          <a:cs typeface="+mn-ea"/>
                          <a:sym typeface="+mn-lt"/>
                        </a:rPr>
                        <a:t>单链路带宽</a:t>
                      </a:r>
                      <a:endParaRPr lang="zh-CN" altLang="en-US" sz="17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16651">
                <a:tc rowSpan="4">
                  <a:txBody>
                    <a:bodyPr/>
                    <a:lstStyle/>
                    <a:p>
                      <a:pPr marL="92075" indent="0" algn="ctr" fontAlgn="ctr"/>
                      <a:r>
                        <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rPr>
                        <a:t>生产控制类（一区</a:t>
                      </a:r>
                      <a:r>
                        <a:rPr lang="en-US" altLang="zh-CN" sz="1200" b="0" i="0" u="none" strike="noStrike"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rPr>
                        <a:t>二区）</a:t>
                      </a: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rPr>
                        <a:t>差动保护</a:t>
                      </a: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&lt;10ms</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&lt;2Mbps </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6651">
                <a:tc vMerge="1">
                  <a:txBody>
                    <a:bodyPr/>
                    <a:lstStyle/>
                    <a:p>
                      <a:pPr algn="ctr" fontAlgn="ctr"/>
                      <a:endParaRPr lang="zh-CN" altLang="en-US" sz="1200" b="0" i="0" u="none" strike="noStrike" dirty="0">
                        <a:solidFill>
                          <a:schemeClr val="tx1"/>
                        </a:solidFill>
                        <a:latin typeface="+mn-lt"/>
                        <a:ea typeface="+mn-ea"/>
                        <a:cs typeface="+mn-ea"/>
                        <a:sym typeface="+mn-lt"/>
                      </a:endParaRPr>
                    </a:p>
                  </a:txBody>
                  <a:tcPr marL="7619" marR="7619" marT="7615" marB="0" anchor="ctr"/>
                </a:tc>
                <a:tc>
                  <a:txBody>
                    <a:bodyPr/>
                    <a:lstStyle/>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精准负荷控制</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&lt;50ms</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48.1kbps</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6651">
                <a:tc vMerge="1">
                  <a:txBody>
                    <a:bodyPr/>
                    <a:lstStyle/>
                    <a:p>
                      <a:pPr algn="ctr" fontAlgn="ctr"/>
                      <a:endParaRPr lang="zh-CN" altLang="en-US" sz="1200" b="0" i="0" u="none" strike="noStrike" dirty="0">
                        <a:solidFill>
                          <a:schemeClr val="tx1"/>
                        </a:solidFill>
                        <a:latin typeface="+mn-lt"/>
                        <a:ea typeface="+mn-ea"/>
                        <a:cs typeface="+mn-ea"/>
                        <a:sym typeface="+mn-lt"/>
                      </a:endParaRPr>
                    </a:p>
                  </a:txBody>
                  <a:tcPr marL="7619" marR="7619" marT="7615" marB="0" anchor="ctr"/>
                </a:tc>
                <a:tc>
                  <a:txBody>
                    <a:bodyPr/>
                    <a:lstStyle/>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配网自动化</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&lt;2s</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&lt;2kbps </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54488">
                <a:tc vMerge="1">
                  <a:txBody>
                    <a:bodyPr/>
                    <a:lstStyle/>
                    <a:p>
                      <a:pPr algn="ctr" fontAlgn="ctr"/>
                      <a:endParaRPr lang="zh-CN" altLang="en-US" sz="1200" b="0" i="0" u="none" strike="noStrike" dirty="0">
                        <a:latin typeface="+mn-lt"/>
                        <a:ea typeface="+mn-ea"/>
                        <a:cs typeface="+mn-ea"/>
                        <a:sym typeface="+mn-lt"/>
                      </a:endParaRPr>
                    </a:p>
                  </a:txBody>
                  <a:tcPr marL="7619" marR="7619" marT="7615" marB="0" anchor="ctr"/>
                </a:tc>
                <a:tc>
                  <a:txBody>
                    <a:bodyPr/>
                    <a:lstStyle/>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分布式能源站</a:t>
                      </a:r>
                      <a:endParaRPr lang="en-US" altLang="zh-CN" sz="1200" u="none" strike="noStrike" dirty="0">
                        <a:latin typeface="微软雅黑" panose="020B0503020204020204" pitchFamily="34" charset="-122"/>
                        <a:ea typeface="微软雅黑" panose="020B0503020204020204" pitchFamily="34" charset="-122"/>
                        <a:cs typeface="+mn-ea"/>
                        <a:sym typeface="+mn-lt"/>
                      </a:endParaRPr>
                    </a:p>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 </a:t>
                      </a:r>
                      <a:r>
                        <a:rPr lang="en-US" altLang="zh-CN" sz="1200" u="none" strike="noStrike" dirty="0">
                          <a:latin typeface="微软雅黑" panose="020B0503020204020204" pitchFamily="34" charset="-122"/>
                          <a:ea typeface="微软雅黑" panose="020B0503020204020204" pitchFamily="34" charset="-122"/>
                          <a:cs typeface="+mn-ea"/>
                          <a:sym typeface="+mn-lt"/>
                        </a:rPr>
                        <a:t>SCADA、AGC、AVC</a:t>
                      </a:r>
                      <a:r>
                        <a:rPr lang="zh-CN" altLang="en-US" sz="1200" u="none" strike="noStrike" dirty="0">
                          <a:latin typeface="微软雅黑" panose="020B0503020204020204" pitchFamily="34" charset="-122"/>
                          <a:ea typeface="微软雅黑" panose="020B0503020204020204" pitchFamily="34" charset="-122"/>
                          <a:cs typeface="+mn-ea"/>
                          <a:sym typeface="+mn-lt"/>
                        </a:rPr>
                        <a:t>控制</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&lt;2s</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&lt;10kbps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6651">
                <a:tc rowSpan="9">
                  <a:txBody>
                    <a:bodyPr/>
                    <a:lstStyle/>
                    <a:p>
                      <a:pPr marL="92075" marR="0" lvl="0" indent="0" algn="ctr" defTabSz="1187798" rtl="0" eaLnBrk="1" fontAlgn="ctr" latinLnBrk="0" hangingPunct="1">
                        <a:lnSpc>
                          <a:spcPct val="100000"/>
                        </a:lnSpc>
                        <a:spcBef>
                          <a:spcPts val="0"/>
                        </a:spcBef>
                        <a:spcAft>
                          <a:spcPts val="0"/>
                        </a:spcAft>
                        <a:buClrTx/>
                        <a:buSzTx/>
                        <a:buFontTx/>
                        <a:buNone/>
                        <a:tabLst/>
                        <a:defRPr/>
                      </a:pPr>
                      <a:r>
                        <a:rPr lang="zh-CN" altLang="en-US" sz="1200" b="0" i="0" u="none" strike="noStrike" dirty="0">
                          <a:latin typeface="微软雅黑" panose="020B0503020204020204" pitchFamily="34" charset="-122"/>
                          <a:ea typeface="微软雅黑" panose="020B0503020204020204" pitchFamily="34" charset="-122"/>
                          <a:cs typeface="+mn-ea"/>
                          <a:sym typeface="+mn-lt"/>
                        </a:rPr>
                        <a:t>管理信息类（三区</a:t>
                      </a:r>
                      <a:r>
                        <a:rPr lang="en-US" altLang="zh-CN" sz="1200" b="0" i="0" u="none" strike="noStrike" dirty="0">
                          <a:latin typeface="微软雅黑" panose="020B0503020204020204" pitchFamily="34" charset="-122"/>
                          <a:ea typeface="微软雅黑" panose="020B0503020204020204" pitchFamily="34" charset="-122"/>
                          <a:cs typeface="+mn-ea"/>
                          <a:sym typeface="+mn-lt"/>
                        </a:rPr>
                        <a:t>/</a:t>
                      </a:r>
                      <a:r>
                        <a:rPr lang="zh-CN" altLang="en-US" sz="1200" b="0" i="0" u="none" strike="noStrike" dirty="0">
                          <a:latin typeface="微软雅黑" panose="020B0503020204020204" pitchFamily="34" charset="-122"/>
                          <a:ea typeface="微软雅黑" panose="020B0503020204020204" pitchFamily="34" charset="-122"/>
                          <a:cs typeface="+mn-ea"/>
                          <a:sym typeface="+mn-lt"/>
                        </a:rPr>
                        <a:t>四区）</a:t>
                      </a: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高级计量（</a:t>
                      </a:r>
                      <a:r>
                        <a:rPr lang="en-US" altLang="zh-CN" sz="1200" u="none" strike="noStrike" dirty="0">
                          <a:latin typeface="微软雅黑" panose="020B0503020204020204" pitchFamily="34" charset="-122"/>
                          <a:ea typeface="微软雅黑" panose="020B0503020204020204" pitchFamily="34" charset="-122"/>
                          <a:cs typeface="+mn-ea"/>
                          <a:sym typeface="+mn-lt"/>
                        </a:rPr>
                        <a:t>AMI</a:t>
                      </a:r>
                      <a:r>
                        <a:rPr lang="zh-CN" altLang="en-US" sz="1200" u="none" strike="noStrike" dirty="0">
                          <a:latin typeface="微软雅黑" panose="020B0503020204020204" pitchFamily="34" charset="-122"/>
                          <a:ea typeface="微软雅黑" panose="020B0503020204020204" pitchFamily="34" charset="-122"/>
                          <a:cs typeface="+mn-ea"/>
                          <a:sym typeface="+mn-lt"/>
                        </a:rPr>
                        <a:t>）</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&lt;10kbps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2189">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latin typeface="+mn-lt"/>
                        <a:ea typeface="+mn-ea"/>
                        <a:cs typeface="+mn-ea"/>
                        <a:sym typeface="+mn-lt"/>
                      </a:endParaRPr>
                    </a:p>
                  </a:txBody>
                  <a:tcPr marL="7619" marR="7619" marT="7615" marB="0" anchor="ct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分布式能源站负荷管理</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&lt;100kbps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16651">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latin typeface="+mn-lt"/>
                        <a:ea typeface="+mn-ea"/>
                        <a:cs typeface="+mn-ea"/>
                        <a:sym typeface="+mn-lt"/>
                      </a:endParaRPr>
                    </a:p>
                  </a:txBody>
                  <a:tcPr marL="7619" marR="7619" marT="7615" marB="0" anchor="ct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大客户负荷管理</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&lt;5kbps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16651">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latin typeface="+mn-lt"/>
                        <a:ea typeface="+mn-ea"/>
                        <a:cs typeface="+mn-ea"/>
                        <a:sym typeface="+mn-lt"/>
                      </a:endParaRPr>
                    </a:p>
                  </a:txBody>
                  <a:tcPr marL="7619" marR="7619" marT="7615" marB="0" anchor="ct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汽车充电桩管理</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&lt;10kbps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72189">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latin typeface="+mn-lt"/>
                        <a:ea typeface="+mn-ea"/>
                        <a:cs typeface="+mn-ea"/>
                        <a:sym typeface="+mn-lt"/>
                      </a:endParaRPr>
                    </a:p>
                  </a:txBody>
                  <a:tcPr marL="7619" marR="7619" marT="7615" marB="0" anchor="ct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配电设备运行状态监测信息</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&lt;10kbps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16651">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highlight>
                          <a:srgbClr val="FFFF00"/>
                        </a:highlight>
                        <a:latin typeface="+mn-lt"/>
                        <a:ea typeface="+mn-ea"/>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配变监测</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latin typeface="微软雅黑" panose="020B0503020204020204" pitchFamily="34" charset="-122"/>
                          <a:ea typeface="微软雅黑" panose="020B0503020204020204" pitchFamily="34" charset="-122"/>
                          <a:cs typeface="+mn-ea"/>
                          <a:sym typeface="+mn-lt"/>
                        </a:rPr>
                        <a:t>秒级</a:t>
                      </a:r>
                      <a:endParaRPr lang="zh-CN" altLang="en-US"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u="none" strike="noStrike" dirty="0">
                          <a:latin typeface="微软雅黑" panose="020B0503020204020204" pitchFamily="34" charset="-122"/>
                          <a:ea typeface="微软雅黑" panose="020B0503020204020204" pitchFamily="34" charset="-122"/>
                          <a:cs typeface="+mn-ea"/>
                          <a:sym typeface="+mn-lt"/>
                        </a:rPr>
                        <a:t>&lt;100kbps </a:t>
                      </a:r>
                      <a:endParaRPr lang="en-US" altLang="zh-CN" sz="1200" b="0" i="0" u="none" strike="noStrike" dirty="0">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16651">
                <a:tc vMerge="1">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chemeClr val="bg1"/>
                        </a:solidFill>
                        <a:effectLst/>
                        <a:latin typeface="+mn-lt"/>
                        <a:ea typeface="+mn-ea"/>
                        <a:cs typeface="+mn-ea"/>
                        <a:sym typeface="+mn-lt"/>
                      </a:endParaRPr>
                    </a:p>
                  </a:txBody>
                  <a:tcPr marL="7619" marR="7619" marT="7615" marB="0" anchor="ct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zh-CN" altLang="en-US" sz="1200" u="none" strike="noStrike" dirty="0">
                          <a:effectLst/>
                          <a:latin typeface="微软雅黑" panose="020B0503020204020204" pitchFamily="34" charset="-122"/>
                          <a:ea typeface="微软雅黑" panose="020B0503020204020204" pitchFamily="34" charset="-122"/>
                          <a:cs typeface="+mn-ea"/>
                          <a:sym typeface="+mn-lt"/>
                        </a:rPr>
                        <a:t>输电线路状态监测</a:t>
                      </a:r>
                      <a:endParaRPr lang="zh-CN" altLang="en-US" sz="1200" b="0" i="0" u="none" strike="noStrike" dirty="0">
                        <a:solidFill>
                          <a:schemeClr val="bg1"/>
                        </a:solidFill>
                        <a:effectLst/>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&lt;1s</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2Mbps</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316651">
                <a:tc vMerge="1">
                  <a:txBody>
                    <a:bodyPr/>
                    <a:lstStyle/>
                    <a:p>
                      <a:pPr algn="ctr" fontAlgn="ctr"/>
                      <a:endParaRPr lang="zh-CN" altLang="en-US" sz="1200" b="0" i="0" u="none" strike="noStrike" dirty="0">
                        <a:solidFill>
                          <a:schemeClr val="tx1"/>
                        </a:solidFill>
                        <a:latin typeface="+mn-lt"/>
                        <a:ea typeface="+mn-ea"/>
                        <a:cs typeface="+mn-ea"/>
                        <a:sym typeface="+mn-lt"/>
                      </a:endParaRPr>
                    </a:p>
                  </a:txBody>
                  <a:tcPr marL="7619" marR="7619" marT="7615" marB="0" anchor="ctr">
                    <a:lnT w="12700" cap="flat" cmpd="sng" algn="ctr">
                      <a:solidFill>
                        <a:schemeClr val="tx1"/>
                      </a:solidFill>
                      <a:prstDash val="solid"/>
                      <a:round/>
                      <a:headEnd type="none" w="med" len="med"/>
                      <a:tailEnd type="none" w="med" len="med"/>
                    </a:lnT>
                  </a:tcPr>
                </a:tc>
                <a:tc>
                  <a:txBody>
                    <a:bodyPr/>
                    <a:lstStyle/>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视频监控</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300ms</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&gt;2Mbps </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316651">
                <a:tc vMerge="1">
                  <a:txBody>
                    <a:bodyPr/>
                    <a:lstStyle/>
                    <a:p>
                      <a:pPr algn="ctr" fontAlgn="ctr"/>
                      <a:endParaRPr lang="zh-CN" altLang="en-US" sz="1200" b="0" i="0" u="none" strike="noStrike" dirty="0">
                        <a:solidFill>
                          <a:schemeClr val="tx1"/>
                        </a:solidFill>
                        <a:latin typeface="+mn-lt"/>
                        <a:ea typeface="+mn-ea"/>
                        <a:cs typeface="+mn-ea"/>
                        <a:sym typeface="+mn-lt"/>
                      </a:endParaRPr>
                    </a:p>
                  </a:txBody>
                  <a:tcPr marL="7619" marR="7619" marT="7615" marB="0" anchor="ctr">
                    <a:lnT w="12700" cap="flat" cmpd="sng" algn="ctr">
                      <a:solidFill>
                        <a:schemeClr val="tx1"/>
                      </a:solidFill>
                      <a:prstDash val="solid"/>
                      <a:round/>
                      <a:headEnd type="none" w="med" len="med"/>
                      <a:tailEnd type="none" w="med" len="med"/>
                    </a:lnT>
                  </a:tcPr>
                </a:tc>
                <a:tc>
                  <a:txBody>
                    <a:bodyPr/>
                    <a:lstStyle/>
                    <a:p>
                      <a:pPr algn="ctr" fontAlgn="ctr"/>
                      <a:r>
                        <a:rPr lang="zh-CN" altLang="en-US" sz="1200" u="none" strike="noStrike" dirty="0">
                          <a:latin typeface="微软雅黑" panose="020B0503020204020204" pitchFamily="34" charset="-122"/>
                          <a:ea typeface="微软雅黑" panose="020B0503020204020204" pitchFamily="34" charset="-122"/>
                          <a:cs typeface="+mn-ea"/>
                          <a:sym typeface="+mn-lt"/>
                        </a:rPr>
                        <a:t>输变电机器人巡检</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u="none" strike="noStrike" dirty="0">
                          <a:latin typeface="微软雅黑" panose="020B0503020204020204" pitchFamily="34" charset="-122"/>
                          <a:ea typeface="微软雅黑" panose="020B0503020204020204" pitchFamily="34" charset="-122"/>
                          <a:cs typeface="+mn-ea"/>
                          <a:sym typeface="+mn-lt"/>
                        </a:rPr>
                        <a:t>300ms</a:t>
                      </a:r>
                      <a:endParaRPr lang="zh-CN" alt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微软雅黑" panose="020B0503020204020204" pitchFamily="34" charset="-122"/>
                          <a:ea typeface="微软雅黑" panose="020B0503020204020204" pitchFamily="34" charset="-122"/>
                          <a:cs typeface="+mn-ea"/>
                          <a:sym typeface="+mn-lt"/>
                        </a:rPr>
                        <a:t>&gt;2Mbps </a:t>
                      </a:r>
                      <a:endParaRPr lang="en-US" sz="1200" b="0" i="0" u="none" strike="noStrike" dirty="0">
                        <a:solidFill>
                          <a:schemeClr val="tx1"/>
                        </a:solidFill>
                        <a:latin typeface="微软雅黑" panose="020B0503020204020204" pitchFamily="34" charset="-122"/>
                        <a:ea typeface="微软雅黑" panose="020B0503020204020204" pitchFamily="34" charset="-122"/>
                        <a:cs typeface="+mn-ea"/>
                        <a:sym typeface="+mn-lt"/>
                      </a:endParaRPr>
                    </a:p>
                  </a:txBody>
                  <a:tcPr marL="7619" marR="7619" marT="76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
        <p:nvSpPr>
          <p:cNvPr id="35" name="矩形 34"/>
          <p:cNvSpPr/>
          <p:nvPr/>
        </p:nvSpPr>
        <p:spPr>
          <a:xfrm>
            <a:off x="7078707" y="2792552"/>
            <a:ext cx="4870921" cy="1696732"/>
          </a:xfrm>
          <a:prstGeom prst="rect">
            <a:avLst/>
          </a:prstGeom>
          <a:noFill/>
          <a:ln w="1905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592">
              <a:defRPr/>
            </a:pPr>
            <a:endParaRPr lang="en-US" altLang="zh-CN" sz="1600" dirty="0">
              <a:solidFill>
                <a:srgbClr val="1D1D1A"/>
              </a:solidFill>
              <a:latin typeface="Microsoft YaHei UI" panose="020B0503020204020204" pitchFamily="34" charset="-122"/>
              <a:ea typeface="Microsoft YaHei UI" panose="020B0503020204020204" pitchFamily="34" charset="-122"/>
              <a:cs typeface="+mn-ea"/>
              <a:sym typeface="+mn-lt"/>
            </a:endParaRPr>
          </a:p>
          <a:p>
            <a:pPr defTabSz="913592">
              <a:defRPr/>
            </a:pPr>
            <a:endParaRPr lang="en-US" altLang="zh-CN" sz="1600" dirty="0">
              <a:solidFill>
                <a:srgbClr val="1D1D1A"/>
              </a:solidFill>
              <a:latin typeface="Microsoft YaHei UI" panose="020B0503020204020204" pitchFamily="34" charset="-122"/>
              <a:ea typeface="Microsoft YaHei UI" panose="020B0503020204020204" pitchFamily="34" charset="-122"/>
              <a:cs typeface="+mn-ea"/>
              <a:sym typeface="+mn-lt"/>
            </a:endParaRPr>
          </a:p>
          <a:p>
            <a:pPr defTabSz="913592">
              <a:defRPr/>
            </a:pPr>
            <a:endParaRPr lang="en-US" altLang="zh-CN" sz="1600" dirty="0">
              <a:solidFill>
                <a:srgbClr val="1D1D1A"/>
              </a:solidFill>
              <a:latin typeface="Microsoft YaHei UI" panose="020B0503020204020204" pitchFamily="34" charset="-122"/>
              <a:ea typeface="Microsoft YaHei UI" panose="020B0503020204020204" pitchFamily="34" charset="-122"/>
              <a:cs typeface="+mn-ea"/>
              <a:sym typeface="+mn-lt"/>
            </a:endParaRPr>
          </a:p>
          <a:p>
            <a:pPr defTabSz="913592">
              <a:defRPr/>
            </a:pPr>
            <a:endParaRPr lang="en-US" altLang="zh-CN" sz="1600" dirty="0">
              <a:solidFill>
                <a:srgbClr val="1D1D1A"/>
              </a:solidFill>
              <a:latin typeface="Microsoft YaHei UI" panose="020B0503020204020204" pitchFamily="34" charset="-122"/>
              <a:ea typeface="Microsoft YaHei UI" panose="020B0503020204020204" pitchFamily="34" charset="-122"/>
              <a:cs typeface="+mn-ea"/>
              <a:sym typeface="+mn-lt"/>
            </a:endParaRPr>
          </a:p>
        </p:txBody>
      </p:sp>
      <p:sp>
        <p:nvSpPr>
          <p:cNvPr id="36" name="矩形 35"/>
          <p:cNvSpPr/>
          <p:nvPr/>
        </p:nvSpPr>
        <p:spPr>
          <a:xfrm>
            <a:off x="7078706" y="4489283"/>
            <a:ext cx="4870921" cy="1326051"/>
          </a:xfrm>
          <a:prstGeom prst="rect">
            <a:avLst/>
          </a:prstGeom>
          <a:noFill/>
          <a:ln w="190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592">
              <a:defRPr/>
            </a:pPr>
            <a:endParaRPr lang="zh-CN" altLang="en-US" sz="1200" dirty="0">
              <a:solidFill>
                <a:srgbClr val="1D1D1A"/>
              </a:solidFill>
              <a:latin typeface="Microsoft YaHei UI" panose="020B0503020204020204" pitchFamily="34" charset="-122"/>
              <a:ea typeface="Microsoft YaHei UI" panose="020B0503020204020204" pitchFamily="34" charset="-122"/>
              <a:cs typeface="+mn-ea"/>
              <a:sym typeface="+mn-lt"/>
            </a:endParaRPr>
          </a:p>
        </p:txBody>
      </p:sp>
      <p:sp>
        <p:nvSpPr>
          <p:cNvPr id="37" name="矩形 36"/>
          <p:cNvSpPr/>
          <p:nvPr/>
        </p:nvSpPr>
        <p:spPr>
          <a:xfrm>
            <a:off x="7078707" y="1259950"/>
            <a:ext cx="4870921" cy="349600"/>
          </a:xfrm>
          <a:prstGeom prst="rect">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592">
              <a:defRPr/>
            </a:pPr>
            <a:endParaRPr lang="zh-CN" altLang="en-US" sz="2000" dirty="0">
              <a:solidFill>
                <a:srgbClr val="1D1D1A"/>
              </a:solidFill>
              <a:latin typeface="Microsoft YaHei UI" panose="020B0503020204020204" pitchFamily="34" charset="-122"/>
              <a:ea typeface="Microsoft YaHei UI" panose="020B0503020204020204" pitchFamily="34" charset="-122"/>
              <a:cs typeface="+mn-ea"/>
              <a:sym typeface="+mn-lt"/>
            </a:endParaRPr>
          </a:p>
        </p:txBody>
      </p:sp>
      <p:sp>
        <p:nvSpPr>
          <p:cNvPr id="38" name="矩形 37"/>
          <p:cNvSpPr/>
          <p:nvPr/>
        </p:nvSpPr>
        <p:spPr>
          <a:xfrm>
            <a:off x="7078707" y="1606420"/>
            <a:ext cx="4870921" cy="1186132"/>
          </a:xfrm>
          <a:prstGeom prst="rect">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3592">
              <a:defRPr/>
            </a:pPr>
            <a:endParaRPr lang="zh-CN" altLang="en-US" sz="2000" dirty="0">
              <a:solidFill>
                <a:srgbClr val="1D1D1A"/>
              </a:solidFill>
              <a:latin typeface="Microsoft YaHei UI" panose="020B0503020204020204" pitchFamily="34" charset="-122"/>
              <a:ea typeface="Microsoft YaHei UI" panose="020B0503020204020204" pitchFamily="34" charset="-122"/>
              <a:cs typeface="+mn-ea"/>
              <a:sym typeface="+mn-lt"/>
            </a:endParaRPr>
          </a:p>
        </p:txBody>
      </p:sp>
      <p:sp>
        <p:nvSpPr>
          <p:cNvPr id="45" name="文本框 157"/>
          <p:cNvSpPr txBox="1"/>
          <p:nvPr/>
        </p:nvSpPr>
        <p:spPr>
          <a:xfrm>
            <a:off x="4773972" y="3360989"/>
            <a:ext cx="1644557" cy="629171"/>
          </a:xfrm>
          <a:prstGeom prst="rect">
            <a:avLst/>
          </a:prstGeom>
          <a:solidFill>
            <a:srgbClr val="92D050"/>
          </a:solidFill>
          <a:ln w="12700" cap="flat">
            <a:noFill/>
            <a:miter lim="400000"/>
          </a:ln>
          <a:effectLst/>
          <a:sp3d/>
        </p:spPr>
        <p:txBody>
          <a:bodyPr spcFirstLastPara="1" wrap="square" lIns="67703" tIns="67703" rIns="67703" bIns="67703" spcCol="38097" anchor="ctr">
            <a:spAutoFit/>
          </a:bodyPr>
          <a:lstStyle/>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低功耗</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海量连接</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p:txBody>
      </p:sp>
      <p:sp>
        <p:nvSpPr>
          <p:cNvPr id="46" name="文本框 157"/>
          <p:cNvSpPr txBox="1"/>
          <p:nvPr/>
        </p:nvSpPr>
        <p:spPr>
          <a:xfrm>
            <a:off x="4773972" y="5046176"/>
            <a:ext cx="1644557" cy="382950"/>
          </a:xfrm>
          <a:prstGeom prst="rect">
            <a:avLst/>
          </a:prstGeom>
          <a:solidFill>
            <a:srgbClr val="00B0F0"/>
          </a:solidFill>
          <a:ln w="12700" cap="flat">
            <a:noFill/>
            <a:miter lim="400000"/>
          </a:ln>
          <a:effectLst/>
          <a:sp3d/>
        </p:spPr>
        <p:txBody>
          <a:bodyPr spcFirstLastPara="1" wrap="square" lIns="67703" tIns="67703" rIns="67703" bIns="67703" spcCol="38097" anchor="ctr">
            <a:spAutoFit/>
          </a:bodyPr>
          <a:lstStyle/>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增强移动宽带</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p:txBody>
      </p:sp>
      <p:sp>
        <p:nvSpPr>
          <p:cNvPr id="47" name="文本框 157"/>
          <p:cNvSpPr txBox="1"/>
          <p:nvPr/>
        </p:nvSpPr>
        <p:spPr>
          <a:xfrm>
            <a:off x="4753706" y="1942161"/>
            <a:ext cx="1644557" cy="629171"/>
          </a:xfrm>
          <a:prstGeom prst="rect">
            <a:avLst/>
          </a:prstGeom>
          <a:solidFill>
            <a:srgbClr val="C00000"/>
          </a:solidFill>
          <a:ln w="12700" cap="flat">
            <a:noFill/>
            <a:miter lim="400000"/>
          </a:ln>
          <a:effectLst/>
          <a:sp3d/>
        </p:spPr>
        <p:txBody>
          <a:bodyPr spcFirstLastPara="1" wrap="square" lIns="67703" tIns="67703" rIns="67703" bIns="67703" spcCol="38097" anchor="ctr">
            <a:spAutoFit/>
          </a:bodyPr>
          <a:lstStyle/>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高可靠</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广覆盖</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p:txBody>
      </p:sp>
      <p:sp>
        <p:nvSpPr>
          <p:cNvPr id="48" name="文本框 157"/>
          <p:cNvSpPr txBox="1"/>
          <p:nvPr/>
        </p:nvSpPr>
        <p:spPr>
          <a:xfrm>
            <a:off x="4753706" y="1297870"/>
            <a:ext cx="1644557" cy="382950"/>
          </a:xfrm>
          <a:prstGeom prst="rect">
            <a:avLst/>
          </a:prstGeom>
          <a:solidFill>
            <a:srgbClr val="C00000"/>
          </a:solidFill>
          <a:ln w="12700" cap="flat">
            <a:noFill/>
            <a:miter lim="400000"/>
          </a:ln>
          <a:effectLst/>
          <a:sp3d/>
        </p:spPr>
        <p:txBody>
          <a:bodyPr spcFirstLastPara="1" wrap="square" lIns="67703" tIns="67703" rIns="67703" bIns="67703" spcCol="38097" anchor="ctr">
            <a:spAutoFit/>
          </a:bodyPr>
          <a:lstStyle/>
          <a:p>
            <a:pPr algn="ctr" defTabSz="1100135">
              <a:defRPr/>
            </a:pPr>
            <a:r>
              <a:rPr lang="zh-CN" altLang="en-US" sz="1600" b="1" kern="0" dirty="0">
                <a:solidFill>
                  <a:srgbClr val="FFFFFF"/>
                </a:solidFill>
                <a:latin typeface="Microsoft YaHei UI" panose="020B0503020204020204" pitchFamily="34" charset="-122"/>
                <a:ea typeface="Microsoft YaHei UI" panose="020B0503020204020204" pitchFamily="34" charset="-122"/>
                <a:cs typeface="+mn-ea"/>
                <a:sym typeface="+mn-lt"/>
              </a:rPr>
              <a:t>低时延</a:t>
            </a:r>
            <a:endParaRPr lang="en-US" altLang="zh-CN" sz="1600" b="1" kern="0" dirty="0">
              <a:solidFill>
                <a:srgbClr val="FFFFFF"/>
              </a:solidFill>
              <a:latin typeface="Microsoft YaHei UI" panose="020B0503020204020204" pitchFamily="34" charset="-122"/>
              <a:ea typeface="Microsoft YaHei UI" panose="020B0503020204020204" pitchFamily="34" charset="-122"/>
              <a:cs typeface="+mn-ea"/>
              <a:sym typeface="+mn-lt"/>
            </a:endParaRPr>
          </a:p>
        </p:txBody>
      </p:sp>
      <p:grpSp>
        <p:nvGrpSpPr>
          <p:cNvPr id="22" name="组合 21"/>
          <p:cNvGrpSpPr/>
          <p:nvPr/>
        </p:nvGrpSpPr>
        <p:grpSpPr>
          <a:xfrm>
            <a:off x="2783223" y="4580723"/>
            <a:ext cx="849099" cy="841803"/>
            <a:chOff x="9440137" y="3495497"/>
            <a:chExt cx="1368425" cy="1368425"/>
          </a:xfrm>
        </p:grpSpPr>
        <p:sp>
          <p:nvSpPr>
            <p:cNvPr id="23" name="椭圆 22"/>
            <p:cNvSpPr/>
            <p:nvPr/>
          </p:nvSpPr>
          <p:spPr bwMode="auto">
            <a:xfrm>
              <a:off x="9440137" y="3495497"/>
              <a:ext cx="1368425" cy="1368425"/>
            </a:xfrm>
            <a:prstGeom prst="ellipse">
              <a:avLst/>
            </a:prstGeom>
            <a:solidFill>
              <a:srgbClr val="00B0F0"/>
            </a:solidFill>
            <a:ln w="25400" cap="flat" cmpd="sng" algn="ctr">
              <a:noFill/>
              <a:prstDash val="solid"/>
            </a:ln>
            <a:effectLst/>
          </p:spPr>
          <p:txBody>
            <a:bodyPr anchor="ctr"/>
            <a:lstStyle/>
            <a:p>
              <a:pPr algn="ctr" defTabSz="914217"/>
              <a:endParaRPr lang="zh-CN" altLang="en-US" kern="0">
                <a:solidFill>
                  <a:prstClr val="black"/>
                </a:solidFill>
                <a:latin typeface="微软雅黑" panose="020B0503020204020204" pitchFamily="34" charset="-122"/>
                <a:ea typeface="微软雅黑" panose="020B0503020204020204" pitchFamily="34" charset="-122"/>
              </a:endParaRPr>
            </a:p>
          </p:txBody>
        </p:sp>
        <p:grpSp>
          <p:nvGrpSpPr>
            <p:cNvPr id="24" name="组合 352"/>
            <p:cNvGrpSpPr/>
            <p:nvPr/>
          </p:nvGrpSpPr>
          <p:grpSpPr>
            <a:xfrm>
              <a:off x="9849081" y="3789493"/>
              <a:ext cx="511740" cy="720786"/>
              <a:chOff x="-2988844" y="1546802"/>
              <a:chExt cx="564585" cy="860761"/>
            </a:xfrm>
            <a:solidFill>
              <a:schemeClr val="bg1"/>
            </a:solidFill>
          </p:grpSpPr>
          <p:sp>
            <p:nvSpPr>
              <p:cNvPr id="25" name="Freeform 125"/>
              <p:cNvSpPr>
                <a:spLocks noEditPoints="1"/>
              </p:cNvSpPr>
              <p:nvPr/>
            </p:nvSpPr>
            <p:spPr bwMode="auto">
              <a:xfrm>
                <a:off x="-2930462" y="1625917"/>
                <a:ext cx="447821" cy="316628"/>
              </a:xfrm>
              <a:custGeom>
                <a:avLst/>
                <a:gdLst/>
                <a:ahLst/>
                <a:cxnLst>
                  <a:cxn ang="0">
                    <a:pos x="9798" y="138"/>
                  </a:cxn>
                  <a:cxn ang="0">
                    <a:pos x="12052" y="967"/>
                  </a:cxn>
                  <a:cxn ang="0">
                    <a:pos x="13938" y="2392"/>
                  </a:cxn>
                  <a:cxn ang="0">
                    <a:pos x="15318" y="4278"/>
                  </a:cxn>
                  <a:cxn ang="0">
                    <a:pos x="16146" y="6532"/>
                  </a:cxn>
                  <a:cxn ang="0">
                    <a:pos x="16284" y="8878"/>
                  </a:cxn>
                  <a:cxn ang="0">
                    <a:pos x="15778" y="11040"/>
                  </a:cxn>
                  <a:cxn ang="0">
                    <a:pos x="1196" y="11546"/>
                  </a:cxn>
                  <a:cxn ang="0">
                    <a:pos x="276" y="10350"/>
                  </a:cxn>
                  <a:cxn ang="0">
                    <a:pos x="0" y="8142"/>
                  </a:cxn>
                  <a:cxn ang="0">
                    <a:pos x="368" y="5750"/>
                  </a:cxn>
                  <a:cxn ang="0">
                    <a:pos x="1380" y="3588"/>
                  </a:cxn>
                  <a:cxn ang="0">
                    <a:pos x="2945" y="1840"/>
                  </a:cxn>
                  <a:cxn ang="0">
                    <a:pos x="4968" y="644"/>
                  </a:cxn>
                  <a:cxn ang="0">
                    <a:pos x="7314" y="46"/>
                  </a:cxn>
                  <a:cxn ang="0">
                    <a:pos x="13432" y="8786"/>
                  </a:cxn>
                  <a:cxn ang="0">
                    <a:pos x="14766" y="7084"/>
                  </a:cxn>
                  <a:cxn ang="0">
                    <a:pos x="14306" y="5612"/>
                  </a:cxn>
                  <a:cxn ang="0">
                    <a:pos x="13616" y="4278"/>
                  </a:cxn>
                  <a:cxn ang="0">
                    <a:pos x="11500" y="4048"/>
                  </a:cxn>
                  <a:cxn ang="0">
                    <a:pos x="11684" y="2484"/>
                  </a:cxn>
                  <a:cxn ang="0">
                    <a:pos x="10304" y="1840"/>
                  </a:cxn>
                  <a:cxn ang="0">
                    <a:pos x="8786" y="1518"/>
                  </a:cxn>
                  <a:cxn ang="0">
                    <a:pos x="7636" y="1518"/>
                  </a:cxn>
                  <a:cxn ang="0">
                    <a:pos x="6072" y="1794"/>
                  </a:cxn>
                  <a:cxn ang="0">
                    <a:pos x="4692" y="2438"/>
                  </a:cxn>
                  <a:cxn ang="0">
                    <a:pos x="4830" y="4002"/>
                  </a:cxn>
                  <a:cxn ang="0">
                    <a:pos x="2760" y="4232"/>
                  </a:cxn>
                  <a:cxn ang="0">
                    <a:pos x="2024" y="5520"/>
                  </a:cxn>
                  <a:cxn ang="0">
                    <a:pos x="1564" y="7038"/>
                  </a:cxn>
                  <a:cxn ang="0">
                    <a:pos x="2852" y="8694"/>
                  </a:cxn>
                  <a:cxn ang="0">
                    <a:pos x="1748" y="10028"/>
                  </a:cxn>
                  <a:cxn ang="0">
                    <a:pos x="14812" y="8786"/>
                  </a:cxn>
                  <a:cxn ang="0">
                    <a:pos x="7314" y="6900"/>
                  </a:cxn>
                  <a:cxn ang="0">
                    <a:pos x="6853" y="7406"/>
                  </a:cxn>
                  <a:cxn ang="0">
                    <a:pos x="6716" y="8096"/>
                  </a:cxn>
                  <a:cxn ang="0">
                    <a:pos x="6992" y="8970"/>
                  </a:cxn>
                  <a:cxn ang="0">
                    <a:pos x="7636" y="9522"/>
                  </a:cxn>
                  <a:cxn ang="0">
                    <a:pos x="8556" y="9614"/>
                  </a:cxn>
                  <a:cxn ang="0">
                    <a:pos x="9338" y="9200"/>
                  </a:cxn>
                  <a:cxn ang="0">
                    <a:pos x="9752" y="8418"/>
                  </a:cxn>
                  <a:cxn ang="0">
                    <a:pos x="9706" y="7590"/>
                  </a:cxn>
                </a:cxnLst>
                <a:rect l="0" t="0" r="r" b="b"/>
                <a:pathLst>
                  <a:path w="16330" h="11546">
                    <a:moveTo>
                      <a:pt x="8142" y="0"/>
                    </a:moveTo>
                    <a:lnTo>
                      <a:pt x="8970" y="46"/>
                    </a:lnTo>
                    <a:lnTo>
                      <a:pt x="9798" y="138"/>
                    </a:lnTo>
                    <a:lnTo>
                      <a:pt x="10580" y="368"/>
                    </a:lnTo>
                    <a:lnTo>
                      <a:pt x="11316" y="644"/>
                    </a:lnTo>
                    <a:lnTo>
                      <a:pt x="12052" y="967"/>
                    </a:lnTo>
                    <a:lnTo>
                      <a:pt x="12741" y="1380"/>
                    </a:lnTo>
                    <a:lnTo>
                      <a:pt x="13340" y="1840"/>
                    </a:lnTo>
                    <a:lnTo>
                      <a:pt x="13938" y="2392"/>
                    </a:lnTo>
                    <a:lnTo>
                      <a:pt x="14444" y="2944"/>
                    </a:lnTo>
                    <a:lnTo>
                      <a:pt x="14950" y="3588"/>
                    </a:lnTo>
                    <a:lnTo>
                      <a:pt x="15318" y="4278"/>
                    </a:lnTo>
                    <a:lnTo>
                      <a:pt x="15686" y="4968"/>
                    </a:lnTo>
                    <a:lnTo>
                      <a:pt x="15962" y="5750"/>
                    </a:lnTo>
                    <a:lnTo>
                      <a:pt x="16146" y="6532"/>
                    </a:lnTo>
                    <a:lnTo>
                      <a:pt x="16284" y="7314"/>
                    </a:lnTo>
                    <a:lnTo>
                      <a:pt x="16330" y="8142"/>
                    </a:lnTo>
                    <a:lnTo>
                      <a:pt x="16284" y="8878"/>
                    </a:lnTo>
                    <a:lnTo>
                      <a:pt x="16192" y="9614"/>
                    </a:lnTo>
                    <a:lnTo>
                      <a:pt x="16007" y="10350"/>
                    </a:lnTo>
                    <a:lnTo>
                      <a:pt x="15778" y="11040"/>
                    </a:lnTo>
                    <a:lnTo>
                      <a:pt x="15594" y="11546"/>
                    </a:lnTo>
                    <a:lnTo>
                      <a:pt x="15088" y="11546"/>
                    </a:lnTo>
                    <a:lnTo>
                      <a:pt x="1196" y="11546"/>
                    </a:lnTo>
                    <a:lnTo>
                      <a:pt x="690" y="11546"/>
                    </a:lnTo>
                    <a:lnTo>
                      <a:pt x="506" y="11040"/>
                    </a:lnTo>
                    <a:lnTo>
                      <a:pt x="276" y="10350"/>
                    </a:lnTo>
                    <a:lnTo>
                      <a:pt x="138" y="9614"/>
                    </a:lnTo>
                    <a:lnTo>
                      <a:pt x="0" y="8878"/>
                    </a:lnTo>
                    <a:lnTo>
                      <a:pt x="0" y="8142"/>
                    </a:lnTo>
                    <a:lnTo>
                      <a:pt x="0" y="7314"/>
                    </a:lnTo>
                    <a:lnTo>
                      <a:pt x="138" y="6532"/>
                    </a:lnTo>
                    <a:lnTo>
                      <a:pt x="368" y="5750"/>
                    </a:lnTo>
                    <a:lnTo>
                      <a:pt x="644" y="4968"/>
                    </a:lnTo>
                    <a:lnTo>
                      <a:pt x="966" y="4278"/>
                    </a:lnTo>
                    <a:lnTo>
                      <a:pt x="1380" y="3588"/>
                    </a:lnTo>
                    <a:lnTo>
                      <a:pt x="1840" y="2944"/>
                    </a:lnTo>
                    <a:lnTo>
                      <a:pt x="2392" y="2392"/>
                    </a:lnTo>
                    <a:lnTo>
                      <a:pt x="2945" y="1840"/>
                    </a:lnTo>
                    <a:lnTo>
                      <a:pt x="3589" y="1380"/>
                    </a:lnTo>
                    <a:lnTo>
                      <a:pt x="4278" y="967"/>
                    </a:lnTo>
                    <a:lnTo>
                      <a:pt x="4968" y="644"/>
                    </a:lnTo>
                    <a:lnTo>
                      <a:pt x="5704" y="368"/>
                    </a:lnTo>
                    <a:lnTo>
                      <a:pt x="6486" y="138"/>
                    </a:lnTo>
                    <a:lnTo>
                      <a:pt x="7314" y="46"/>
                    </a:lnTo>
                    <a:lnTo>
                      <a:pt x="8142" y="0"/>
                    </a:lnTo>
                    <a:close/>
                    <a:moveTo>
                      <a:pt x="14812" y="8786"/>
                    </a:moveTo>
                    <a:lnTo>
                      <a:pt x="13432" y="8786"/>
                    </a:lnTo>
                    <a:lnTo>
                      <a:pt x="13432" y="7636"/>
                    </a:lnTo>
                    <a:lnTo>
                      <a:pt x="14812" y="7636"/>
                    </a:lnTo>
                    <a:lnTo>
                      <a:pt x="14766" y="7084"/>
                    </a:lnTo>
                    <a:lnTo>
                      <a:pt x="14628" y="6578"/>
                    </a:lnTo>
                    <a:lnTo>
                      <a:pt x="14490" y="6072"/>
                    </a:lnTo>
                    <a:lnTo>
                      <a:pt x="14306" y="5612"/>
                    </a:lnTo>
                    <a:lnTo>
                      <a:pt x="14122" y="5152"/>
                    </a:lnTo>
                    <a:lnTo>
                      <a:pt x="13892" y="4692"/>
                    </a:lnTo>
                    <a:lnTo>
                      <a:pt x="13616" y="4278"/>
                    </a:lnTo>
                    <a:lnTo>
                      <a:pt x="13294" y="3910"/>
                    </a:lnTo>
                    <a:lnTo>
                      <a:pt x="12328" y="4830"/>
                    </a:lnTo>
                    <a:lnTo>
                      <a:pt x="11500" y="4048"/>
                    </a:lnTo>
                    <a:lnTo>
                      <a:pt x="12466" y="3082"/>
                    </a:lnTo>
                    <a:lnTo>
                      <a:pt x="12098" y="2760"/>
                    </a:lnTo>
                    <a:lnTo>
                      <a:pt x="11684" y="2484"/>
                    </a:lnTo>
                    <a:lnTo>
                      <a:pt x="11224" y="2208"/>
                    </a:lnTo>
                    <a:lnTo>
                      <a:pt x="10764" y="2024"/>
                    </a:lnTo>
                    <a:lnTo>
                      <a:pt x="10304" y="1840"/>
                    </a:lnTo>
                    <a:lnTo>
                      <a:pt x="9798" y="1702"/>
                    </a:lnTo>
                    <a:lnTo>
                      <a:pt x="9292" y="1564"/>
                    </a:lnTo>
                    <a:lnTo>
                      <a:pt x="8786" y="1518"/>
                    </a:lnTo>
                    <a:lnTo>
                      <a:pt x="8786" y="2852"/>
                    </a:lnTo>
                    <a:lnTo>
                      <a:pt x="7636" y="2852"/>
                    </a:lnTo>
                    <a:lnTo>
                      <a:pt x="7636" y="1518"/>
                    </a:lnTo>
                    <a:lnTo>
                      <a:pt x="7084" y="1564"/>
                    </a:lnTo>
                    <a:lnTo>
                      <a:pt x="6578" y="1656"/>
                    </a:lnTo>
                    <a:lnTo>
                      <a:pt x="6072" y="1794"/>
                    </a:lnTo>
                    <a:lnTo>
                      <a:pt x="5612" y="1978"/>
                    </a:lnTo>
                    <a:lnTo>
                      <a:pt x="5152" y="2208"/>
                    </a:lnTo>
                    <a:lnTo>
                      <a:pt x="4692" y="2438"/>
                    </a:lnTo>
                    <a:lnTo>
                      <a:pt x="4278" y="2714"/>
                    </a:lnTo>
                    <a:lnTo>
                      <a:pt x="3864" y="3036"/>
                    </a:lnTo>
                    <a:lnTo>
                      <a:pt x="4830" y="4002"/>
                    </a:lnTo>
                    <a:lnTo>
                      <a:pt x="4048" y="4784"/>
                    </a:lnTo>
                    <a:lnTo>
                      <a:pt x="3082" y="3818"/>
                    </a:lnTo>
                    <a:lnTo>
                      <a:pt x="2760" y="4232"/>
                    </a:lnTo>
                    <a:lnTo>
                      <a:pt x="2484" y="4646"/>
                    </a:lnTo>
                    <a:lnTo>
                      <a:pt x="2208" y="5060"/>
                    </a:lnTo>
                    <a:lnTo>
                      <a:pt x="2024" y="5520"/>
                    </a:lnTo>
                    <a:lnTo>
                      <a:pt x="1840" y="6026"/>
                    </a:lnTo>
                    <a:lnTo>
                      <a:pt x="1656" y="6532"/>
                    </a:lnTo>
                    <a:lnTo>
                      <a:pt x="1564" y="7038"/>
                    </a:lnTo>
                    <a:lnTo>
                      <a:pt x="1518" y="7544"/>
                    </a:lnTo>
                    <a:lnTo>
                      <a:pt x="2852" y="7544"/>
                    </a:lnTo>
                    <a:lnTo>
                      <a:pt x="2852" y="8694"/>
                    </a:lnTo>
                    <a:lnTo>
                      <a:pt x="1472" y="8694"/>
                    </a:lnTo>
                    <a:lnTo>
                      <a:pt x="1564" y="9384"/>
                    </a:lnTo>
                    <a:lnTo>
                      <a:pt x="1748" y="10028"/>
                    </a:lnTo>
                    <a:lnTo>
                      <a:pt x="14582" y="10028"/>
                    </a:lnTo>
                    <a:lnTo>
                      <a:pt x="14720" y="9384"/>
                    </a:lnTo>
                    <a:lnTo>
                      <a:pt x="14812" y="8786"/>
                    </a:lnTo>
                    <a:close/>
                    <a:moveTo>
                      <a:pt x="7728" y="6670"/>
                    </a:moveTo>
                    <a:lnTo>
                      <a:pt x="7498" y="6762"/>
                    </a:lnTo>
                    <a:lnTo>
                      <a:pt x="7314" y="6900"/>
                    </a:lnTo>
                    <a:lnTo>
                      <a:pt x="7130" y="7038"/>
                    </a:lnTo>
                    <a:lnTo>
                      <a:pt x="6992" y="7222"/>
                    </a:lnTo>
                    <a:lnTo>
                      <a:pt x="6853" y="7406"/>
                    </a:lnTo>
                    <a:lnTo>
                      <a:pt x="6808" y="7636"/>
                    </a:lnTo>
                    <a:lnTo>
                      <a:pt x="6716" y="7866"/>
                    </a:lnTo>
                    <a:lnTo>
                      <a:pt x="6716" y="8096"/>
                    </a:lnTo>
                    <a:lnTo>
                      <a:pt x="6762" y="8418"/>
                    </a:lnTo>
                    <a:lnTo>
                      <a:pt x="6853" y="8694"/>
                    </a:lnTo>
                    <a:lnTo>
                      <a:pt x="6992" y="8970"/>
                    </a:lnTo>
                    <a:lnTo>
                      <a:pt x="7176" y="9200"/>
                    </a:lnTo>
                    <a:lnTo>
                      <a:pt x="7406" y="9384"/>
                    </a:lnTo>
                    <a:lnTo>
                      <a:pt x="7636" y="9522"/>
                    </a:lnTo>
                    <a:lnTo>
                      <a:pt x="7958" y="9614"/>
                    </a:lnTo>
                    <a:lnTo>
                      <a:pt x="8234" y="9660"/>
                    </a:lnTo>
                    <a:lnTo>
                      <a:pt x="8556" y="9614"/>
                    </a:lnTo>
                    <a:lnTo>
                      <a:pt x="8832" y="9522"/>
                    </a:lnTo>
                    <a:lnTo>
                      <a:pt x="9108" y="9384"/>
                    </a:lnTo>
                    <a:lnTo>
                      <a:pt x="9338" y="9200"/>
                    </a:lnTo>
                    <a:lnTo>
                      <a:pt x="9522" y="8970"/>
                    </a:lnTo>
                    <a:lnTo>
                      <a:pt x="9660" y="8694"/>
                    </a:lnTo>
                    <a:lnTo>
                      <a:pt x="9752" y="8418"/>
                    </a:lnTo>
                    <a:lnTo>
                      <a:pt x="9798" y="8096"/>
                    </a:lnTo>
                    <a:lnTo>
                      <a:pt x="9752" y="7866"/>
                    </a:lnTo>
                    <a:lnTo>
                      <a:pt x="9706" y="7590"/>
                    </a:lnTo>
                    <a:lnTo>
                      <a:pt x="10902" y="2806"/>
                    </a:lnTo>
                    <a:lnTo>
                      <a:pt x="7728" y="6670"/>
                    </a:lnTo>
                    <a:close/>
                  </a:path>
                </a:pathLst>
              </a:custGeom>
              <a:grpFill/>
              <a:ln w="9525">
                <a:gradFill>
                  <a:gsLst>
                    <a:gs pos="0">
                      <a:srgbClr val="002060">
                        <a:alpha val="47000"/>
                      </a:srgbClr>
                    </a:gs>
                    <a:gs pos="50000">
                      <a:schemeClr val="accent1">
                        <a:tint val="44500"/>
                        <a:satMod val="160000"/>
                        <a:alpha val="37000"/>
                      </a:schemeClr>
                    </a:gs>
                    <a:gs pos="100000">
                      <a:srgbClr val="002060">
                        <a:alpha val="37000"/>
                      </a:srgbClr>
                    </a:gs>
                  </a:gsLst>
                  <a:lin ang="5400000" scaled="0"/>
                </a:gradFill>
                <a:miter lim="800000"/>
                <a:headEnd/>
                <a:tailEnd/>
              </a:ln>
            </p:spPr>
            <p:txBody>
              <a:bodyPr lIns="85847" tIns="42923" rIns="85847" bIns="42923"/>
              <a:lstStyle/>
              <a:p>
                <a:pPr defTabSz="1219200"/>
                <a:endParaRPr lang="zh-CN" altLang="en-US" sz="140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Freeform 187"/>
              <p:cNvSpPr>
                <a:spLocks noEditPoints="1"/>
              </p:cNvSpPr>
              <p:nvPr/>
            </p:nvSpPr>
            <p:spPr bwMode="auto">
              <a:xfrm>
                <a:off x="-2988844" y="1546802"/>
                <a:ext cx="564585" cy="860761"/>
              </a:xfrm>
              <a:custGeom>
                <a:avLst/>
                <a:gdLst/>
                <a:ahLst/>
                <a:cxnLst>
                  <a:cxn ang="0">
                    <a:pos x="30" y="0"/>
                  </a:cxn>
                  <a:cxn ang="0">
                    <a:pos x="24" y="2"/>
                  </a:cxn>
                  <a:cxn ang="0">
                    <a:pos x="8" y="10"/>
                  </a:cxn>
                  <a:cxn ang="0">
                    <a:pos x="0" y="26"/>
                  </a:cxn>
                  <a:cxn ang="0">
                    <a:pos x="0" y="154"/>
                  </a:cxn>
                  <a:cxn ang="0">
                    <a:pos x="0" y="160"/>
                  </a:cxn>
                  <a:cxn ang="0">
                    <a:pos x="8" y="176"/>
                  </a:cxn>
                  <a:cxn ang="0">
                    <a:pos x="24" y="186"/>
                  </a:cxn>
                  <a:cxn ang="0">
                    <a:pos x="92" y="186"/>
                  </a:cxn>
                  <a:cxn ang="0">
                    <a:pos x="98" y="186"/>
                  </a:cxn>
                  <a:cxn ang="0">
                    <a:pos x="114" y="176"/>
                  </a:cxn>
                  <a:cxn ang="0">
                    <a:pos x="122" y="160"/>
                  </a:cxn>
                  <a:cxn ang="0">
                    <a:pos x="122" y="32"/>
                  </a:cxn>
                  <a:cxn ang="0">
                    <a:pos x="122" y="26"/>
                  </a:cxn>
                  <a:cxn ang="0">
                    <a:pos x="114" y="10"/>
                  </a:cxn>
                  <a:cxn ang="0">
                    <a:pos x="98" y="2"/>
                  </a:cxn>
                  <a:cxn ang="0">
                    <a:pos x="92" y="0"/>
                  </a:cxn>
                  <a:cxn ang="0">
                    <a:pos x="34" y="168"/>
                  </a:cxn>
                  <a:cxn ang="0">
                    <a:pos x="24" y="164"/>
                  </a:cxn>
                  <a:cxn ang="0">
                    <a:pos x="22" y="156"/>
                  </a:cxn>
                  <a:cxn ang="0">
                    <a:pos x="22" y="152"/>
                  </a:cxn>
                  <a:cxn ang="0">
                    <a:pos x="28" y="146"/>
                  </a:cxn>
                  <a:cxn ang="0">
                    <a:pos x="34" y="144"/>
                  </a:cxn>
                  <a:cxn ang="0">
                    <a:pos x="42" y="148"/>
                  </a:cxn>
                  <a:cxn ang="0">
                    <a:pos x="46" y="156"/>
                  </a:cxn>
                  <a:cxn ang="0">
                    <a:pos x="44" y="160"/>
                  </a:cxn>
                  <a:cxn ang="0">
                    <a:pos x="38" y="168"/>
                  </a:cxn>
                  <a:cxn ang="0">
                    <a:pos x="34" y="168"/>
                  </a:cxn>
                  <a:cxn ang="0">
                    <a:pos x="88" y="168"/>
                  </a:cxn>
                  <a:cxn ang="0">
                    <a:pos x="80" y="164"/>
                  </a:cxn>
                  <a:cxn ang="0">
                    <a:pos x="76" y="156"/>
                  </a:cxn>
                  <a:cxn ang="0">
                    <a:pos x="78" y="152"/>
                  </a:cxn>
                  <a:cxn ang="0">
                    <a:pos x="84" y="146"/>
                  </a:cxn>
                  <a:cxn ang="0">
                    <a:pos x="88" y="144"/>
                  </a:cxn>
                  <a:cxn ang="0">
                    <a:pos x="98" y="148"/>
                  </a:cxn>
                  <a:cxn ang="0">
                    <a:pos x="100" y="156"/>
                  </a:cxn>
                  <a:cxn ang="0">
                    <a:pos x="100" y="160"/>
                  </a:cxn>
                  <a:cxn ang="0">
                    <a:pos x="94" y="168"/>
                  </a:cxn>
                  <a:cxn ang="0">
                    <a:pos x="88" y="168"/>
                  </a:cxn>
                  <a:cxn ang="0">
                    <a:pos x="114" y="116"/>
                  </a:cxn>
                  <a:cxn ang="0">
                    <a:pos x="106" y="132"/>
                  </a:cxn>
                  <a:cxn ang="0">
                    <a:pos x="86" y="140"/>
                  </a:cxn>
                  <a:cxn ang="0">
                    <a:pos x="36" y="140"/>
                  </a:cxn>
                  <a:cxn ang="0">
                    <a:pos x="16" y="132"/>
                  </a:cxn>
                  <a:cxn ang="0">
                    <a:pos x="8" y="116"/>
                  </a:cxn>
                  <a:cxn ang="0">
                    <a:pos x="8" y="36"/>
                  </a:cxn>
                  <a:cxn ang="0">
                    <a:pos x="16" y="18"/>
                  </a:cxn>
                  <a:cxn ang="0">
                    <a:pos x="36" y="12"/>
                  </a:cxn>
                  <a:cxn ang="0">
                    <a:pos x="86" y="12"/>
                  </a:cxn>
                  <a:cxn ang="0">
                    <a:pos x="106" y="18"/>
                  </a:cxn>
                  <a:cxn ang="0">
                    <a:pos x="114" y="36"/>
                  </a:cxn>
                </a:cxnLst>
                <a:rect l="0" t="0" r="r" b="b"/>
                <a:pathLst>
                  <a:path w="122" h="186">
                    <a:moveTo>
                      <a:pt x="92" y="0"/>
                    </a:moveTo>
                    <a:lnTo>
                      <a:pt x="30" y="0"/>
                    </a:lnTo>
                    <a:lnTo>
                      <a:pt x="30" y="0"/>
                    </a:lnTo>
                    <a:lnTo>
                      <a:pt x="24" y="2"/>
                    </a:lnTo>
                    <a:lnTo>
                      <a:pt x="18" y="4"/>
                    </a:lnTo>
                    <a:lnTo>
                      <a:pt x="8" y="10"/>
                    </a:lnTo>
                    <a:lnTo>
                      <a:pt x="2" y="20"/>
                    </a:lnTo>
                    <a:lnTo>
                      <a:pt x="0" y="26"/>
                    </a:lnTo>
                    <a:lnTo>
                      <a:pt x="0" y="32"/>
                    </a:lnTo>
                    <a:lnTo>
                      <a:pt x="0" y="154"/>
                    </a:lnTo>
                    <a:lnTo>
                      <a:pt x="0" y="154"/>
                    </a:lnTo>
                    <a:lnTo>
                      <a:pt x="0" y="160"/>
                    </a:lnTo>
                    <a:lnTo>
                      <a:pt x="2" y="166"/>
                    </a:lnTo>
                    <a:lnTo>
                      <a:pt x="8" y="176"/>
                    </a:lnTo>
                    <a:lnTo>
                      <a:pt x="18" y="184"/>
                    </a:lnTo>
                    <a:lnTo>
                      <a:pt x="24" y="186"/>
                    </a:lnTo>
                    <a:lnTo>
                      <a:pt x="30" y="186"/>
                    </a:lnTo>
                    <a:lnTo>
                      <a:pt x="92" y="186"/>
                    </a:lnTo>
                    <a:lnTo>
                      <a:pt x="92" y="186"/>
                    </a:lnTo>
                    <a:lnTo>
                      <a:pt x="98" y="186"/>
                    </a:lnTo>
                    <a:lnTo>
                      <a:pt x="104" y="184"/>
                    </a:lnTo>
                    <a:lnTo>
                      <a:pt x="114" y="176"/>
                    </a:lnTo>
                    <a:lnTo>
                      <a:pt x="120" y="166"/>
                    </a:lnTo>
                    <a:lnTo>
                      <a:pt x="122" y="160"/>
                    </a:lnTo>
                    <a:lnTo>
                      <a:pt x="122" y="154"/>
                    </a:lnTo>
                    <a:lnTo>
                      <a:pt x="122" y="32"/>
                    </a:lnTo>
                    <a:lnTo>
                      <a:pt x="122" y="32"/>
                    </a:lnTo>
                    <a:lnTo>
                      <a:pt x="122" y="26"/>
                    </a:lnTo>
                    <a:lnTo>
                      <a:pt x="120" y="20"/>
                    </a:lnTo>
                    <a:lnTo>
                      <a:pt x="114" y="10"/>
                    </a:lnTo>
                    <a:lnTo>
                      <a:pt x="104" y="4"/>
                    </a:lnTo>
                    <a:lnTo>
                      <a:pt x="98" y="2"/>
                    </a:lnTo>
                    <a:lnTo>
                      <a:pt x="92" y="0"/>
                    </a:lnTo>
                    <a:lnTo>
                      <a:pt x="92" y="0"/>
                    </a:lnTo>
                    <a:close/>
                    <a:moveTo>
                      <a:pt x="34" y="168"/>
                    </a:moveTo>
                    <a:lnTo>
                      <a:pt x="34" y="168"/>
                    </a:lnTo>
                    <a:lnTo>
                      <a:pt x="28" y="168"/>
                    </a:lnTo>
                    <a:lnTo>
                      <a:pt x="24" y="164"/>
                    </a:lnTo>
                    <a:lnTo>
                      <a:pt x="22" y="160"/>
                    </a:lnTo>
                    <a:lnTo>
                      <a:pt x="22" y="156"/>
                    </a:lnTo>
                    <a:lnTo>
                      <a:pt x="22" y="156"/>
                    </a:lnTo>
                    <a:lnTo>
                      <a:pt x="22" y="152"/>
                    </a:lnTo>
                    <a:lnTo>
                      <a:pt x="24" y="148"/>
                    </a:lnTo>
                    <a:lnTo>
                      <a:pt x="28" y="146"/>
                    </a:lnTo>
                    <a:lnTo>
                      <a:pt x="34" y="144"/>
                    </a:lnTo>
                    <a:lnTo>
                      <a:pt x="34" y="144"/>
                    </a:lnTo>
                    <a:lnTo>
                      <a:pt x="38" y="146"/>
                    </a:lnTo>
                    <a:lnTo>
                      <a:pt x="42" y="148"/>
                    </a:lnTo>
                    <a:lnTo>
                      <a:pt x="44" y="152"/>
                    </a:lnTo>
                    <a:lnTo>
                      <a:pt x="46" y="156"/>
                    </a:lnTo>
                    <a:lnTo>
                      <a:pt x="46" y="156"/>
                    </a:lnTo>
                    <a:lnTo>
                      <a:pt x="44" y="160"/>
                    </a:lnTo>
                    <a:lnTo>
                      <a:pt x="42" y="164"/>
                    </a:lnTo>
                    <a:lnTo>
                      <a:pt x="38" y="168"/>
                    </a:lnTo>
                    <a:lnTo>
                      <a:pt x="34" y="168"/>
                    </a:lnTo>
                    <a:lnTo>
                      <a:pt x="34" y="168"/>
                    </a:lnTo>
                    <a:close/>
                    <a:moveTo>
                      <a:pt x="88" y="168"/>
                    </a:moveTo>
                    <a:lnTo>
                      <a:pt x="88" y="168"/>
                    </a:lnTo>
                    <a:lnTo>
                      <a:pt x="84" y="168"/>
                    </a:lnTo>
                    <a:lnTo>
                      <a:pt x="80" y="164"/>
                    </a:lnTo>
                    <a:lnTo>
                      <a:pt x="78" y="160"/>
                    </a:lnTo>
                    <a:lnTo>
                      <a:pt x="76" y="156"/>
                    </a:lnTo>
                    <a:lnTo>
                      <a:pt x="76" y="156"/>
                    </a:lnTo>
                    <a:lnTo>
                      <a:pt x="78" y="152"/>
                    </a:lnTo>
                    <a:lnTo>
                      <a:pt x="80" y="148"/>
                    </a:lnTo>
                    <a:lnTo>
                      <a:pt x="84" y="146"/>
                    </a:lnTo>
                    <a:lnTo>
                      <a:pt x="88" y="144"/>
                    </a:lnTo>
                    <a:lnTo>
                      <a:pt x="88" y="144"/>
                    </a:lnTo>
                    <a:lnTo>
                      <a:pt x="94" y="146"/>
                    </a:lnTo>
                    <a:lnTo>
                      <a:pt x="98" y="148"/>
                    </a:lnTo>
                    <a:lnTo>
                      <a:pt x="100" y="152"/>
                    </a:lnTo>
                    <a:lnTo>
                      <a:pt x="100" y="156"/>
                    </a:lnTo>
                    <a:lnTo>
                      <a:pt x="100" y="156"/>
                    </a:lnTo>
                    <a:lnTo>
                      <a:pt x="100" y="160"/>
                    </a:lnTo>
                    <a:lnTo>
                      <a:pt x="98" y="164"/>
                    </a:lnTo>
                    <a:lnTo>
                      <a:pt x="94" y="168"/>
                    </a:lnTo>
                    <a:lnTo>
                      <a:pt x="88" y="168"/>
                    </a:lnTo>
                    <a:lnTo>
                      <a:pt x="88" y="168"/>
                    </a:lnTo>
                    <a:close/>
                    <a:moveTo>
                      <a:pt x="114" y="116"/>
                    </a:moveTo>
                    <a:lnTo>
                      <a:pt x="114" y="116"/>
                    </a:lnTo>
                    <a:lnTo>
                      <a:pt x="112" y="126"/>
                    </a:lnTo>
                    <a:lnTo>
                      <a:pt x="106" y="132"/>
                    </a:lnTo>
                    <a:lnTo>
                      <a:pt x="98" y="138"/>
                    </a:lnTo>
                    <a:lnTo>
                      <a:pt x="86" y="140"/>
                    </a:lnTo>
                    <a:lnTo>
                      <a:pt x="36" y="140"/>
                    </a:lnTo>
                    <a:lnTo>
                      <a:pt x="36" y="140"/>
                    </a:lnTo>
                    <a:lnTo>
                      <a:pt x="24" y="138"/>
                    </a:lnTo>
                    <a:lnTo>
                      <a:pt x="16" y="132"/>
                    </a:lnTo>
                    <a:lnTo>
                      <a:pt x="10" y="126"/>
                    </a:lnTo>
                    <a:lnTo>
                      <a:pt x="8" y="116"/>
                    </a:lnTo>
                    <a:lnTo>
                      <a:pt x="8" y="36"/>
                    </a:lnTo>
                    <a:lnTo>
                      <a:pt x="8" y="36"/>
                    </a:lnTo>
                    <a:lnTo>
                      <a:pt x="10" y="26"/>
                    </a:lnTo>
                    <a:lnTo>
                      <a:pt x="16" y="18"/>
                    </a:lnTo>
                    <a:lnTo>
                      <a:pt x="24" y="14"/>
                    </a:lnTo>
                    <a:lnTo>
                      <a:pt x="36" y="12"/>
                    </a:lnTo>
                    <a:lnTo>
                      <a:pt x="86" y="12"/>
                    </a:lnTo>
                    <a:lnTo>
                      <a:pt x="86" y="12"/>
                    </a:lnTo>
                    <a:lnTo>
                      <a:pt x="98" y="14"/>
                    </a:lnTo>
                    <a:lnTo>
                      <a:pt x="106" y="18"/>
                    </a:lnTo>
                    <a:lnTo>
                      <a:pt x="112" y="26"/>
                    </a:lnTo>
                    <a:lnTo>
                      <a:pt x="114" y="36"/>
                    </a:lnTo>
                    <a:lnTo>
                      <a:pt x="114" y="116"/>
                    </a:lnTo>
                    <a:close/>
                  </a:path>
                </a:pathLst>
              </a:custGeom>
              <a:grpFill/>
              <a:ln w="9525">
                <a:gradFill>
                  <a:gsLst>
                    <a:gs pos="0">
                      <a:srgbClr val="002060">
                        <a:alpha val="47000"/>
                      </a:srgbClr>
                    </a:gs>
                    <a:gs pos="50000">
                      <a:schemeClr val="accent1">
                        <a:tint val="44500"/>
                        <a:satMod val="160000"/>
                        <a:alpha val="37000"/>
                      </a:schemeClr>
                    </a:gs>
                    <a:gs pos="100000">
                      <a:srgbClr val="002060">
                        <a:alpha val="37000"/>
                      </a:srgbClr>
                    </a:gs>
                  </a:gsLst>
                  <a:lin ang="5400000" scaled="0"/>
                </a:gradFill>
                <a:miter lim="800000"/>
                <a:headEnd/>
                <a:tailEnd/>
              </a:ln>
            </p:spPr>
            <p:txBody>
              <a:bodyPr lIns="85847" tIns="42923" rIns="85847" bIns="42923"/>
              <a:lstStyle/>
              <a:p>
                <a:pPr defTabSz="1219200"/>
                <a:endParaRPr lang="zh-CN" altLang="en-US" sz="140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27" name="组合 26"/>
          <p:cNvGrpSpPr/>
          <p:nvPr/>
        </p:nvGrpSpPr>
        <p:grpSpPr>
          <a:xfrm>
            <a:off x="2742036" y="848627"/>
            <a:ext cx="849099" cy="822644"/>
            <a:chOff x="5387071" y="3465673"/>
            <a:chExt cx="1368425" cy="1368425"/>
          </a:xfrm>
        </p:grpSpPr>
        <p:sp>
          <p:nvSpPr>
            <p:cNvPr id="28" name="椭圆 27"/>
            <p:cNvSpPr/>
            <p:nvPr/>
          </p:nvSpPr>
          <p:spPr bwMode="auto">
            <a:xfrm>
              <a:off x="5387071" y="3465673"/>
              <a:ext cx="1368425" cy="1368425"/>
            </a:xfrm>
            <a:prstGeom prst="ellipse">
              <a:avLst/>
            </a:prstGeom>
            <a:solidFill>
              <a:srgbClr val="00B0F0"/>
            </a:solidFill>
            <a:ln w="25400" cap="flat" cmpd="sng" algn="ctr">
              <a:noFill/>
              <a:prstDash val="solid"/>
            </a:ln>
            <a:effectLst/>
          </p:spPr>
          <p:txBody>
            <a:bodyPr anchor="ctr"/>
            <a:lstStyle/>
            <a:p>
              <a:pPr algn="ctr" defTabSz="914217"/>
              <a:endParaRPr lang="zh-CN" altLang="en-US" kern="0">
                <a:solidFill>
                  <a:prstClr val="black"/>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56653" y="3835790"/>
              <a:ext cx="1071300" cy="658586"/>
              <a:chOff x="10140950" y="2263775"/>
              <a:chExt cx="387350" cy="238125"/>
            </a:xfrm>
            <a:solidFill>
              <a:schemeClr val="bg1"/>
            </a:solidFill>
          </p:grpSpPr>
          <p:sp>
            <p:nvSpPr>
              <p:cNvPr id="30" name="Freeform 111"/>
              <p:cNvSpPr>
                <a:spLocks noEditPoints="1"/>
              </p:cNvSpPr>
              <p:nvPr/>
            </p:nvSpPr>
            <p:spPr bwMode="auto">
              <a:xfrm>
                <a:off x="10375900" y="2276475"/>
                <a:ext cx="152400" cy="152400"/>
              </a:xfrm>
              <a:custGeom>
                <a:avLst/>
                <a:gdLst/>
                <a:ahLst/>
                <a:cxnLst>
                  <a:cxn ang="0">
                    <a:pos x="84" y="68"/>
                  </a:cxn>
                  <a:cxn ang="0">
                    <a:pos x="86" y="64"/>
                  </a:cxn>
                  <a:cxn ang="0">
                    <a:pos x="94" y="62"/>
                  </a:cxn>
                  <a:cxn ang="0">
                    <a:pos x="96" y="54"/>
                  </a:cxn>
                  <a:cxn ang="0">
                    <a:pos x="90" y="48"/>
                  </a:cxn>
                  <a:cxn ang="0">
                    <a:pos x="90" y="42"/>
                  </a:cxn>
                  <a:cxn ang="0">
                    <a:pos x="96" y="38"/>
                  </a:cxn>
                  <a:cxn ang="0">
                    <a:pos x="92" y="28"/>
                  </a:cxn>
                  <a:cxn ang="0">
                    <a:pos x="84" y="28"/>
                  </a:cxn>
                  <a:cxn ang="0">
                    <a:pos x="82" y="22"/>
                  </a:cxn>
                  <a:cxn ang="0">
                    <a:pos x="84" y="16"/>
                  </a:cxn>
                  <a:cxn ang="0">
                    <a:pos x="78" y="10"/>
                  </a:cxn>
                  <a:cxn ang="0">
                    <a:pos x="70" y="12"/>
                  </a:cxn>
                  <a:cxn ang="0">
                    <a:pos x="66" y="10"/>
                  </a:cxn>
                  <a:cxn ang="0">
                    <a:pos x="64" y="2"/>
                  </a:cxn>
                  <a:cxn ang="0">
                    <a:pos x="54" y="0"/>
                  </a:cxn>
                  <a:cxn ang="0">
                    <a:pos x="48" y="6"/>
                  </a:cxn>
                  <a:cxn ang="0">
                    <a:pos x="42" y="6"/>
                  </a:cxn>
                  <a:cxn ang="0">
                    <a:pos x="38" y="0"/>
                  </a:cxn>
                  <a:cxn ang="0">
                    <a:pos x="30" y="2"/>
                  </a:cxn>
                  <a:cxn ang="0">
                    <a:pos x="28" y="10"/>
                  </a:cxn>
                  <a:cxn ang="0">
                    <a:pos x="22" y="14"/>
                  </a:cxn>
                  <a:cxn ang="0">
                    <a:pos x="16" y="12"/>
                  </a:cxn>
                  <a:cxn ang="0">
                    <a:pos x="10" y="18"/>
                  </a:cxn>
                  <a:cxn ang="0">
                    <a:pos x="12" y="26"/>
                  </a:cxn>
                  <a:cxn ang="0">
                    <a:pos x="10" y="32"/>
                  </a:cxn>
                  <a:cxn ang="0">
                    <a:pos x="2" y="32"/>
                  </a:cxn>
                  <a:cxn ang="0">
                    <a:pos x="0" y="42"/>
                  </a:cxn>
                  <a:cxn ang="0">
                    <a:pos x="6" y="46"/>
                  </a:cxn>
                  <a:cxn ang="0">
                    <a:pos x="6" y="52"/>
                  </a:cxn>
                  <a:cxn ang="0">
                    <a:pos x="0" y="58"/>
                  </a:cxn>
                  <a:cxn ang="0">
                    <a:pos x="4" y="66"/>
                  </a:cxn>
                  <a:cxn ang="0">
                    <a:pos x="12" y="68"/>
                  </a:cxn>
                  <a:cxn ang="0">
                    <a:pos x="14" y="72"/>
                  </a:cxn>
                  <a:cxn ang="0">
                    <a:pos x="12" y="80"/>
                  </a:cxn>
                  <a:cxn ang="0">
                    <a:pos x="18" y="86"/>
                  </a:cxn>
                  <a:cxn ang="0">
                    <a:pos x="26" y="84"/>
                  </a:cxn>
                  <a:cxn ang="0">
                    <a:pos x="32" y="86"/>
                  </a:cxn>
                  <a:cxn ang="0">
                    <a:pos x="32" y="94"/>
                  </a:cxn>
                  <a:cxn ang="0">
                    <a:pos x="42" y="96"/>
                  </a:cxn>
                  <a:cxn ang="0">
                    <a:pos x="48" y="90"/>
                  </a:cxn>
                  <a:cxn ang="0">
                    <a:pos x="54" y="88"/>
                  </a:cxn>
                  <a:cxn ang="0">
                    <a:pos x="58" y="94"/>
                  </a:cxn>
                  <a:cxn ang="0">
                    <a:pos x="66" y="92"/>
                  </a:cxn>
                  <a:cxn ang="0">
                    <a:pos x="68" y="84"/>
                  </a:cxn>
                  <a:cxn ang="0">
                    <a:pos x="74" y="80"/>
                  </a:cxn>
                  <a:cxn ang="0">
                    <a:pos x="80" y="84"/>
                  </a:cxn>
                  <a:cxn ang="0">
                    <a:pos x="86" y="76"/>
                  </a:cxn>
                  <a:cxn ang="0">
                    <a:pos x="28" y="68"/>
                  </a:cxn>
                  <a:cxn ang="0">
                    <a:pos x="20" y="48"/>
                  </a:cxn>
                  <a:cxn ang="0">
                    <a:pos x="28" y="28"/>
                  </a:cxn>
                  <a:cxn ang="0">
                    <a:pos x="58" y="20"/>
                  </a:cxn>
                  <a:cxn ang="0">
                    <a:pos x="74" y="36"/>
                  </a:cxn>
                  <a:cxn ang="0">
                    <a:pos x="68" y="66"/>
                  </a:cxn>
                  <a:cxn ang="0">
                    <a:pos x="50" y="76"/>
                  </a:cxn>
                  <a:cxn ang="0">
                    <a:pos x="28" y="68"/>
                  </a:cxn>
                </a:cxnLst>
                <a:rect l="0" t="0" r="r" b="b"/>
                <a:pathLst>
                  <a:path w="96" h="96">
                    <a:moveTo>
                      <a:pt x="86" y="74"/>
                    </a:moveTo>
                    <a:lnTo>
                      <a:pt x="86" y="74"/>
                    </a:lnTo>
                    <a:lnTo>
                      <a:pt x="84" y="68"/>
                    </a:lnTo>
                    <a:lnTo>
                      <a:pt x="84" y="66"/>
                    </a:lnTo>
                    <a:lnTo>
                      <a:pt x="84" y="66"/>
                    </a:lnTo>
                    <a:lnTo>
                      <a:pt x="86" y="64"/>
                    </a:lnTo>
                    <a:lnTo>
                      <a:pt x="90" y="64"/>
                    </a:lnTo>
                    <a:lnTo>
                      <a:pt x="90" y="64"/>
                    </a:lnTo>
                    <a:lnTo>
                      <a:pt x="94" y="62"/>
                    </a:lnTo>
                    <a:lnTo>
                      <a:pt x="96" y="58"/>
                    </a:lnTo>
                    <a:lnTo>
                      <a:pt x="96" y="58"/>
                    </a:lnTo>
                    <a:lnTo>
                      <a:pt x="96" y="54"/>
                    </a:lnTo>
                    <a:lnTo>
                      <a:pt x="92" y="52"/>
                    </a:lnTo>
                    <a:lnTo>
                      <a:pt x="92" y="52"/>
                    </a:lnTo>
                    <a:lnTo>
                      <a:pt x="90" y="48"/>
                    </a:lnTo>
                    <a:lnTo>
                      <a:pt x="88" y="44"/>
                    </a:lnTo>
                    <a:lnTo>
                      <a:pt x="88" y="44"/>
                    </a:lnTo>
                    <a:lnTo>
                      <a:pt x="90" y="42"/>
                    </a:lnTo>
                    <a:lnTo>
                      <a:pt x="92" y="40"/>
                    </a:lnTo>
                    <a:lnTo>
                      <a:pt x="92" y="40"/>
                    </a:lnTo>
                    <a:lnTo>
                      <a:pt x="96" y="38"/>
                    </a:lnTo>
                    <a:lnTo>
                      <a:pt x="96" y="32"/>
                    </a:lnTo>
                    <a:lnTo>
                      <a:pt x="96" y="32"/>
                    </a:lnTo>
                    <a:lnTo>
                      <a:pt x="92" y="28"/>
                    </a:lnTo>
                    <a:lnTo>
                      <a:pt x="88" y="28"/>
                    </a:lnTo>
                    <a:lnTo>
                      <a:pt x="88" y="28"/>
                    </a:lnTo>
                    <a:lnTo>
                      <a:pt x="84" y="28"/>
                    </a:lnTo>
                    <a:lnTo>
                      <a:pt x="82" y="24"/>
                    </a:lnTo>
                    <a:lnTo>
                      <a:pt x="82" y="24"/>
                    </a:lnTo>
                    <a:lnTo>
                      <a:pt x="82" y="22"/>
                    </a:lnTo>
                    <a:lnTo>
                      <a:pt x="84" y="20"/>
                    </a:lnTo>
                    <a:lnTo>
                      <a:pt x="84" y="20"/>
                    </a:lnTo>
                    <a:lnTo>
                      <a:pt x="84" y="16"/>
                    </a:lnTo>
                    <a:lnTo>
                      <a:pt x="82" y="12"/>
                    </a:lnTo>
                    <a:lnTo>
                      <a:pt x="82" y="12"/>
                    </a:lnTo>
                    <a:lnTo>
                      <a:pt x="78" y="10"/>
                    </a:lnTo>
                    <a:lnTo>
                      <a:pt x="74" y="10"/>
                    </a:lnTo>
                    <a:lnTo>
                      <a:pt x="74" y="10"/>
                    </a:lnTo>
                    <a:lnTo>
                      <a:pt x="70" y="12"/>
                    </a:lnTo>
                    <a:lnTo>
                      <a:pt x="68" y="12"/>
                    </a:lnTo>
                    <a:lnTo>
                      <a:pt x="68" y="12"/>
                    </a:lnTo>
                    <a:lnTo>
                      <a:pt x="66" y="10"/>
                    </a:lnTo>
                    <a:lnTo>
                      <a:pt x="64" y="6"/>
                    </a:lnTo>
                    <a:lnTo>
                      <a:pt x="64" y="6"/>
                    </a:lnTo>
                    <a:lnTo>
                      <a:pt x="64" y="2"/>
                    </a:lnTo>
                    <a:lnTo>
                      <a:pt x="60" y="0"/>
                    </a:lnTo>
                    <a:lnTo>
                      <a:pt x="60" y="0"/>
                    </a:lnTo>
                    <a:lnTo>
                      <a:pt x="54" y="0"/>
                    </a:lnTo>
                    <a:lnTo>
                      <a:pt x="52" y="2"/>
                    </a:lnTo>
                    <a:lnTo>
                      <a:pt x="52" y="2"/>
                    </a:lnTo>
                    <a:lnTo>
                      <a:pt x="48" y="6"/>
                    </a:lnTo>
                    <a:lnTo>
                      <a:pt x="46" y="8"/>
                    </a:lnTo>
                    <a:lnTo>
                      <a:pt x="46" y="8"/>
                    </a:lnTo>
                    <a:lnTo>
                      <a:pt x="42" y="6"/>
                    </a:lnTo>
                    <a:lnTo>
                      <a:pt x="42" y="2"/>
                    </a:lnTo>
                    <a:lnTo>
                      <a:pt x="42" y="2"/>
                    </a:lnTo>
                    <a:lnTo>
                      <a:pt x="38" y="0"/>
                    </a:lnTo>
                    <a:lnTo>
                      <a:pt x="34" y="0"/>
                    </a:lnTo>
                    <a:lnTo>
                      <a:pt x="34" y="0"/>
                    </a:lnTo>
                    <a:lnTo>
                      <a:pt x="30" y="2"/>
                    </a:lnTo>
                    <a:lnTo>
                      <a:pt x="28" y="6"/>
                    </a:lnTo>
                    <a:lnTo>
                      <a:pt x="28" y="6"/>
                    </a:lnTo>
                    <a:lnTo>
                      <a:pt x="28" y="10"/>
                    </a:lnTo>
                    <a:lnTo>
                      <a:pt x="26" y="14"/>
                    </a:lnTo>
                    <a:lnTo>
                      <a:pt x="26" y="14"/>
                    </a:lnTo>
                    <a:lnTo>
                      <a:pt x="22" y="14"/>
                    </a:lnTo>
                    <a:lnTo>
                      <a:pt x="20" y="12"/>
                    </a:lnTo>
                    <a:lnTo>
                      <a:pt x="20" y="12"/>
                    </a:lnTo>
                    <a:lnTo>
                      <a:pt x="16" y="12"/>
                    </a:lnTo>
                    <a:lnTo>
                      <a:pt x="12" y="14"/>
                    </a:lnTo>
                    <a:lnTo>
                      <a:pt x="12" y="14"/>
                    </a:lnTo>
                    <a:lnTo>
                      <a:pt x="10" y="18"/>
                    </a:lnTo>
                    <a:lnTo>
                      <a:pt x="10" y="22"/>
                    </a:lnTo>
                    <a:lnTo>
                      <a:pt x="10" y="22"/>
                    </a:lnTo>
                    <a:lnTo>
                      <a:pt x="12" y="26"/>
                    </a:lnTo>
                    <a:lnTo>
                      <a:pt x="12" y="30"/>
                    </a:lnTo>
                    <a:lnTo>
                      <a:pt x="12" y="30"/>
                    </a:lnTo>
                    <a:lnTo>
                      <a:pt x="10" y="32"/>
                    </a:lnTo>
                    <a:lnTo>
                      <a:pt x="6" y="32"/>
                    </a:lnTo>
                    <a:lnTo>
                      <a:pt x="6" y="32"/>
                    </a:lnTo>
                    <a:lnTo>
                      <a:pt x="2" y="32"/>
                    </a:lnTo>
                    <a:lnTo>
                      <a:pt x="0" y="36"/>
                    </a:lnTo>
                    <a:lnTo>
                      <a:pt x="0" y="36"/>
                    </a:lnTo>
                    <a:lnTo>
                      <a:pt x="0" y="42"/>
                    </a:lnTo>
                    <a:lnTo>
                      <a:pt x="4" y="44"/>
                    </a:lnTo>
                    <a:lnTo>
                      <a:pt x="4" y="44"/>
                    </a:lnTo>
                    <a:lnTo>
                      <a:pt x="6" y="46"/>
                    </a:lnTo>
                    <a:lnTo>
                      <a:pt x="8" y="50"/>
                    </a:lnTo>
                    <a:lnTo>
                      <a:pt x="8" y="50"/>
                    </a:lnTo>
                    <a:lnTo>
                      <a:pt x="6" y="52"/>
                    </a:lnTo>
                    <a:lnTo>
                      <a:pt x="4" y="54"/>
                    </a:lnTo>
                    <a:lnTo>
                      <a:pt x="4" y="54"/>
                    </a:lnTo>
                    <a:lnTo>
                      <a:pt x="0" y="58"/>
                    </a:lnTo>
                    <a:lnTo>
                      <a:pt x="0" y="62"/>
                    </a:lnTo>
                    <a:lnTo>
                      <a:pt x="0" y="62"/>
                    </a:lnTo>
                    <a:lnTo>
                      <a:pt x="4" y="66"/>
                    </a:lnTo>
                    <a:lnTo>
                      <a:pt x="8" y="66"/>
                    </a:lnTo>
                    <a:lnTo>
                      <a:pt x="8" y="66"/>
                    </a:lnTo>
                    <a:lnTo>
                      <a:pt x="12" y="68"/>
                    </a:lnTo>
                    <a:lnTo>
                      <a:pt x="14" y="70"/>
                    </a:lnTo>
                    <a:lnTo>
                      <a:pt x="14" y="70"/>
                    </a:lnTo>
                    <a:lnTo>
                      <a:pt x="14" y="72"/>
                    </a:lnTo>
                    <a:lnTo>
                      <a:pt x="12" y="76"/>
                    </a:lnTo>
                    <a:lnTo>
                      <a:pt x="12" y="76"/>
                    </a:lnTo>
                    <a:lnTo>
                      <a:pt x="12" y="80"/>
                    </a:lnTo>
                    <a:lnTo>
                      <a:pt x="14" y="84"/>
                    </a:lnTo>
                    <a:lnTo>
                      <a:pt x="14" y="84"/>
                    </a:lnTo>
                    <a:lnTo>
                      <a:pt x="18" y="86"/>
                    </a:lnTo>
                    <a:lnTo>
                      <a:pt x="22" y="84"/>
                    </a:lnTo>
                    <a:lnTo>
                      <a:pt x="22" y="84"/>
                    </a:lnTo>
                    <a:lnTo>
                      <a:pt x="26" y="84"/>
                    </a:lnTo>
                    <a:lnTo>
                      <a:pt x="30" y="84"/>
                    </a:lnTo>
                    <a:lnTo>
                      <a:pt x="30" y="84"/>
                    </a:lnTo>
                    <a:lnTo>
                      <a:pt x="32" y="86"/>
                    </a:lnTo>
                    <a:lnTo>
                      <a:pt x="32" y="90"/>
                    </a:lnTo>
                    <a:lnTo>
                      <a:pt x="32" y="90"/>
                    </a:lnTo>
                    <a:lnTo>
                      <a:pt x="32" y="94"/>
                    </a:lnTo>
                    <a:lnTo>
                      <a:pt x="36" y="96"/>
                    </a:lnTo>
                    <a:lnTo>
                      <a:pt x="36" y="96"/>
                    </a:lnTo>
                    <a:lnTo>
                      <a:pt x="42" y="96"/>
                    </a:lnTo>
                    <a:lnTo>
                      <a:pt x="44" y="92"/>
                    </a:lnTo>
                    <a:lnTo>
                      <a:pt x="44" y="92"/>
                    </a:lnTo>
                    <a:lnTo>
                      <a:pt x="48" y="90"/>
                    </a:lnTo>
                    <a:lnTo>
                      <a:pt x="50" y="88"/>
                    </a:lnTo>
                    <a:lnTo>
                      <a:pt x="50" y="88"/>
                    </a:lnTo>
                    <a:lnTo>
                      <a:pt x="54" y="88"/>
                    </a:lnTo>
                    <a:lnTo>
                      <a:pt x="54" y="92"/>
                    </a:lnTo>
                    <a:lnTo>
                      <a:pt x="54" y="92"/>
                    </a:lnTo>
                    <a:lnTo>
                      <a:pt x="58" y="94"/>
                    </a:lnTo>
                    <a:lnTo>
                      <a:pt x="62" y="94"/>
                    </a:lnTo>
                    <a:lnTo>
                      <a:pt x="62" y="94"/>
                    </a:lnTo>
                    <a:lnTo>
                      <a:pt x="66" y="92"/>
                    </a:lnTo>
                    <a:lnTo>
                      <a:pt x="68" y="88"/>
                    </a:lnTo>
                    <a:lnTo>
                      <a:pt x="68" y="88"/>
                    </a:lnTo>
                    <a:lnTo>
                      <a:pt x="68" y="84"/>
                    </a:lnTo>
                    <a:lnTo>
                      <a:pt x="70" y="80"/>
                    </a:lnTo>
                    <a:lnTo>
                      <a:pt x="70" y="80"/>
                    </a:lnTo>
                    <a:lnTo>
                      <a:pt x="74" y="80"/>
                    </a:lnTo>
                    <a:lnTo>
                      <a:pt x="76" y="82"/>
                    </a:lnTo>
                    <a:lnTo>
                      <a:pt x="76" y="82"/>
                    </a:lnTo>
                    <a:lnTo>
                      <a:pt x="80" y="84"/>
                    </a:lnTo>
                    <a:lnTo>
                      <a:pt x="84" y="80"/>
                    </a:lnTo>
                    <a:lnTo>
                      <a:pt x="84" y="80"/>
                    </a:lnTo>
                    <a:lnTo>
                      <a:pt x="86" y="76"/>
                    </a:lnTo>
                    <a:lnTo>
                      <a:pt x="86" y="74"/>
                    </a:lnTo>
                    <a:lnTo>
                      <a:pt x="86" y="74"/>
                    </a:lnTo>
                    <a:close/>
                    <a:moveTo>
                      <a:pt x="28" y="68"/>
                    </a:moveTo>
                    <a:lnTo>
                      <a:pt x="28" y="68"/>
                    </a:lnTo>
                    <a:lnTo>
                      <a:pt x="22" y="58"/>
                    </a:lnTo>
                    <a:lnTo>
                      <a:pt x="20" y="48"/>
                    </a:lnTo>
                    <a:lnTo>
                      <a:pt x="22" y="38"/>
                    </a:lnTo>
                    <a:lnTo>
                      <a:pt x="28" y="28"/>
                    </a:lnTo>
                    <a:lnTo>
                      <a:pt x="28" y="28"/>
                    </a:lnTo>
                    <a:lnTo>
                      <a:pt x="36" y="22"/>
                    </a:lnTo>
                    <a:lnTo>
                      <a:pt x="46" y="20"/>
                    </a:lnTo>
                    <a:lnTo>
                      <a:pt x="58" y="20"/>
                    </a:lnTo>
                    <a:lnTo>
                      <a:pt x="68" y="26"/>
                    </a:lnTo>
                    <a:lnTo>
                      <a:pt x="68" y="26"/>
                    </a:lnTo>
                    <a:lnTo>
                      <a:pt x="74" y="36"/>
                    </a:lnTo>
                    <a:lnTo>
                      <a:pt x="76" y="46"/>
                    </a:lnTo>
                    <a:lnTo>
                      <a:pt x="74" y="58"/>
                    </a:lnTo>
                    <a:lnTo>
                      <a:pt x="68" y="66"/>
                    </a:lnTo>
                    <a:lnTo>
                      <a:pt x="68" y="66"/>
                    </a:lnTo>
                    <a:lnTo>
                      <a:pt x="60" y="74"/>
                    </a:lnTo>
                    <a:lnTo>
                      <a:pt x="50" y="76"/>
                    </a:lnTo>
                    <a:lnTo>
                      <a:pt x="38" y="74"/>
                    </a:lnTo>
                    <a:lnTo>
                      <a:pt x="28" y="68"/>
                    </a:lnTo>
                    <a:lnTo>
                      <a:pt x="28" y="68"/>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1" name="Freeform 112"/>
              <p:cNvSpPr>
                <a:spLocks noEditPoints="1"/>
              </p:cNvSpPr>
              <p:nvPr/>
            </p:nvSpPr>
            <p:spPr bwMode="auto">
              <a:xfrm>
                <a:off x="10140950" y="2263775"/>
                <a:ext cx="238125" cy="238125"/>
              </a:xfrm>
              <a:custGeom>
                <a:avLst/>
                <a:gdLst/>
                <a:ahLst/>
                <a:cxnLst>
                  <a:cxn ang="0">
                    <a:pos x="130" y="108"/>
                  </a:cxn>
                  <a:cxn ang="0">
                    <a:pos x="140" y="100"/>
                  </a:cxn>
                  <a:cxn ang="0">
                    <a:pos x="148" y="96"/>
                  </a:cxn>
                  <a:cxn ang="0">
                    <a:pos x="148" y="84"/>
                  </a:cxn>
                  <a:cxn ang="0">
                    <a:pos x="142" y="78"/>
                  </a:cxn>
                  <a:cxn ang="0">
                    <a:pos x="140" y="66"/>
                  </a:cxn>
                  <a:cxn ang="0">
                    <a:pos x="148" y="60"/>
                  </a:cxn>
                  <a:cxn ang="0">
                    <a:pos x="146" y="48"/>
                  </a:cxn>
                  <a:cxn ang="0">
                    <a:pos x="138" y="44"/>
                  </a:cxn>
                  <a:cxn ang="0">
                    <a:pos x="126" y="40"/>
                  </a:cxn>
                  <a:cxn ang="0">
                    <a:pos x="130" y="28"/>
                  </a:cxn>
                  <a:cxn ang="0">
                    <a:pos x="126" y="18"/>
                  </a:cxn>
                  <a:cxn ang="0">
                    <a:pos x="114" y="18"/>
                  </a:cxn>
                  <a:cxn ang="0">
                    <a:pos x="106" y="20"/>
                  </a:cxn>
                  <a:cxn ang="0">
                    <a:pos x="100" y="10"/>
                  </a:cxn>
                  <a:cxn ang="0">
                    <a:pos x="92" y="0"/>
                  </a:cxn>
                  <a:cxn ang="0">
                    <a:pos x="82" y="2"/>
                  </a:cxn>
                  <a:cxn ang="0">
                    <a:pos x="76" y="10"/>
                  </a:cxn>
                  <a:cxn ang="0">
                    <a:pos x="64" y="6"/>
                  </a:cxn>
                  <a:cxn ang="0">
                    <a:pos x="56" y="0"/>
                  </a:cxn>
                  <a:cxn ang="0">
                    <a:pos x="46" y="6"/>
                  </a:cxn>
                  <a:cxn ang="0">
                    <a:pos x="44" y="14"/>
                  </a:cxn>
                  <a:cxn ang="0">
                    <a:pos x="36" y="22"/>
                  </a:cxn>
                  <a:cxn ang="0">
                    <a:pos x="24" y="18"/>
                  </a:cxn>
                  <a:cxn ang="0">
                    <a:pos x="16" y="26"/>
                  </a:cxn>
                  <a:cxn ang="0">
                    <a:pos x="16" y="34"/>
                  </a:cxn>
                  <a:cxn ang="0">
                    <a:pos x="18" y="48"/>
                  </a:cxn>
                  <a:cxn ang="0">
                    <a:pos x="6" y="50"/>
                  </a:cxn>
                  <a:cxn ang="0">
                    <a:pos x="0" y="58"/>
                  </a:cxn>
                  <a:cxn ang="0">
                    <a:pos x="4" y="70"/>
                  </a:cxn>
                  <a:cxn ang="0">
                    <a:pos x="12" y="80"/>
                  </a:cxn>
                  <a:cxn ang="0">
                    <a:pos x="6" y="86"/>
                  </a:cxn>
                  <a:cxn ang="0">
                    <a:pos x="2" y="98"/>
                  </a:cxn>
                  <a:cxn ang="0">
                    <a:pos x="8" y="104"/>
                  </a:cxn>
                  <a:cxn ang="0">
                    <a:pos x="18" y="106"/>
                  </a:cxn>
                  <a:cxn ang="0">
                    <a:pos x="20" y="118"/>
                  </a:cxn>
                  <a:cxn ang="0">
                    <a:pos x="20" y="128"/>
                  </a:cxn>
                  <a:cxn ang="0">
                    <a:pos x="30" y="134"/>
                  </a:cxn>
                  <a:cxn ang="0">
                    <a:pos x="38" y="130"/>
                  </a:cxn>
                  <a:cxn ang="0">
                    <a:pos x="50" y="134"/>
                  </a:cxn>
                  <a:cxn ang="0">
                    <a:pos x="52" y="146"/>
                  </a:cxn>
                  <a:cxn ang="0">
                    <a:pos x="62" y="150"/>
                  </a:cxn>
                  <a:cxn ang="0">
                    <a:pos x="68" y="144"/>
                  </a:cxn>
                  <a:cxn ang="0">
                    <a:pos x="80" y="138"/>
                  </a:cxn>
                  <a:cxn ang="0">
                    <a:pos x="86" y="146"/>
                  </a:cxn>
                  <a:cxn ang="0">
                    <a:pos x="98" y="148"/>
                  </a:cxn>
                  <a:cxn ang="0">
                    <a:pos x="104" y="138"/>
                  </a:cxn>
                  <a:cxn ang="0">
                    <a:pos x="110" y="126"/>
                  </a:cxn>
                  <a:cxn ang="0">
                    <a:pos x="118" y="130"/>
                  </a:cxn>
                  <a:cxn ang="0">
                    <a:pos x="130" y="128"/>
                  </a:cxn>
                  <a:cxn ang="0">
                    <a:pos x="134" y="118"/>
                  </a:cxn>
                  <a:cxn ang="0">
                    <a:pos x="44" y="108"/>
                  </a:cxn>
                  <a:cxn ang="0">
                    <a:pos x="30" y="76"/>
                  </a:cxn>
                  <a:cxn ang="0">
                    <a:pos x="42" y="44"/>
                  </a:cxn>
                  <a:cxn ang="0">
                    <a:pos x="64" y="32"/>
                  </a:cxn>
                  <a:cxn ang="0">
                    <a:pos x="98" y="38"/>
                  </a:cxn>
                  <a:cxn ang="0">
                    <a:pos x="114" y="56"/>
                  </a:cxn>
                  <a:cxn ang="0">
                    <a:pos x="116" y="90"/>
                  </a:cxn>
                  <a:cxn ang="0">
                    <a:pos x="100" y="110"/>
                  </a:cxn>
                  <a:cxn ang="0">
                    <a:pos x="68" y="118"/>
                  </a:cxn>
                  <a:cxn ang="0">
                    <a:pos x="44" y="108"/>
                  </a:cxn>
                </a:cxnLst>
                <a:rect l="0" t="0" r="r" b="b"/>
                <a:pathLst>
                  <a:path w="150" h="150">
                    <a:moveTo>
                      <a:pt x="132" y="114"/>
                    </a:moveTo>
                    <a:lnTo>
                      <a:pt x="132" y="114"/>
                    </a:lnTo>
                    <a:lnTo>
                      <a:pt x="130" y="112"/>
                    </a:lnTo>
                    <a:lnTo>
                      <a:pt x="130" y="108"/>
                    </a:lnTo>
                    <a:lnTo>
                      <a:pt x="132" y="102"/>
                    </a:lnTo>
                    <a:lnTo>
                      <a:pt x="132" y="102"/>
                    </a:lnTo>
                    <a:lnTo>
                      <a:pt x="134" y="100"/>
                    </a:lnTo>
                    <a:lnTo>
                      <a:pt x="140" y="100"/>
                    </a:lnTo>
                    <a:lnTo>
                      <a:pt x="140" y="100"/>
                    </a:lnTo>
                    <a:lnTo>
                      <a:pt x="142" y="100"/>
                    </a:lnTo>
                    <a:lnTo>
                      <a:pt x="146" y="98"/>
                    </a:lnTo>
                    <a:lnTo>
                      <a:pt x="148" y="96"/>
                    </a:lnTo>
                    <a:lnTo>
                      <a:pt x="150" y="92"/>
                    </a:lnTo>
                    <a:lnTo>
                      <a:pt x="150" y="92"/>
                    </a:lnTo>
                    <a:lnTo>
                      <a:pt x="150" y="88"/>
                    </a:lnTo>
                    <a:lnTo>
                      <a:pt x="148" y="84"/>
                    </a:lnTo>
                    <a:lnTo>
                      <a:pt x="148" y="82"/>
                    </a:lnTo>
                    <a:lnTo>
                      <a:pt x="144" y="80"/>
                    </a:lnTo>
                    <a:lnTo>
                      <a:pt x="144" y="80"/>
                    </a:lnTo>
                    <a:lnTo>
                      <a:pt x="142" y="78"/>
                    </a:lnTo>
                    <a:lnTo>
                      <a:pt x="140" y="76"/>
                    </a:lnTo>
                    <a:lnTo>
                      <a:pt x="138" y="70"/>
                    </a:lnTo>
                    <a:lnTo>
                      <a:pt x="138" y="70"/>
                    </a:lnTo>
                    <a:lnTo>
                      <a:pt x="140" y="66"/>
                    </a:lnTo>
                    <a:lnTo>
                      <a:pt x="144" y="64"/>
                    </a:lnTo>
                    <a:lnTo>
                      <a:pt x="144" y="64"/>
                    </a:lnTo>
                    <a:lnTo>
                      <a:pt x="146" y="62"/>
                    </a:lnTo>
                    <a:lnTo>
                      <a:pt x="148" y="60"/>
                    </a:lnTo>
                    <a:lnTo>
                      <a:pt x="148" y="56"/>
                    </a:lnTo>
                    <a:lnTo>
                      <a:pt x="148" y="52"/>
                    </a:lnTo>
                    <a:lnTo>
                      <a:pt x="148" y="52"/>
                    </a:lnTo>
                    <a:lnTo>
                      <a:pt x="146" y="48"/>
                    </a:lnTo>
                    <a:lnTo>
                      <a:pt x="144" y="46"/>
                    </a:lnTo>
                    <a:lnTo>
                      <a:pt x="140" y="44"/>
                    </a:lnTo>
                    <a:lnTo>
                      <a:pt x="138" y="44"/>
                    </a:lnTo>
                    <a:lnTo>
                      <a:pt x="138" y="44"/>
                    </a:lnTo>
                    <a:lnTo>
                      <a:pt x="134" y="44"/>
                    </a:lnTo>
                    <a:lnTo>
                      <a:pt x="132" y="44"/>
                    </a:lnTo>
                    <a:lnTo>
                      <a:pt x="126" y="40"/>
                    </a:lnTo>
                    <a:lnTo>
                      <a:pt x="126" y="40"/>
                    </a:lnTo>
                    <a:lnTo>
                      <a:pt x="126" y="36"/>
                    </a:lnTo>
                    <a:lnTo>
                      <a:pt x="130" y="30"/>
                    </a:lnTo>
                    <a:lnTo>
                      <a:pt x="130" y="30"/>
                    </a:lnTo>
                    <a:lnTo>
                      <a:pt x="130" y="28"/>
                    </a:lnTo>
                    <a:lnTo>
                      <a:pt x="130" y="24"/>
                    </a:lnTo>
                    <a:lnTo>
                      <a:pt x="130" y="22"/>
                    </a:lnTo>
                    <a:lnTo>
                      <a:pt x="126" y="18"/>
                    </a:lnTo>
                    <a:lnTo>
                      <a:pt x="126" y="18"/>
                    </a:lnTo>
                    <a:lnTo>
                      <a:pt x="124" y="16"/>
                    </a:lnTo>
                    <a:lnTo>
                      <a:pt x="120" y="16"/>
                    </a:lnTo>
                    <a:lnTo>
                      <a:pt x="118" y="16"/>
                    </a:lnTo>
                    <a:lnTo>
                      <a:pt x="114" y="18"/>
                    </a:lnTo>
                    <a:lnTo>
                      <a:pt x="114" y="18"/>
                    </a:lnTo>
                    <a:lnTo>
                      <a:pt x="110" y="20"/>
                    </a:lnTo>
                    <a:lnTo>
                      <a:pt x="106" y="20"/>
                    </a:lnTo>
                    <a:lnTo>
                      <a:pt x="106" y="20"/>
                    </a:lnTo>
                    <a:lnTo>
                      <a:pt x="102" y="16"/>
                    </a:lnTo>
                    <a:lnTo>
                      <a:pt x="100" y="12"/>
                    </a:lnTo>
                    <a:lnTo>
                      <a:pt x="100" y="10"/>
                    </a:lnTo>
                    <a:lnTo>
                      <a:pt x="100" y="10"/>
                    </a:lnTo>
                    <a:lnTo>
                      <a:pt x="100" y="6"/>
                    </a:lnTo>
                    <a:lnTo>
                      <a:pt x="98" y="4"/>
                    </a:lnTo>
                    <a:lnTo>
                      <a:pt x="96" y="2"/>
                    </a:lnTo>
                    <a:lnTo>
                      <a:pt x="92" y="0"/>
                    </a:lnTo>
                    <a:lnTo>
                      <a:pt x="92" y="0"/>
                    </a:lnTo>
                    <a:lnTo>
                      <a:pt x="88" y="0"/>
                    </a:lnTo>
                    <a:lnTo>
                      <a:pt x="84" y="0"/>
                    </a:lnTo>
                    <a:lnTo>
                      <a:pt x="82" y="2"/>
                    </a:lnTo>
                    <a:lnTo>
                      <a:pt x="80" y="4"/>
                    </a:lnTo>
                    <a:lnTo>
                      <a:pt x="80" y="4"/>
                    </a:lnTo>
                    <a:lnTo>
                      <a:pt x="78" y="8"/>
                    </a:lnTo>
                    <a:lnTo>
                      <a:pt x="76" y="10"/>
                    </a:lnTo>
                    <a:lnTo>
                      <a:pt x="70" y="12"/>
                    </a:lnTo>
                    <a:lnTo>
                      <a:pt x="70" y="12"/>
                    </a:lnTo>
                    <a:lnTo>
                      <a:pt x="66" y="10"/>
                    </a:lnTo>
                    <a:lnTo>
                      <a:pt x="64" y="6"/>
                    </a:lnTo>
                    <a:lnTo>
                      <a:pt x="64" y="6"/>
                    </a:lnTo>
                    <a:lnTo>
                      <a:pt x="62" y="2"/>
                    </a:lnTo>
                    <a:lnTo>
                      <a:pt x="60" y="2"/>
                    </a:lnTo>
                    <a:lnTo>
                      <a:pt x="56" y="0"/>
                    </a:lnTo>
                    <a:lnTo>
                      <a:pt x="52" y="2"/>
                    </a:lnTo>
                    <a:lnTo>
                      <a:pt x="52" y="2"/>
                    </a:lnTo>
                    <a:lnTo>
                      <a:pt x="48" y="4"/>
                    </a:lnTo>
                    <a:lnTo>
                      <a:pt x="46" y="6"/>
                    </a:lnTo>
                    <a:lnTo>
                      <a:pt x="44" y="8"/>
                    </a:lnTo>
                    <a:lnTo>
                      <a:pt x="44" y="12"/>
                    </a:lnTo>
                    <a:lnTo>
                      <a:pt x="44" y="12"/>
                    </a:lnTo>
                    <a:lnTo>
                      <a:pt x="44" y="14"/>
                    </a:lnTo>
                    <a:lnTo>
                      <a:pt x="44" y="18"/>
                    </a:lnTo>
                    <a:lnTo>
                      <a:pt x="40" y="22"/>
                    </a:lnTo>
                    <a:lnTo>
                      <a:pt x="40" y="22"/>
                    </a:lnTo>
                    <a:lnTo>
                      <a:pt x="36" y="22"/>
                    </a:lnTo>
                    <a:lnTo>
                      <a:pt x="30" y="20"/>
                    </a:lnTo>
                    <a:lnTo>
                      <a:pt x="30" y="20"/>
                    </a:lnTo>
                    <a:lnTo>
                      <a:pt x="28" y="18"/>
                    </a:lnTo>
                    <a:lnTo>
                      <a:pt x="24" y="18"/>
                    </a:lnTo>
                    <a:lnTo>
                      <a:pt x="22" y="20"/>
                    </a:lnTo>
                    <a:lnTo>
                      <a:pt x="18" y="22"/>
                    </a:lnTo>
                    <a:lnTo>
                      <a:pt x="18" y="22"/>
                    </a:lnTo>
                    <a:lnTo>
                      <a:pt x="16" y="26"/>
                    </a:lnTo>
                    <a:lnTo>
                      <a:pt x="16" y="30"/>
                    </a:lnTo>
                    <a:lnTo>
                      <a:pt x="16" y="32"/>
                    </a:lnTo>
                    <a:lnTo>
                      <a:pt x="16" y="34"/>
                    </a:lnTo>
                    <a:lnTo>
                      <a:pt x="16" y="34"/>
                    </a:lnTo>
                    <a:lnTo>
                      <a:pt x="18" y="38"/>
                    </a:lnTo>
                    <a:lnTo>
                      <a:pt x="20" y="42"/>
                    </a:lnTo>
                    <a:lnTo>
                      <a:pt x="18" y="48"/>
                    </a:lnTo>
                    <a:lnTo>
                      <a:pt x="18" y="48"/>
                    </a:lnTo>
                    <a:lnTo>
                      <a:pt x="14" y="50"/>
                    </a:lnTo>
                    <a:lnTo>
                      <a:pt x="10" y="50"/>
                    </a:lnTo>
                    <a:lnTo>
                      <a:pt x="10" y="50"/>
                    </a:lnTo>
                    <a:lnTo>
                      <a:pt x="6" y="50"/>
                    </a:lnTo>
                    <a:lnTo>
                      <a:pt x="4" y="52"/>
                    </a:lnTo>
                    <a:lnTo>
                      <a:pt x="2" y="54"/>
                    </a:lnTo>
                    <a:lnTo>
                      <a:pt x="0" y="58"/>
                    </a:lnTo>
                    <a:lnTo>
                      <a:pt x="0" y="58"/>
                    </a:lnTo>
                    <a:lnTo>
                      <a:pt x="0" y="62"/>
                    </a:lnTo>
                    <a:lnTo>
                      <a:pt x="0" y="66"/>
                    </a:lnTo>
                    <a:lnTo>
                      <a:pt x="2" y="68"/>
                    </a:lnTo>
                    <a:lnTo>
                      <a:pt x="4" y="70"/>
                    </a:lnTo>
                    <a:lnTo>
                      <a:pt x="4" y="70"/>
                    </a:lnTo>
                    <a:lnTo>
                      <a:pt x="8" y="70"/>
                    </a:lnTo>
                    <a:lnTo>
                      <a:pt x="10" y="74"/>
                    </a:lnTo>
                    <a:lnTo>
                      <a:pt x="12" y="80"/>
                    </a:lnTo>
                    <a:lnTo>
                      <a:pt x="12" y="80"/>
                    </a:lnTo>
                    <a:lnTo>
                      <a:pt x="10" y="82"/>
                    </a:lnTo>
                    <a:lnTo>
                      <a:pt x="6" y="86"/>
                    </a:lnTo>
                    <a:lnTo>
                      <a:pt x="6" y="86"/>
                    </a:lnTo>
                    <a:lnTo>
                      <a:pt x="2" y="88"/>
                    </a:lnTo>
                    <a:lnTo>
                      <a:pt x="2" y="90"/>
                    </a:lnTo>
                    <a:lnTo>
                      <a:pt x="0" y="94"/>
                    </a:lnTo>
                    <a:lnTo>
                      <a:pt x="2" y="98"/>
                    </a:lnTo>
                    <a:lnTo>
                      <a:pt x="2" y="98"/>
                    </a:lnTo>
                    <a:lnTo>
                      <a:pt x="2" y="100"/>
                    </a:lnTo>
                    <a:lnTo>
                      <a:pt x="6" y="104"/>
                    </a:lnTo>
                    <a:lnTo>
                      <a:pt x="8" y="104"/>
                    </a:lnTo>
                    <a:lnTo>
                      <a:pt x="12" y="104"/>
                    </a:lnTo>
                    <a:lnTo>
                      <a:pt x="12" y="104"/>
                    </a:lnTo>
                    <a:lnTo>
                      <a:pt x="14" y="104"/>
                    </a:lnTo>
                    <a:lnTo>
                      <a:pt x="18" y="106"/>
                    </a:lnTo>
                    <a:lnTo>
                      <a:pt x="22" y="110"/>
                    </a:lnTo>
                    <a:lnTo>
                      <a:pt x="22" y="110"/>
                    </a:lnTo>
                    <a:lnTo>
                      <a:pt x="22" y="114"/>
                    </a:lnTo>
                    <a:lnTo>
                      <a:pt x="20" y="118"/>
                    </a:lnTo>
                    <a:lnTo>
                      <a:pt x="20" y="118"/>
                    </a:lnTo>
                    <a:lnTo>
                      <a:pt x="18" y="122"/>
                    </a:lnTo>
                    <a:lnTo>
                      <a:pt x="18" y="124"/>
                    </a:lnTo>
                    <a:lnTo>
                      <a:pt x="20" y="128"/>
                    </a:lnTo>
                    <a:lnTo>
                      <a:pt x="22" y="130"/>
                    </a:lnTo>
                    <a:lnTo>
                      <a:pt x="22" y="130"/>
                    </a:lnTo>
                    <a:lnTo>
                      <a:pt x="26" y="134"/>
                    </a:lnTo>
                    <a:lnTo>
                      <a:pt x="30" y="134"/>
                    </a:lnTo>
                    <a:lnTo>
                      <a:pt x="32" y="134"/>
                    </a:lnTo>
                    <a:lnTo>
                      <a:pt x="34" y="132"/>
                    </a:lnTo>
                    <a:lnTo>
                      <a:pt x="34" y="132"/>
                    </a:lnTo>
                    <a:lnTo>
                      <a:pt x="38" y="130"/>
                    </a:lnTo>
                    <a:lnTo>
                      <a:pt x="42" y="130"/>
                    </a:lnTo>
                    <a:lnTo>
                      <a:pt x="48" y="132"/>
                    </a:lnTo>
                    <a:lnTo>
                      <a:pt x="48" y="132"/>
                    </a:lnTo>
                    <a:lnTo>
                      <a:pt x="50" y="134"/>
                    </a:lnTo>
                    <a:lnTo>
                      <a:pt x="50" y="140"/>
                    </a:lnTo>
                    <a:lnTo>
                      <a:pt x="50" y="140"/>
                    </a:lnTo>
                    <a:lnTo>
                      <a:pt x="50" y="144"/>
                    </a:lnTo>
                    <a:lnTo>
                      <a:pt x="52" y="146"/>
                    </a:lnTo>
                    <a:lnTo>
                      <a:pt x="54" y="148"/>
                    </a:lnTo>
                    <a:lnTo>
                      <a:pt x="58" y="150"/>
                    </a:lnTo>
                    <a:lnTo>
                      <a:pt x="58" y="150"/>
                    </a:lnTo>
                    <a:lnTo>
                      <a:pt x="62" y="150"/>
                    </a:lnTo>
                    <a:lnTo>
                      <a:pt x="64" y="150"/>
                    </a:lnTo>
                    <a:lnTo>
                      <a:pt x="68" y="148"/>
                    </a:lnTo>
                    <a:lnTo>
                      <a:pt x="68" y="144"/>
                    </a:lnTo>
                    <a:lnTo>
                      <a:pt x="68" y="144"/>
                    </a:lnTo>
                    <a:lnTo>
                      <a:pt x="70" y="142"/>
                    </a:lnTo>
                    <a:lnTo>
                      <a:pt x="74" y="140"/>
                    </a:lnTo>
                    <a:lnTo>
                      <a:pt x="80" y="138"/>
                    </a:lnTo>
                    <a:lnTo>
                      <a:pt x="80" y="138"/>
                    </a:lnTo>
                    <a:lnTo>
                      <a:pt x="82" y="140"/>
                    </a:lnTo>
                    <a:lnTo>
                      <a:pt x="86" y="144"/>
                    </a:lnTo>
                    <a:lnTo>
                      <a:pt x="86" y="144"/>
                    </a:lnTo>
                    <a:lnTo>
                      <a:pt x="86" y="146"/>
                    </a:lnTo>
                    <a:lnTo>
                      <a:pt x="90" y="148"/>
                    </a:lnTo>
                    <a:lnTo>
                      <a:pt x="94" y="148"/>
                    </a:lnTo>
                    <a:lnTo>
                      <a:pt x="98" y="148"/>
                    </a:lnTo>
                    <a:lnTo>
                      <a:pt x="98" y="148"/>
                    </a:lnTo>
                    <a:lnTo>
                      <a:pt x="100" y="146"/>
                    </a:lnTo>
                    <a:lnTo>
                      <a:pt x="104" y="144"/>
                    </a:lnTo>
                    <a:lnTo>
                      <a:pt x="104" y="142"/>
                    </a:lnTo>
                    <a:lnTo>
                      <a:pt x="104" y="138"/>
                    </a:lnTo>
                    <a:lnTo>
                      <a:pt x="104" y="138"/>
                    </a:lnTo>
                    <a:lnTo>
                      <a:pt x="104" y="134"/>
                    </a:lnTo>
                    <a:lnTo>
                      <a:pt x="106" y="132"/>
                    </a:lnTo>
                    <a:lnTo>
                      <a:pt x="110" y="126"/>
                    </a:lnTo>
                    <a:lnTo>
                      <a:pt x="110" y="126"/>
                    </a:lnTo>
                    <a:lnTo>
                      <a:pt x="114" y="126"/>
                    </a:lnTo>
                    <a:lnTo>
                      <a:pt x="118" y="130"/>
                    </a:lnTo>
                    <a:lnTo>
                      <a:pt x="118" y="130"/>
                    </a:lnTo>
                    <a:lnTo>
                      <a:pt x="122" y="130"/>
                    </a:lnTo>
                    <a:lnTo>
                      <a:pt x="124" y="130"/>
                    </a:lnTo>
                    <a:lnTo>
                      <a:pt x="128" y="130"/>
                    </a:lnTo>
                    <a:lnTo>
                      <a:pt x="130" y="128"/>
                    </a:lnTo>
                    <a:lnTo>
                      <a:pt x="130" y="128"/>
                    </a:lnTo>
                    <a:lnTo>
                      <a:pt x="134" y="124"/>
                    </a:lnTo>
                    <a:lnTo>
                      <a:pt x="134" y="120"/>
                    </a:lnTo>
                    <a:lnTo>
                      <a:pt x="134" y="118"/>
                    </a:lnTo>
                    <a:lnTo>
                      <a:pt x="132" y="114"/>
                    </a:lnTo>
                    <a:lnTo>
                      <a:pt x="132" y="114"/>
                    </a:lnTo>
                    <a:close/>
                    <a:moveTo>
                      <a:pt x="44" y="108"/>
                    </a:moveTo>
                    <a:lnTo>
                      <a:pt x="44" y="108"/>
                    </a:lnTo>
                    <a:lnTo>
                      <a:pt x="38" y="100"/>
                    </a:lnTo>
                    <a:lnTo>
                      <a:pt x="34" y="92"/>
                    </a:lnTo>
                    <a:lnTo>
                      <a:pt x="32" y="84"/>
                    </a:lnTo>
                    <a:lnTo>
                      <a:pt x="30" y="76"/>
                    </a:lnTo>
                    <a:lnTo>
                      <a:pt x="32" y="68"/>
                    </a:lnTo>
                    <a:lnTo>
                      <a:pt x="34" y="60"/>
                    </a:lnTo>
                    <a:lnTo>
                      <a:pt x="36" y="52"/>
                    </a:lnTo>
                    <a:lnTo>
                      <a:pt x="42" y="44"/>
                    </a:lnTo>
                    <a:lnTo>
                      <a:pt x="42" y="44"/>
                    </a:lnTo>
                    <a:lnTo>
                      <a:pt x="50" y="38"/>
                    </a:lnTo>
                    <a:lnTo>
                      <a:pt x="56" y="34"/>
                    </a:lnTo>
                    <a:lnTo>
                      <a:pt x="64" y="32"/>
                    </a:lnTo>
                    <a:lnTo>
                      <a:pt x="74" y="30"/>
                    </a:lnTo>
                    <a:lnTo>
                      <a:pt x="82" y="32"/>
                    </a:lnTo>
                    <a:lnTo>
                      <a:pt x="90" y="34"/>
                    </a:lnTo>
                    <a:lnTo>
                      <a:pt x="98" y="38"/>
                    </a:lnTo>
                    <a:lnTo>
                      <a:pt x="104" y="42"/>
                    </a:lnTo>
                    <a:lnTo>
                      <a:pt x="104" y="42"/>
                    </a:lnTo>
                    <a:lnTo>
                      <a:pt x="110" y="50"/>
                    </a:lnTo>
                    <a:lnTo>
                      <a:pt x="114" y="56"/>
                    </a:lnTo>
                    <a:lnTo>
                      <a:pt x="118" y="64"/>
                    </a:lnTo>
                    <a:lnTo>
                      <a:pt x="118" y="74"/>
                    </a:lnTo>
                    <a:lnTo>
                      <a:pt x="118" y="82"/>
                    </a:lnTo>
                    <a:lnTo>
                      <a:pt x="116" y="90"/>
                    </a:lnTo>
                    <a:lnTo>
                      <a:pt x="112" y="98"/>
                    </a:lnTo>
                    <a:lnTo>
                      <a:pt x="106" y="104"/>
                    </a:lnTo>
                    <a:lnTo>
                      <a:pt x="106" y="104"/>
                    </a:lnTo>
                    <a:lnTo>
                      <a:pt x="100" y="110"/>
                    </a:lnTo>
                    <a:lnTo>
                      <a:pt x="92" y="114"/>
                    </a:lnTo>
                    <a:lnTo>
                      <a:pt x="84" y="118"/>
                    </a:lnTo>
                    <a:lnTo>
                      <a:pt x="76" y="118"/>
                    </a:lnTo>
                    <a:lnTo>
                      <a:pt x="68" y="118"/>
                    </a:lnTo>
                    <a:lnTo>
                      <a:pt x="60" y="116"/>
                    </a:lnTo>
                    <a:lnTo>
                      <a:pt x="52" y="112"/>
                    </a:lnTo>
                    <a:lnTo>
                      <a:pt x="44" y="108"/>
                    </a:lnTo>
                    <a:lnTo>
                      <a:pt x="44" y="108"/>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Freeform 113"/>
              <p:cNvSpPr>
                <a:spLocks/>
              </p:cNvSpPr>
              <p:nvPr/>
            </p:nvSpPr>
            <p:spPr bwMode="auto">
              <a:xfrm>
                <a:off x="10210800" y="2333625"/>
                <a:ext cx="98425" cy="98425"/>
              </a:xfrm>
              <a:custGeom>
                <a:avLst/>
                <a:gdLst/>
                <a:ahLst/>
                <a:cxnLst>
                  <a:cxn ang="0">
                    <a:pos x="52" y="52"/>
                  </a:cxn>
                  <a:cxn ang="0">
                    <a:pos x="52" y="52"/>
                  </a:cxn>
                  <a:cxn ang="0">
                    <a:pos x="48" y="56"/>
                  </a:cxn>
                  <a:cxn ang="0">
                    <a:pos x="42" y="60"/>
                  </a:cxn>
                  <a:cxn ang="0">
                    <a:pos x="30" y="62"/>
                  </a:cxn>
                  <a:cxn ang="0">
                    <a:pos x="18" y="60"/>
                  </a:cxn>
                  <a:cxn ang="0">
                    <a:pos x="14" y="56"/>
                  </a:cxn>
                  <a:cxn ang="0">
                    <a:pos x="8" y="52"/>
                  </a:cxn>
                  <a:cxn ang="0">
                    <a:pos x="8" y="52"/>
                  </a:cxn>
                  <a:cxn ang="0">
                    <a:pos x="4" y="48"/>
                  </a:cxn>
                  <a:cxn ang="0">
                    <a:pos x="2" y="42"/>
                  </a:cxn>
                  <a:cxn ang="0">
                    <a:pos x="0" y="30"/>
                  </a:cxn>
                  <a:cxn ang="0">
                    <a:pos x="2" y="20"/>
                  </a:cxn>
                  <a:cxn ang="0">
                    <a:pos x="4" y="14"/>
                  </a:cxn>
                  <a:cxn ang="0">
                    <a:pos x="8" y="8"/>
                  </a:cxn>
                  <a:cxn ang="0">
                    <a:pos x="8" y="8"/>
                  </a:cxn>
                  <a:cxn ang="0">
                    <a:pos x="14" y="4"/>
                  </a:cxn>
                  <a:cxn ang="0">
                    <a:pos x="18" y="2"/>
                  </a:cxn>
                  <a:cxn ang="0">
                    <a:pos x="30" y="0"/>
                  </a:cxn>
                  <a:cxn ang="0">
                    <a:pos x="42" y="2"/>
                  </a:cxn>
                  <a:cxn ang="0">
                    <a:pos x="48" y="4"/>
                  </a:cxn>
                  <a:cxn ang="0">
                    <a:pos x="52" y="8"/>
                  </a:cxn>
                  <a:cxn ang="0">
                    <a:pos x="52" y="8"/>
                  </a:cxn>
                  <a:cxn ang="0">
                    <a:pos x="56" y="14"/>
                  </a:cxn>
                  <a:cxn ang="0">
                    <a:pos x="60" y="20"/>
                  </a:cxn>
                  <a:cxn ang="0">
                    <a:pos x="62" y="30"/>
                  </a:cxn>
                  <a:cxn ang="0">
                    <a:pos x="60" y="42"/>
                  </a:cxn>
                  <a:cxn ang="0">
                    <a:pos x="56" y="48"/>
                  </a:cxn>
                  <a:cxn ang="0">
                    <a:pos x="52" y="52"/>
                  </a:cxn>
                  <a:cxn ang="0">
                    <a:pos x="52" y="52"/>
                  </a:cxn>
                </a:cxnLst>
                <a:rect l="0" t="0" r="r" b="b"/>
                <a:pathLst>
                  <a:path w="62" h="62">
                    <a:moveTo>
                      <a:pt x="52" y="52"/>
                    </a:moveTo>
                    <a:lnTo>
                      <a:pt x="52" y="52"/>
                    </a:lnTo>
                    <a:lnTo>
                      <a:pt x="48" y="56"/>
                    </a:lnTo>
                    <a:lnTo>
                      <a:pt x="42" y="60"/>
                    </a:lnTo>
                    <a:lnTo>
                      <a:pt x="30" y="62"/>
                    </a:lnTo>
                    <a:lnTo>
                      <a:pt x="18" y="60"/>
                    </a:lnTo>
                    <a:lnTo>
                      <a:pt x="14" y="56"/>
                    </a:lnTo>
                    <a:lnTo>
                      <a:pt x="8" y="52"/>
                    </a:lnTo>
                    <a:lnTo>
                      <a:pt x="8" y="52"/>
                    </a:lnTo>
                    <a:lnTo>
                      <a:pt x="4" y="48"/>
                    </a:lnTo>
                    <a:lnTo>
                      <a:pt x="2" y="42"/>
                    </a:lnTo>
                    <a:lnTo>
                      <a:pt x="0" y="30"/>
                    </a:lnTo>
                    <a:lnTo>
                      <a:pt x="2" y="20"/>
                    </a:lnTo>
                    <a:lnTo>
                      <a:pt x="4" y="14"/>
                    </a:lnTo>
                    <a:lnTo>
                      <a:pt x="8" y="8"/>
                    </a:lnTo>
                    <a:lnTo>
                      <a:pt x="8" y="8"/>
                    </a:lnTo>
                    <a:lnTo>
                      <a:pt x="14" y="4"/>
                    </a:lnTo>
                    <a:lnTo>
                      <a:pt x="18" y="2"/>
                    </a:lnTo>
                    <a:lnTo>
                      <a:pt x="30" y="0"/>
                    </a:lnTo>
                    <a:lnTo>
                      <a:pt x="42" y="2"/>
                    </a:lnTo>
                    <a:lnTo>
                      <a:pt x="48" y="4"/>
                    </a:lnTo>
                    <a:lnTo>
                      <a:pt x="52" y="8"/>
                    </a:lnTo>
                    <a:lnTo>
                      <a:pt x="52" y="8"/>
                    </a:lnTo>
                    <a:lnTo>
                      <a:pt x="56" y="14"/>
                    </a:lnTo>
                    <a:lnTo>
                      <a:pt x="60" y="20"/>
                    </a:lnTo>
                    <a:lnTo>
                      <a:pt x="62" y="30"/>
                    </a:lnTo>
                    <a:lnTo>
                      <a:pt x="60" y="42"/>
                    </a:lnTo>
                    <a:lnTo>
                      <a:pt x="56" y="48"/>
                    </a:lnTo>
                    <a:lnTo>
                      <a:pt x="52" y="52"/>
                    </a:lnTo>
                    <a:lnTo>
                      <a:pt x="52" y="52"/>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sp>
        <p:nvSpPr>
          <p:cNvPr id="33" name="文本框 56"/>
          <p:cNvSpPr txBox="1"/>
          <p:nvPr/>
        </p:nvSpPr>
        <p:spPr>
          <a:xfrm>
            <a:off x="430015" y="1149070"/>
            <a:ext cx="2111244" cy="338554"/>
          </a:xfrm>
          <a:prstGeom prst="rect">
            <a:avLst/>
          </a:prstGeom>
          <a:solidFill>
            <a:sysClr val="window" lastClr="FFFFFF"/>
          </a:solidFill>
        </p:spPr>
        <p:txBody>
          <a:bodyPr wrap="square">
            <a:spAutoFit/>
          </a:bodyPr>
          <a:lstStyle>
            <a:defPPr>
              <a:defRPr lang="zh-CN"/>
            </a:defPPr>
            <a:lvl1pPr algn="ctr">
              <a:lnSpc>
                <a:spcPct val="100000"/>
              </a:lnSpc>
              <a:defRPr sz="2000" b="1">
                <a:solidFill>
                  <a:srgbClr val="C00000"/>
                </a:solidFill>
                <a:latin typeface="+mn-ea"/>
                <a:cs typeface="Arial" pitchFamily="34" charset="0"/>
              </a:defRPr>
            </a:lvl1pPr>
          </a:lstStyle>
          <a:p>
            <a:pPr defTabSz="1219200"/>
            <a:r>
              <a:rPr 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控制</a:t>
            </a:r>
            <a:r>
              <a:rPr 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向末端拓展</a:t>
            </a:r>
            <a:endParaRPr lang="en-US" altLang="zh-CN" sz="1600" dirty="0">
              <a:latin typeface="微软雅黑" panose="020B0503020204020204" pitchFamily="34" charset="-122"/>
              <a:ea typeface="微软雅黑" panose="020B0503020204020204" pitchFamily="34" charset="-122"/>
            </a:endParaRPr>
          </a:p>
        </p:txBody>
      </p:sp>
      <p:sp>
        <p:nvSpPr>
          <p:cNvPr id="49" name="Text Box 11"/>
          <p:cNvSpPr txBox="1">
            <a:spLocks noChangeArrowheads="1"/>
          </p:cNvSpPr>
          <p:nvPr/>
        </p:nvSpPr>
        <p:spPr bwMode="auto">
          <a:xfrm>
            <a:off x="481955" y="1676121"/>
            <a:ext cx="3191556" cy="1169551"/>
          </a:xfrm>
          <a:prstGeom prst="rect">
            <a:avLst/>
          </a:prstGeom>
          <a:noFill/>
          <a:ln w="9525">
            <a:noFill/>
            <a:miter lim="800000"/>
            <a:headEnd/>
            <a:tailEnd/>
          </a:ln>
        </p:spPr>
        <p:txBody>
          <a:bodyPr wrap="square">
            <a:spAutoFit/>
          </a:bodyPr>
          <a:lstStyle/>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rPr>
              <a:t>从输电、变电控制，向配电网、分布式电源和用户侧拓展</a:t>
            </a:r>
            <a:endParaRPr lang="en-US" altLang="zh-CN" sz="1400" dirty="0">
              <a:solidFill>
                <a:prstClr val="black"/>
              </a:solidFill>
              <a:latin typeface="微软雅黑" panose="020B0503020204020204" pitchFamily="34" charset="-122"/>
              <a:ea typeface="微软雅黑" panose="020B0503020204020204" pitchFamily="34" charset="-122"/>
            </a:endParaRPr>
          </a:p>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rPr>
              <a:t>控制点数量：十万级</a:t>
            </a:r>
            <a:r>
              <a:rPr lang="en-US" altLang="zh-CN" sz="1400" dirty="0">
                <a:solidFill>
                  <a:prstClr val="black"/>
                </a:solidFill>
                <a:latin typeface="微软雅黑" panose="020B0503020204020204" pitchFamily="34" charset="-122"/>
                <a:ea typeface="微软雅黑" panose="020B0503020204020204" pitchFamily="34" charset="-122"/>
              </a:rPr>
              <a:t>-&gt;</a:t>
            </a:r>
            <a:r>
              <a:rPr lang="zh-CN" altLang="en-US" sz="1400" dirty="0">
                <a:solidFill>
                  <a:prstClr val="black"/>
                </a:solidFill>
                <a:latin typeface="微软雅黑" panose="020B0503020204020204" pitchFamily="34" charset="-122"/>
                <a:ea typeface="微软雅黑" panose="020B0503020204020204" pitchFamily="34" charset="-122"/>
              </a:rPr>
              <a:t>百万级，控时延： 准实时</a:t>
            </a:r>
            <a:r>
              <a:rPr lang="en-US" altLang="zh-CN" sz="1400" dirty="0">
                <a:solidFill>
                  <a:prstClr val="black"/>
                </a:solidFill>
                <a:latin typeface="微软雅黑" panose="020B0503020204020204" pitchFamily="34" charset="-122"/>
                <a:ea typeface="微软雅黑" panose="020B0503020204020204" pitchFamily="34" charset="-122"/>
              </a:rPr>
              <a:t>-&gt;</a:t>
            </a:r>
            <a:r>
              <a:rPr lang="zh-CN" altLang="en-US" sz="1400" dirty="0">
                <a:solidFill>
                  <a:prstClr val="black"/>
                </a:solidFill>
                <a:latin typeface="微软雅黑" panose="020B0503020204020204" pitchFamily="34" charset="-122"/>
                <a:ea typeface="微软雅黑" panose="020B0503020204020204" pitchFamily="34" charset="-122"/>
              </a:rPr>
              <a:t>实时，控制频次： 低频</a:t>
            </a:r>
            <a:r>
              <a:rPr lang="en-US" altLang="zh-CN" sz="1400" dirty="0">
                <a:solidFill>
                  <a:prstClr val="black"/>
                </a:solidFill>
                <a:latin typeface="微软雅黑" panose="020B0503020204020204" pitchFamily="34" charset="-122"/>
                <a:ea typeface="微软雅黑" panose="020B0503020204020204" pitchFamily="34" charset="-122"/>
              </a:rPr>
              <a:t>-&gt;</a:t>
            </a:r>
            <a:r>
              <a:rPr lang="zh-CN" altLang="en-US" sz="1400" dirty="0">
                <a:solidFill>
                  <a:prstClr val="black"/>
                </a:solidFill>
                <a:latin typeface="微软雅黑" panose="020B0503020204020204" pitchFamily="34" charset="-122"/>
                <a:ea typeface="微软雅黑" panose="020B0503020204020204" pitchFamily="34" charset="-122"/>
              </a:rPr>
              <a:t>高频</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742036" y="2950962"/>
            <a:ext cx="931474" cy="900856"/>
            <a:chOff x="1436861" y="3465673"/>
            <a:chExt cx="1368425" cy="1368425"/>
          </a:xfrm>
        </p:grpSpPr>
        <p:sp>
          <p:nvSpPr>
            <p:cNvPr id="51" name="椭圆 50"/>
            <p:cNvSpPr/>
            <p:nvPr/>
          </p:nvSpPr>
          <p:spPr bwMode="auto">
            <a:xfrm>
              <a:off x="1436861" y="3465673"/>
              <a:ext cx="1368425" cy="1368425"/>
            </a:xfrm>
            <a:prstGeom prst="ellipse">
              <a:avLst/>
            </a:prstGeom>
            <a:solidFill>
              <a:srgbClr val="00B0F0"/>
            </a:solidFill>
            <a:ln w="25400" cap="flat" cmpd="sng" algn="ctr">
              <a:noFill/>
              <a:prstDash val="solid"/>
            </a:ln>
            <a:effectLst/>
          </p:spPr>
          <p:txBody>
            <a:bodyPr anchor="ctr"/>
            <a:lstStyle/>
            <a:p>
              <a:pPr algn="ctr" defTabSz="914217">
                <a:defRPr/>
              </a:pPr>
              <a:endParaRPr lang="zh-CN" altLang="en-US" kern="0">
                <a:solidFill>
                  <a:prstClr val="black"/>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a:blip r:embed="rId3" cstate="print">
              <a:clrChange>
                <a:clrFrom>
                  <a:srgbClr val="22B14C"/>
                </a:clrFrom>
                <a:clrTo>
                  <a:srgbClr val="22B14C">
                    <a:alpha val="0"/>
                  </a:srgbClr>
                </a:clrTo>
              </a:clrChange>
            </a:blip>
            <a:stretch>
              <a:fillRect/>
            </a:stretch>
          </p:blipFill>
          <p:spPr>
            <a:xfrm>
              <a:off x="1778287" y="3673374"/>
              <a:ext cx="643024" cy="506335"/>
            </a:xfrm>
            <a:prstGeom prst="rect">
              <a:avLst/>
            </a:prstGeom>
          </p:spPr>
        </p:pic>
        <p:sp>
          <p:nvSpPr>
            <p:cNvPr id="53" name="Freeform 121"/>
            <p:cNvSpPr>
              <a:spLocks noEditPoints="1"/>
            </p:cNvSpPr>
            <p:nvPr/>
          </p:nvSpPr>
          <p:spPr bwMode="auto">
            <a:xfrm>
              <a:off x="1906412" y="4237078"/>
              <a:ext cx="386774" cy="449096"/>
            </a:xfrm>
            <a:custGeom>
              <a:avLst/>
              <a:gdLst/>
              <a:ahLst/>
              <a:cxnLst>
                <a:cxn ang="0">
                  <a:pos x="5900" y="2850"/>
                </a:cxn>
                <a:cxn ang="0">
                  <a:pos x="6550" y="3250"/>
                </a:cxn>
                <a:cxn ang="0">
                  <a:pos x="7350" y="3100"/>
                </a:cxn>
                <a:cxn ang="0">
                  <a:pos x="7800" y="2450"/>
                </a:cxn>
                <a:cxn ang="0">
                  <a:pos x="7650" y="1650"/>
                </a:cxn>
                <a:cxn ang="0">
                  <a:pos x="7000" y="1200"/>
                </a:cxn>
                <a:cxn ang="0">
                  <a:pos x="6200" y="1400"/>
                </a:cxn>
                <a:cxn ang="0">
                  <a:pos x="5750" y="2050"/>
                </a:cxn>
                <a:cxn ang="0">
                  <a:pos x="7550" y="850"/>
                </a:cxn>
                <a:cxn ang="0">
                  <a:pos x="7500" y="200"/>
                </a:cxn>
                <a:cxn ang="0">
                  <a:pos x="8150" y="450"/>
                </a:cxn>
                <a:cxn ang="0">
                  <a:pos x="8400" y="1100"/>
                </a:cxn>
                <a:cxn ang="0">
                  <a:pos x="8200" y="1800"/>
                </a:cxn>
                <a:cxn ang="0">
                  <a:pos x="8700" y="1450"/>
                </a:cxn>
                <a:cxn ang="0">
                  <a:pos x="9000" y="1750"/>
                </a:cxn>
                <a:cxn ang="0">
                  <a:pos x="8851" y="2450"/>
                </a:cxn>
                <a:cxn ang="0">
                  <a:pos x="8050" y="2850"/>
                </a:cxn>
                <a:cxn ang="0">
                  <a:pos x="8600" y="3100"/>
                </a:cxn>
                <a:cxn ang="0">
                  <a:pos x="8800" y="3250"/>
                </a:cxn>
                <a:cxn ang="0">
                  <a:pos x="8250" y="3800"/>
                </a:cxn>
                <a:cxn ang="0">
                  <a:pos x="7450" y="3700"/>
                </a:cxn>
                <a:cxn ang="0">
                  <a:pos x="7300" y="4000"/>
                </a:cxn>
                <a:cxn ang="0">
                  <a:pos x="7650" y="4250"/>
                </a:cxn>
                <a:cxn ang="0">
                  <a:pos x="6900" y="4450"/>
                </a:cxn>
                <a:cxn ang="0">
                  <a:pos x="6350" y="4050"/>
                </a:cxn>
                <a:cxn ang="0">
                  <a:pos x="6000" y="3650"/>
                </a:cxn>
                <a:cxn ang="0">
                  <a:pos x="6050" y="4250"/>
                </a:cxn>
                <a:cxn ang="0">
                  <a:pos x="5400" y="4050"/>
                </a:cxn>
                <a:cxn ang="0">
                  <a:pos x="5150" y="3400"/>
                </a:cxn>
                <a:cxn ang="0">
                  <a:pos x="5350" y="2700"/>
                </a:cxn>
                <a:cxn ang="0">
                  <a:pos x="4850" y="3050"/>
                </a:cxn>
                <a:cxn ang="0">
                  <a:pos x="4550" y="2700"/>
                </a:cxn>
                <a:cxn ang="0">
                  <a:pos x="4700" y="2050"/>
                </a:cxn>
                <a:cxn ang="0">
                  <a:pos x="5500" y="1650"/>
                </a:cxn>
                <a:cxn ang="0">
                  <a:pos x="4950" y="1400"/>
                </a:cxn>
                <a:cxn ang="0">
                  <a:pos x="4750" y="1251"/>
                </a:cxn>
                <a:cxn ang="0">
                  <a:pos x="5300" y="700"/>
                </a:cxn>
                <a:cxn ang="0">
                  <a:pos x="6100" y="750"/>
                </a:cxn>
                <a:cxn ang="0">
                  <a:pos x="6250" y="500"/>
                </a:cxn>
                <a:cxn ang="0">
                  <a:pos x="5900" y="250"/>
                </a:cxn>
                <a:cxn ang="0">
                  <a:pos x="6650" y="50"/>
                </a:cxn>
                <a:cxn ang="0">
                  <a:pos x="7200" y="450"/>
                </a:cxn>
                <a:cxn ang="0">
                  <a:pos x="1600" y="6250"/>
                </a:cxn>
                <a:cxn ang="0">
                  <a:pos x="2350" y="5600"/>
                </a:cxn>
                <a:cxn ang="0">
                  <a:pos x="11350" y="5650"/>
                </a:cxn>
                <a:cxn ang="0">
                  <a:pos x="12000" y="6400"/>
                </a:cxn>
                <a:cxn ang="0">
                  <a:pos x="13500" y="13200"/>
                </a:cxn>
                <a:cxn ang="0">
                  <a:pos x="13100" y="13551"/>
                </a:cxn>
                <a:cxn ang="0">
                  <a:pos x="350" y="13500"/>
                </a:cxn>
                <a:cxn ang="0">
                  <a:pos x="0" y="13101"/>
                </a:cxn>
                <a:cxn ang="0">
                  <a:pos x="6400" y="9200"/>
                </a:cxn>
                <a:cxn ang="0">
                  <a:pos x="2300" y="6600"/>
                </a:cxn>
                <a:cxn ang="0">
                  <a:pos x="6400" y="10000"/>
                </a:cxn>
                <a:cxn ang="0">
                  <a:pos x="7150" y="10000"/>
                </a:cxn>
                <a:cxn ang="0">
                  <a:pos x="7150" y="10000"/>
                </a:cxn>
                <a:cxn ang="0">
                  <a:pos x="11250" y="6600"/>
                </a:cxn>
                <a:cxn ang="0">
                  <a:pos x="5300" y="14200"/>
                </a:cxn>
                <a:cxn ang="0">
                  <a:pos x="11599" y="15750"/>
                </a:cxn>
                <a:cxn ang="0">
                  <a:pos x="11750" y="16100"/>
                </a:cxn>
                <a:cxn ang="0">
                  <a:pos x="11500" y="16400"/>
                </a:cxn>
                <a:cxn ang="0">
                  <a:pos x="1800" y="16200"/>
                </a:cxn>
                <a:cxn ang="0">
                  <a:pos x="1850" y="15850"/>
                </a:cxn>
                <a:cxn ang="0">
                  <a:pos x="5300" y="14200"/>
                </a:cxn>
              </a:cxnLst>
              <a:rect l="0" t="0" r="r" b="b"/>
              <a:pathLst>
                <a:path w="13550" h="16400">
                  <a:moveTo>
                    <a:pt x="5750" y="2250"/>
                  </a:moveTo>
                  <a:lnTo>
                    <a:pt x="5750" y="2450"/>
                  </a:lnTo>
                  <a:lnTo>
                    <a:pt x="5800" y="2650"/>
                  </a:lnTo>
                  <a:lnTo>
                    <a:pt x="5900" y="2850"/>
                  </a:lnTo>
                  <a:lnTo>
                    <a:pt x="6050" y="3000"/>
                  </a:lnTo>
                  <a:lnTo>
                    <a:pt x="6200" y="3100"/>
                  </a:lnTo>
                  <a:lnTo>
                    <a:pt x="6350" y="3200"/>
                  </a:lnTo>
                  <a:lnTo>
                    <a:pt x="6550" y="3250"/>
                  </a:lnTo>
                  <a:lnTo>
                    <a:pt x="6800" y="3301"/>
                  </a:lnTo>
                  <a:lnTo>
                    <a:pt x="7000" y="3250"/>
                  </a:lnTo>
                  <a:lnTo>
                    <a:pt x="7200" y="3200"/>
                  </a:lnTo>
                  <a:lnTo>
                    <a:pt x="7350" y="3100"/>
                  </a:lnTo>
                  <a:lnTo>
                    <a:pt x="7500" y="3000"/>
                  </a:lnTo>
                  <a:lnTo>
                    <a:pt x="7650" y="2850"/>
                  </a:lnTo>
                  <a:lnTo>
                    <a:pt x="7750" y="2650"/>
                  </a:lnTo>
                  <a:lnTo>
                    <a:pt x="7800" y="2450"/>
                  </a:lnTo>
                  <a:lnTo>
                    <a:pt x="7800" y="2250"/>
                  </a:lnTo>
                  <a:lnTo>
                    <a:pt x="7800" y="2050"/>
                  </a:lnTo>
                  <a:lnTo>
                    <a:pt x="7750" y="1850"/>
                  </a:lnTo>
                  <a:lnTo>
                    <a:pt x="7650" y="1650"/>
                  </a:lnTo>
                  <a:lnTo>
                    <a:pt x="7500" y="1500"/>
                  </a:lnTo>
                  <a:lnTo>
                    <a:pt x="7350" y="1400"/>
                  </a:lnTo>
                  <a:lnTo>
                    <a:pt x="7200" y="1300"/>
                  </a:lnTo>
                  <a:lnTo>
                    <a:pt x="7000" y="1200"/>
                  </a:lnTo>
                  <a:lnTo>
                    <a:pt x="6800" y="1200"/>
                  </a:lnTo>
                  <a:lnTo>
                    <a:pt x="6550" y="1200"/>
                  </a:lnTo>
                  <a:lnTo>
                    <a:pt x="6350" y="1300"/>
                  </a:lnTo>
                  <a:lnTo>
                    <a:pt x="6200" y="1400"/>
                  </a:lnTo>
                  <a:lnTo>
                    <a:pt x="6050" y="1500"/>
                  </a:lnTo>
                  <a:lnTo>
                    <a:pt x="5900" y="1650"/>
                  </a:lnTo>
                  <a:lnTo>
                    <a:pt x="5800" y="1850"/>
                  </a:lnTo>
                  <a:lnTo>
                    <a:pt x="5750" y="2050"/>
                  </a:lnTo>
                  <a:lnTo>
                    <a:pt x="5750" y="2250"/>
                  </a:lnTo>
                  <a:close/>
                  <a:moveTo>
                    <a:pt x="7350" y="1000"/>
                  </a:moveTo>
                  <a:lnTo>
                    <a:pt x="7450" y="950"/>
                  </a:lnTo>
                  <a:lnTo>
                    <a:pt x="7550" y="850"/>
                  </a:lnTo>
                  <a:lnTo>
                    <a:pt x="7650" y="650"/>
                  </a:lnTo>
                  <a:lnTo>
                    <a:pt x="7600" y="400"/>
                  </a:lnTo>
                  <a:lnTo>
                    <a:pt x="7550" y="300"/>
                  </a:lnTo>
                  <a:lnTo>
                    <a:pt x="7500" y="200"/>
                  </a:lnTo>
                  <a:lnTo>
                    <a:pt x="7550" y="200"/>
                  </a:lnTo>
                  <a:lnTo>
                    <a:pt x="7750" y="250"/>
                  </a:lnTo>
                  <a:lnTo>
                    <a:pt x="8000" y="350"/>
                  </a:lnTo>
                  <a:lnTo>
                    <a:pt x="8150" y="450"/>
                  </a:lnTo>
                  <a:lnTo>
                    <a:pt x="8250" y="600"/>
                  </a:lnTo>
                  <a:lnTo>
                    <a:pt x="8350" y="750"/>
                  </a:lnTo>
                  <a:lnTo>
                    <a:pt x="8400" y="950"/>
                  </a:lnTo>
                  <a:lnTo>
                    <a:pt x="8400" y="1100"/>
                  </a:lnTo>
                  <a:lnTo>
                    <a:pt x="8350" y="1251"/>
                  </a:lnTo>
                  <a:lnTo>
                    <a:pt x="8250" y="1550"/>
                  </a:lnTo>
                  <a:lnTo>
                    <a:pt x="8100" y="1750"/>
                  </a:lnTo>
                  <a:lnTo>
                    <a:pt x="8200" y="1800"/>
                  </a:lnTo>
                  <a:lnTo>
                    <a:pt x="8300" y="1800"/>
                  </a:lnTo>
                  <a:lnTo>
                    <a:pt x="8500" y="1700"/>
                  </a:lnTo>
                  <a:lnTo>
                    <a:pt x="8650" y="1550"/>
                  </a:lnTo>
                  <a:lnTo>
                    <a:pt x="8700" y="1450"/>
                  </a:lnTo>
                  <a:lnTo>
                    <a:pt x="8700" y="1300"/>
                  </a:lnTo>
                  <a:lnTo>
                    <a:pt x="8800" y="1350"/>
                  </a:lnTo>
                  <a:lnTo>
                    <a:pt x="8900" y="1500"/>
                  </a:lnTo>
                  <a:lnTo>
                    <a:pt x="9000" y="1750"/>
                  </a:lnTo>
                  <a:lnTo>
                    <a:pt x="9000" y="1950"/>
                  </a:lnTo>
                  <a:lnTo>
                    <a:pt x="9000" y="2100"/>
                  </a:lnTo>
                  <a:lnTo>
                    <a:pt x="8900" y="2300"/>
                  </a:lnTo>
                  <a:lnTo>
                    <a:pt x="8851" y="2450"/>
                  </a:lnTo>
                  <a:lnTo>
                    <a:pt x="8700" y="2600"/>
                  </a:lnTo>
                  <a:lnTo>
                    <a:pt x="8600" y="2700"/>
                  </a:lnTo>
                  <a:lnTo>
                    <a:pt x="8300" y="2800"/>
                  </a:lnTo>
                  <a:lnTo>
                    <a:pt x="8050" y="2850"/>
                  </a:lnTo>
                  <a:lnTo>
                    <a:pt x="8100" y="2950"/>
                  </a:lnTo>
                  <a:lnTo>
                    <a:pt x="8150" y="3050"/>
                  </a:lnTo>
                  <a:lnTo>
                    <a:pt x="8350" y="3100"/>
                  </a:lnTo>
                  <a:lnTo>
                    <a:pt x="8600" y="3100"/>
                  </a:lnTo>
                  <a:lnTo>
                    <a:pt x="8700" y="3050"/>
                  </a:lnTo>
                  <a:lnTo>
                    <a:pt x="8800" y="2950"/>
                  </a:lnTo>
                  <a:lnTo>
                    <a:pt x="8800" y="3050"/>
                  </a:lnTo>
                  <a:lnTo>
                    <a:pt x="8800" y="3250"/>
                  </a:lnTo>
                  <a:lnTo>
                    <a:pt x="8700" y="3500"/>
                  </a:lnTo>
                  <a:lnTo>
                    <a:pt x="8600" y="3600"/>
                  </a:lnTo>
                  <a:lnTo>
                    <a:pt x="8450" y="3700"/>
                  </a:lnTo>
                  <a:lnTo>
                    <a:pt x="8250" y="3800"/>
                  </a:lnTo>
                  <a:lnTo>
                    <a:pt x="8100" y="3850"/>
                  </a:lnTo>
                  <a:lnTo>
                    <a:pt x="7900" y="3850"/>
                  </a:lnTo>
                  <a:lnTo>
                    <a:pt x="7750" y="3850"/>
                  </a:lnTo>
                  <a:lnTo>
                    <a:pt x="7450" y="3700"/>
                  </a:lnTo>
                  <a:lnTo>
                    <a:pt x="7250" y="3550"/>
                  </a:lnTo>
                  <a:lnTo>
                    <a:pt x="7250" y="3650"/>
                  </a:lnTo>
                  <a:lnTo>
                    <a:pt x="7200" y="3750"/>
                  </a:lnTo>
                  <a:lnTo>
                    <a:pt x="7300" y="4000"/>
                  </a:lnTo>
                  <a:lnTo>
                    <a:pt x="7450" y="4150"/>
                  </a:lnTo>
                  <a:lnTo>
                    <a:pt x="7600" y="4150"/>
                  </a:lnTo>
                  <a:lnTo>
                    <a:pt x="7701" y="4200"/>
                  </a:lnTo>
                  <a:lnTo>
                    <a:pt x="7650" y="4250"/>
                  </a:lnTo>
                  <a:lnTo>
                    <a:pt x="7500" y="4350"/>
                  </a:lnTo>
                  <a:lnTo>
                    <a:pt x="7250" y="4450"/>
                  </a:lnTo>
                  <a:lnTo>
                    <a:pt x="7100" y="4500"/>
                  </a:lnTo>
                  <a:lnTo>
                    <a:pt x="6900" y="4450"/>
                  </a:lnTo>
                  <a:lnTo>
                    <a:pt x="6700" y="4400"/>
                  </a:lnTo>
                  <a:lnTo>
                    <a:pt x="6550" y="4300"/>
                  </a:lnTo>
                  <a:lnTo>
                    <a:pt x="6450" y="4200"/>
                  </a:lnTo>
                  <a:lnTo>
                    <a:pt x="6350" y="4050"/>
                  </a:lnTo>
                  <a:lnTo>
                    <a:pt x="6250" y="3800"/>
                  </a:lnTo>
                  <a:lnTo>
                    <a:pt x="6200" y="3500"/>
                  </a:lnTo>
                  <a:lnTo>
                    <a:pt x="6100" y="3550"/>
                  </a:lnTo>
                  <a:lnTo>
                    <a:pt x="6000" y="3650"/>
                  </a:lnTo>
                  <a:lnTo>
                    <a:pt x="5900" y="3850"/>
                  </a:lnTo>
                  <a:lnTo>
                    <a:pt x="5950" y="4050"/>
                  </a:lnTo>
                  <a:lnTo>
                    <a:pt x="6000" y="4200"/>
                  </a:lnTo>
                  <a:lnTo>
                    <a:pt x="6050" y="4250"/>
                  </a:lnTo>
                  <a:lnTo>
                    <a:pt x="6000" y="4300"/>
                  </a:lnTo>
                  <a:lnTo>
                    <a:pt x="5800" y="4250"/>
                  </a:lnTo>
                  <a:lnTo>
                    <a:pt x="5550" y="4150"/>
                  </a:lnTo>
                  <a:lnTo>
                    <a:pt x="5400" y="4050"/>
                  </a:lnTo>
                  <a:lnTo>
                    <a:pt x="5300" y="3900"/>
                  </a:lnTo>
                  <a:lnTo>
                    <a:pt x="5200" y="3700"/>
                  </a:lnTo>
                  <a:lnTo>
                    <a:pt x="5150" y="3550"/>
                  </a:lnTo>
                  <a:lnTo>
                    <a:pt x="5150" y="3400"/>
                  </a:lnTo>
                  <a:lnTo>
                    <a:pt x="5200" y="3250"/>
                  </a:lnTo>
                  <a:lnTo>
                    <a:pt x="5300" y="2950"/>
                  </a:lnTo>
                  <a:lnTo>
                    <a:pt x="5450" y="2750"/>
                  </a:lnTo>
                  <a:lnTo>
                    <a:pt x="5350" y="2700"/>
                  </a:lnTo>
                  <a:lnTo>
                    <a:pt x="5250" y="2700"/>
                  </a:lnTo>
                  <a:lnTo>
                    <a:pt x="5050" y="2800"/>
                  </a:lnTo>
                  <a:lnTo>
                    <a:pt x="4900" y="2950"/>
                  </a:lnTo>
                  <a:lnTo>
                    <a:pt x="4850" y="3050"/>
                  </a:lnTo>
                  <a:lnTo>
                    <a:pt x="4850" y="3150"/>
                  </a:lnTo>
                  <a:lnTo>
                    <a:pt x="4750" y="3100"/>
                  </a:lnTo>
                  <a:lnTo>
                    <a:pt x="4650" y="2950"/>
                  </a:lnTo>
                  <a:lnTo>
                    <a:pt x="4550" y="2700"/>
                  </a:lnTo>
                  <a:lnTo>
                    <a:pt x="4550" y="2550"/>
                  </a:lnTo>
                  <a:lnTo>
                    <a:pt x="4550" y="2350"/>
                  </a:lnTo>
                  <a:lnTo>
                    <a:pt x="4650" y="2200"/>
                  </a:lnTo>
                  <a:lnTo>
                    <a:pt x="4700" y="2050"/>
                  </a:lnTo>
                  <a:lnTo>
                    <a:pt x="4850" y="1900"/>
                  </a:lnTo>
                  <a:lnTo>
                    <a:pt x="4950" y="1800"/>
                  </a:lnTo>
                  <a:lnTo>
                    <a:pt x="5250" y="1700"/>
                  </a:lnTo>
                  <a:lnTo>
                    <a:pt x="5500" y="1650"/>
                  </a:lnTo>
                  <a:lnTo>
                    <a:pt x="5450" y="1550"/>
                  </a:lnTo>
                  <a:lnTo>
                    <a:pt x="5400" y="1500"/>
                  </a:lnTo>
                  <a:lnTo>
                    <a:pt x="5200" y="1400"/>
                  </a:lnTo>
                  <a:lnTo>
                    <a:pt x="4950" y="1400"/>
                  </a:lnTo>
                  <a:lnTo>
                    <a:pt x="4850" y="1450"/>
                  </a:lnTo>
                  <a:lnTo>
                    <a:pt x="4750" y="1500"/>
                  </a:lnTo>
                  <a:lnTo>
                    <a:pt x="4750" y="1450"/>
                  </a:lnTo>
                  <a:lnTo>
                    <a:pt x="4750" y="1251"/>
                  </a:lnTo>
                  <a:lnTo>
                    <a:pt x="4850" y="1000"/>
                  </a:lnTo>
                  <a:lnTo>
                    <a:pt x="4950" y="900"/>
                  </a:lnTo>
                  <a:lnTo>
                    <a:pt x="5100" y="750"/>
                  </a:lnTo>
                  <a:lnTo>
                    <a:pt x="5300" y="700"/>
                  </a:lnTo>
                  <a:lnTo>
                    <a:pt x="5450" y="650"/>
                  </a:lnTo>
                  <a:lnTo>
                    <a:pt x="5650" y="650"/>
                  </a:lnTo>
                  <a:lnTo>
                    <a:pt x="5800" y="650"/>
                  </a:lnTo>
                  <a:lnTo>
                    <a:pt x="6100" y="750"/>
                  </a:lnTo>
                  <a:lnTo>
                    <a:pt x="6300" y="950"/>
                  </a:lnTo>
                  <a:lnTo>
                    <a:pt x="6350" y="850"/>
                  </a:lnTo>
                  <a:lnTo>
                    <a:pt x="6350" y="700"/>
                  </a:lnTo>
                  <a:lnTo>
                    <a:pt x="6250" y="500"/>
                  </a:lnTo>
                  <a:lnTo>
                    <a:pt x="6100" y="350"/>
                  </a:lnTo>
                  <a:lnTo>
                    <a:pt x="5950" y="300"/>
                  </a:lnTo>
                  <a:lnTo>
                    <a:pt x="5850" y="300"/>
                  </a:lnTo>
                  <a:lnTo>
                    <a:pt x="5900" y="250"/>
                  </a:lnTo>
                  <a:lnTo>
                    <a:pt x="6050" y="100"/>
                  </a:lnTo>
                  <a:lnTo>
                    <a:pt x="6300" y="0"/>
                  </a:lnTo>
                  <a:lnTo>
                    <a:pt x="6450" y="0"/>
                  </a:lnTo>
                  <a:lnTo>
                    <a:pt x="6650" y="50"/>
                  </a:lnTo>
                  <a:lnTo>
                    <a:pt x="6850" y="100"/>
                  </a:lnTo>
                  <a:lnTo>
                    <a:pt x="7000" y="200"/>
                  </a:lnTo>
                  <a:lnTo>
                    <a:pt x="7100" y="300"/>
                  </a:lnTo>
                  <a:lnTo>
                    <a:pt x="7200" y="450"/>
                  </a:lnTo>
                  <a:lnTo>
                    <a:pt x="7300" y="700"/>
                  </a:lnTo>
                  <a:lnTo>
                    <a:pt x="7350" y="1000"/>
                  </a:lnTo>
                  <a:close/>
                  <a:moveTo>
                    <a:pt x="1550" y="6400"/>
                  </a:moveTo>
                  <a:lnTo>
                    <a:pt x="1600" y="6250"/>
                  </a:lnTo>
                  <a:lnTo>
                    <a:pt x="1700" y="6100"/>
                  </a:lnTo>
                  <a:lnTo>
                    <a:pt x="1900" y="5850"/>
                  </a:lnTo>
                  <a:lnTo>
                    <a:pt x="2200" y="5650"/>
                  </a:lnTo>
                  <a:lnTo>
                    <a:pt x="2350" y="5600"/>
                  </a:lnTo>
                  <a:lnTo>
                    <a:pt x="2550" y="5600"/>
                  </a:lnTo>
                  <a:lnTo>
                    <a:pt x="11050" y="5600"/>
                  </a:lnTo>
                  <a:lnTo>
                    <a:pt x="11200" y="5600"/>
                  </a:lnTo>
                  <a:lnTo>
                    <a:pt x="11350" y="5650"/>
                  </a:lnTo>
                  <a:lnTo>
                    <a:pt x="11650" y="5850"/>
                  </a:lnTo>
                  <a:lnTo>
                    <a:pt x="11850" y="6100"/>
                  </a:lnTo>
                  <a:lnTo>
                    <a:pt x="11950" y="6250"/>
                  </a:lnTo>
                  <a:lnTo>
                    <a:pt x="12000" y="6400"/>
                  </a:lnTo>
                  <a:lnTo>
                    <a:pt x="13550" y="12800"/>
                  </a:lnTo>
                  <a:lnTo>
                    <a:pt x="13550" y="12950"/>
                  </a:lnTo>
                  <a:lnTo>
                    <a:pt x="13550" y="13101"/>
                  </a:lnTo>
                  <a:lnTo>
                    <a:pt x="13500" y="13200"/>
                  </a:lnTo>
                  <a:lnTo>
                    <a:pt x="13450" y="13350"/>
                  </a:lnTo>
                  <a:lnTo>
                    <a:pt x="13350" y="13450"/>
                  </a:lnTo>
                  <a:lnTo>
                    <a:pt x="13200" y="13500"/>
                  </a:lnTo>
                  <a:lnTo>
                    <a:pt x="13100" y="13551"/>
                  </a:lnTo>
                  <a:lnTo>
                    <a:pt x="12950" y="13551"/>
                  </a:lnTo>
                  <a:lnTo>
                    <a:pt x="600" y="13551"/>
                  </a:lnTo>
                  <a:lnTo>
                    <a:pt x="450" y="13551"/>
                  </a:lnTo>
                  <a:lnTo>
                    <a:pt x="350" y="13500"/>
                  </a:lnTo>
                  <a:lnTo>
                    <a:pt x="200" y="13450"/>
                  </a:lnTo>
                  <a:lnTo>
                    <a:pt x="100" y="13350"/>
                  </a:lnTo>
                  <a:lnTo>
                    <a:pt x="50" y="13200"/>
                  </a:lnTo>
                  <a:lnTo>
                    <a:pt x="0" y="13101"/>
                  </a:lnTo>
                  <a:lnTo>
                    <a:pt x="0" y="12950"/>
                  </a:lnTo>
                  <a:lnTo>
                    <a:pt x="0" y="12800"/>
                  </a:lnTo>
                  <a:lnTo>
                    <a:pt x="1550" y="6400"/>
                  </a:lnTo>
                  <a:close/>
                  <a:moveTo>
                    <a:pt x="6400" y="9200"/>
                  </a:moveTo>
                  <a:lnTo>
                    <a:pt x="6400" y="6400"/>
                  </a:lnTo>
                  <a:lnTo>
                    <a:pt x="2550" y="6400"/>
                  </a:lnTo>
                  <a:lnTo>
                    <a:pt x="2400" y="6450"/>
                  </a:lnTo>
                  <a:lnTo>
                    <a:pt x="2300" y="6600"/>
                  </a:lnTo>
                  <a:lnTo>
                    <a:pt x="1700" y="9200"/>
                  </a:lnTo>
                  <a:lnTo>
                    <a:pt x="6400" y="9200"/>
                  </a:lnTo>
                  <a:close/>
                  <a:moveTo>
                    <a:pt x="6400" y="12800"/>
                  </a:moveTo>
                  <a:lnTo>
                    <a:pt x="6400" y="10000"/>
                  </a:lnTo>
                  <a:lnTo>
                    <a:pt x="1501" y="10000"/>
                  </a:lnTo>
                  <a:lnTo>
                    <a:pt x="850" y="12800"/>
                  </a:lnTo>
                  <a:lnTo>
                    <a:pt x="6400" y="12800"/>
                  </a:lnTo>
                  <a:close/>
                  <a:moveTo>
                    <a:pt x="7150" y="10000"/>
                  </a:moveTo>
                  <a:lnTo>
                    <a:pt x="7150" y="12800"/>
                  </a:lnTo>
                  <a:lnTo>
                    <a:pt x="12700" y="12800"/>
                  </a:lnTo>
                  <a:lnTo>
                    <a:pt x="12050" y="10000"/>
                  </a:lnTo>
                  <a:lnTo>
                    <a:pt x="7150" y="10000"/>
                  </a:lnTo>
                  <a:close/>
                  <a:moveTo>
                    <a:pt x="7150" y="6400"/>
                  </a:moveTo>
                  <a:lnTo>
                    <a:pt x="7150" y="9200"/>
                  </a:lnTo>
                  <a:lnTo>
                    <a:pt x="11850" y="9200"/>
                  </a:lnTo>
                  <a:lnTo>
                    <a:pt x="11250" y="6600"/>
                  </a:lnTo>
                  <a:lnTo>
                    <a:pt x="11150" y="6450"/>
                  </a:lnTo>
                  <a:lnTo>
                    <a:pt x="11050" y="6400"/>
                  </a:lnTo>
                  <a:lnTo>
                    <a:pt x="7150" y="6400"/>
                  </a:lnTo>
                  <a:close/>
                  <a:moveTo>
                    <a:pt x="5300" y="14200"/>
                  </a:moveTo>
                  <a:lnTo>
                    <a:pt x="8250" y="14200"/>
                  </a:lnTo>
                  <a:lnTo>
                    <a:pt x="8250" y="15750"/>
                  </a:lnTo>
                  <a:lnTo>
                    <a:pt x="11500" y="15750"/>
                  </a:lnTo>
                  <a:lnTo>
                    <a:pt x="11599" y="15750"/>
                  </a:lnTo>
                  <a:lnTo>
                    <a:pt x="11700" y="15850"/>
                  </a:lnTo>
                  <a:lnTo>
                    <a:pt x="11750" y="15900"/>
                  </a:lnTo>
                  <a:lnTo>
                    <a:pt x="11750" y="16000"/>
                  </a:lnTo>
                  <a:lnTo>
                    <a:pt x="11750" y="16100"/>
                  </a:lnTo>
                  <a:lnTo>
                    <a:pt x="11750" y="16200"/>
                  </a:lnTo>
                  <a:lnTo>
                    <a:pt x="11700" y="16300"/>
                  </a:lnTo>
                  <a:lnTo>
                    <a:pt x="11599" y="16350"/>
                  </a:lnTo>
                  <a:lnTo>
                    <a:pt x="11500" y="16400"/>
                  </a:lnTo>
                  <a:lnTo>
                    <a:pt x="2050" y="16400"/>
                  </a:lnTo>
                  <a:lnTo>
                    <a:pt x="1951" y="16350"/>
                  </a:lnTo>
                  <a:lnTo>
                    <a:pt x="1850" y="16300"/>
                  </a:lnTo>
                  <a:lnTo>
                    <a:pt x="1800" y="16200"/>
                  </a:lnTo>
                  <a:lnTo>
                    <a:pt x="1800" y="16100"/>
                  </a:lnTo>
                  <a:lnTo>
                    <a:pt x="1800" y="16000"/>
                  </a:lnTo>
                  <a:lnTo>
                    <a:pt x="1800" y="15900"/>
                  </a:lnTo>
                  <a:lnTo>
                    <a:pt x="1850" y="15850"/>
                  </a:lnTo>
                  <a:lnTo>
                    <a:pt x="1951" y="15750"/>
                  </a:lnTo>
                  <a:lnTo>
                    <a:pt x="2050" y="15750"/>
                  </a:lnTo>
                  <a:lnTo>
                    <a:pt x="5300" y="15750"/>
                  </a:lnTo>
                  <a:lnTo>
                    <a:pt x="5300" y="14200"/>
                  </a:lnTo>
                  <a:close/>
                </a:path>
              </a:pathLst>
            </a:custGeom>
            <a:solidFill>
              <a:schemeClr val="bg1"/>
            </a:solidFill>
            <a:ln w="9525">
              <a:noFill/>
              <a:round/>
              <a:headEnd/>
              <a:tailEnd/>
            </a:ln>
          </p:spPr>
          <p:txBody>
            <a:bodyPr vert="horz" wrap="square" lIns="91419" tIns="45709" rIns="91419" bIns="45709" numCol="1" anchor="t" anchorCtr="0" compatLnSpc="1">
              <a:prstTxWarp prst="textNoShape">
                <a:avLst/>
              </a:prstTxWarp>
            </a:bodyPr>
            <a:lstStyle/>
            <a:p>
              <a:pPr defTabSz="1219200"/>
              <a:endParaRPr lang="zh-CN" altLang="en-US" sz="1000">
                <a:solidFill>
                  <a:prstClr val="white"/>
                </a:solidFill>
                <a:latin typeface="微软雅黑" panose="020B0503020204020204" pitchFamily="34" charset="-122"/>
                <a:ea typeface="微软雅黑" panose="020B0503020204020204" pitchFamily="34" charset="-122"/>
              </a:endParaRPr>
            </a:p>
          </p:txBody>
        </p:sp>
      </p:grpSp>
      <p:sp>
        <p:nvSpPr>
          <p:cNvPr id="54" name="文本框 56"/>
          <p:cNvSpPr txBox="1"/>
          <p:nvPr/>
        </p:nvSpPr>
        <p:spPr>
          <a:xfrm>
            <a:off x="442433" y="3109002"/>
            <a:ext cx="1989946" cy="584775"/>
          </a:xfrm>
          <a:prstGeom prst="rect">
            <a:avLst/>
          </a:prstGeom>
          <a:solidFill>
            <a:sysClr val="window" lastClr="FFFFFF"/>
          </a:solid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gn="ctr" defTabSz="1219200">
              <a:lnSpc>
                <a:spcPct val="100000"/>
              </a:lnSpc>
              <a:defRPr/>
            </a:pPr>
            <a:r>
              <a:rPr lang="en-US" altLang="zh-CN" sz="1600" b="1" dirty="0">
                <a:solidFill>
                  <a:srgbClr val="C00000"/>
                </a:solidFill>
                <a:latin typeface="微软雅黑" panose="020B0503020204020204" pitchFamily="34" charset="-122"/>
                <a:ea typeface="微软雅黑" panose="020B0503020204020204" pitchFamily="34" charset="-122"/>
                <a:cs typeface="Arial" pitchFamily="34" charset="0"/>
              </a:rPr>
              <a:t>“</a:t>
            </a:r>
            <a:r>
              <a:rPr lang="zh-CN" altLang="en-US" sz="1600" b="1" dirty="0">
                <a:solidFill>
                  <a:srgbClr val="C00000"/>
                </a:solidFill>
                <a:latin typeface="微软雅黑" panose="020B0503020204020204" pitchFamily="34" charset="-122"/>
                <a:ea typeface="微软雅黑" panose="020B0503020204020204" pitchFamily="34" charset="-122"/>
                <a:cs typeface="Arial" pitchFamily="34" charset="0"/>
              </a:rPr>
              <a:t>新能源、新业务</a:t>
            </a:r>
            <a:r>
              <a:rPr lang="en-US" altLang="zh-CN" sz="1600" b="1" dirty="0">
                <a:solidFill>
                  <a:srgbClr val="C00000"/>
                </a:solidFill>
                <a:latin typeface="微软雅黑" panose="020B0503020204020204" pitchFamily="34" charset="-122"/>
                <a:ea typeface="微软雅黑" panose="020B0503020204020204" pitchFamily="34" charset="-122"/>
                <a:cs typeface="Arial" pitchFamily="34" charset="0"/>
              </a:rPr>
              <a:t>”</a:t>
            </a:r>
            <a:r>
              <a:rPr lang="zh-CN" altLang="en-US" sz="1600" b="1" dirty="0">
                <a:solidFill>
                  <a:srgbClr val="C00000"/>
                </a:solidFill>
                <a:latin typeface="微软雅黑" panose="020B0503020204020204" pitchFamily="34" charset="-122"/>
                <a:ea typeface="微软雅黑" panose="020B0503020204020204" pitchFamily="34" charset="-122"/>
                <a:cs typeface="Arial" pitchFamily="34" charset="0"/>
              </a:rPr>
              <a:t>不断接入</a:t>
            </a:r>
            <a:endParaRPr lang="en-US" altLang="zh-CN" sz="1600" b="1"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56" name="Text Box 11"/>
          <p:cNvSpPr txBox="1">
            <a:spLocks noChangeArrowheads="1"/>
          </p:cNvSpPr>
          <p:nvPr/>
        </p:nvSpPr>
        <p:spPr bwMode="auto">
          <a:xfrm>
            <a:off x="573786" y="3838436"/>
            <a:ext cx="2872492" cy="523099"/>
          </a:xfrm>
          <a:prstGeom prst="rect">
            <a:avLst/>
          </a:prstGeom>
          <a:noFill/>
          <a:ln w="9525">
            <a:noFill/>
            <a:miter lim="800000"/>
            <a:headEnd/>
            <a:tailEnd/>
          </a:ln>
        </p:spPr>
        <p:txBody>
          <a:bodyPr wrap="square">
            <a:spAutoFit/>
          </a:bodyPr>
          <a:lstStyle/>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rPr>
              <a:t>太阳能、风能</a:t>
            </a:r>
            <a:endParaRPr lang="en-US" altLang="zh-CN" sz="1400" dirty="0">
              <a:solidFill>
                <a:prstClr val="black"/>
              </a:solidFill>
              <a:latin typeface="微软雅黑" panose="020B0503020204020204" pitchFamily="34" charset="-122"/>
              <a:ea typeface="微软雅黑" panose="020B0503020204020204" pitchFamily="34" charset="-122"/>
            </a:endParaRPr>
          </a:p>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rPr>
              <a:t>充电桩，智能家庭，智能路灯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481954" y="4734156"/>
            <a:ext cx="1969392" cy="584775"/>
          </a:xfrm>
          <a:prstGeom prst="rect">
            <a:avLst/>
          </a:prstGeom>
          <a:solidFill>
            <a:sysClr val="window" lastClr="FFFFFF"/>
          </a:solidFill>
        </p:spPr>
        <p:txBody>
          <a:bodyPr wrap="square">
            <a:spAutoFit/>
          </a:bodyPr>
          <a:lstStyle>
            <a:defPPr>
              <a:defRPr lang="zh-CN"/>
            </a:defPPr>
            <a:lvl1pPr algn="ctr">
              <a:lnSpc>
                <a:spcPct val="100000"/>
              </a:lnSpc>
              <a:defRPr sz="2000" b="1">
                <a:solidFill>
                  <a:srgbClr val="C00000"/>
                </a:solidFill>
                <a:latin typeface="+mn-ea"/>
                <a:cs typeface="Arial" pitchFamily="34" charset="0"/>
              </a:defRPr>
            </a:lvl1pPr>
          </a:lstStyle>
          <a:p>
            <a:pPr defTabSz="1219200"/>
            <a:r>
              <a:rPr lang="zh-CN" altLang="en-US" sz="1600" dirty="0">
                <a:latin typeface="微软雅黑" panose="020B0503020204020204" pitchFamily="34" charset="-122"/>
                <a:ea typeface="微软雅黑" panose="020B0503020204020204" pitchFamily="34" charset="-122"/>
              </a:rPr>
              <a:t>信息</a:t>
            </a:r>
            <a:r>
              <a:rPr 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采集</a:t>
            </a:r>
            <a:r>
              <a:rPr 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需求爆发增长</a:t>
            </a:r>
            <a:endParaRPr lang="en-US" altLang="zh-CN" sz="1600" dirty="0">
              <a:latin typeface="微软雅黑" panose="020B0503020204020204" pitchFamily="34" charset="-122"/>
              <a:ea typeface="微软雅黑" panose="020B0503020204020204" pitchFamily="34" charset="-122"/>
            </a:endParaRPr>
          </a:p>
        </p:txBody>
      </p:sp>
      <p:sp>
        <p:nvSpPr>
          <p:cNvPr id="58" name="Text Box 11"/>
          <p:cNvSpPr txBox="1">
            <a:spLocks noChangeArrowheads="1"/>
          </p:cNvSpPr>
          <p:nvPr/>
        </p:nvSpPr>
        <p:spPr bwMode="auto">
          <a:xfrm>
            <a:off x="515862" y="5555952"/>
            <a:ext cx="2477401" cy="523099"/>
          </a:xfrm>
          <a:prstGeom prst="rect">
            <a:avLst/>
          </a:prstGeom>
          <a:noFill/>
          <a:ln w="9525">
            <a:noFill/>
            <a:miter lim="800000"/>
            <a:headEnd/>
            <a:tailEnd/>
          </a:ln>
        </p:spPr>
        <p:txBody>
          <a:bodyPr wrap="square">
            <a:spAutoFit/>
          </a:bodyPr>
          <a:lstStyle/>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rPr>
              <a:t>采集点和采集量大幅提升</a:t>
            </a:r>
            <a:endParaRPr lang="en-US" altLang="zh-CN" sz="1400" dirty="0">
              <a:solidFill>
                <a:prstClr val="black"/>
              </a:solidFill>
              <a:latin typeface="微软雅黑" panose="020B0503020204020204" pitchFamily="34" charset="-122"/>
              <a:ea typeface="微软雅黑" panose="020B0503020204020204" pitchFamily="34" charset="-122"/>
            </a:endParaRPr>
          </a:p>
          <a:p>
            <a:pPr marL="285693" indent="-285693" defTabSz="1219200">
              <a:buFont typeface="Arial" panose="020B0604020202020204" pitchFamily="34" charset="0"/>
              <a:buChar char="•"/>
            </a:pPr>
            <a:r>
              <a:rPr lang="zh-CN" altLang="en-US" sz="1400" dirty="0">
                <a:solidFill>
                  <a:prstClr val="black"/>
                </a:solidFill>
                <a:latin typeface="微软雅黑" panose="020B0503020204020204" pitchFamily="34" charset="-122"/>
                <a:ea typeface="微软雅黑" panose="020B0503020204020204" pitchFamily="34" charset="-122"/>
                <a:cs typeface="Arial" pitchFamily="34" charset="0"/>
              </a:rPr>
              <a:t>采集频次和实时性提高</a:t>
            </a:r>
            <a:endParaRPr lang="en-US" altLang="zh-CN" sz="1400"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3" name="流程图: 联系 2"/>
          <p:cNvSpPr/>
          <p:nvPr/>
        </p:nvSpPr>
        <p:spPr>
          <a:xfrm>
            <a:off x="267436" y="1192047"/>
            <a:ext cx="365760" cy="40218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solidFill>
                  <a:schemeClr val="tx2"/>
                </a:solidFill>
              </a:rPr>
              <a:t>1</a:t>
            </a:r>
            <a:endParaRPr lang="zh-CN" altLang="en-US" sz="2400" b="1" dirty="0">
              <a:solidFill>
                <a:schemeClr val="tx2"/>
              </a:solidFill>
            </a:endParaRPr>
          </a:p>
        </p:txBody>
      </p:sp>
      <p:sp>
        <p:nvSpPr>
          <p:cNvPr id="43" name="流程图: 联系 42"/>
          <p:cNvSpPr/>
          <p:nvPr/>
        </p:nvSpPr>
        <p:spPr>
          <a:xfrm>
            <a:off x="267436" y="3131523"/>
            <a:ext cx="365760" cy="40218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solidFill>
                  <a:schemeClr val="tx2"/>
                </a:solidFill>
              </a:rPr>
              <a:t>2</a:t>
            </a:r>
            <a:endParaRPr lang="zh-CN" altLang="en-US" sz="2400" b="1" dirty="0">
              <a:solidFill>
                <a:schemeClr val="tx2"/>
              </a:solidFill>
            </a:endParaRPr>
          </a:p>
        </p:txBody>
      </p:sp>
      <p:sp>
        <p:nvSpPr>
          <p:cNvPr id="44" name="流程图: 联系 43"/>
          <p:cNvSpPr/>
          <p:nvPr/>
        </p:nvSpPr>
        <p:spPr>
          <a:xfrm>
            <a:off x="267436" y="4705637"/>
            <a:ext cx="365760" cy="402186"/>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solidFill>
                  <a:schemeClr val="tx2"/>
                </a:solidFill>
              </a:rPr>
              <a:t>3</a:t>
            </a:r>
            <a:endParaRPr lang="zh-CN" altLang="en-US" sz="2400" b="1" dirty="0">
              <a:solidFill>
                <a:schemeClr val="tx2"/>
              </a:solidFill>
            </a:endParaRPr>
          </a:p>
        </p:txBody>
      </p:sp>
      <p:cxnSp>
        <p:nvCxnSpPr>
          <p:cNvPr id="60" name="直接连接符 59"/>
          <p:cNvCxnSpPr>
            <a:stCxn id="47" idx="1"/>
            <a:endCxn id="28" idx="6"/>
          </p:cNvCxnSpPr>
          <p:nvPr/>
        </p:nvCxnSpPr>
        <p:spPr>
          <a:xfrm flipH="1" flipV="1">
            <a:off x="3591135" y="1259949"/>
            <a:ext cx="1162571" cy="996798"/>
          </a:xfrm>
          <a:prstGeom prst="line">
            <a:avLst/>
          </a:prstGeom>
          <a:ln w="63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1"/>
            <a:endCxn id="23" idx="6"/>
          </p:cNvCxnSpPr>
          <p:nvPr/>
        </p:nvCxnSpPr>
        <p:spPr>
          <a:xfrm flipH="1" flipV="1">
            <a:off x="3632322" y="5001625"/>
            <a:ext cx="1141650" cy="236026"/>
          </a:xfrm>
          <a:prstGeom prst="line">
            <a:avLst/>
          </a:prstGeom>
          <a:ln w="6350">
            <a:solidFill>
              <a:srgbClr val="00B0F0"/>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47" idx="1"/>
            <a:endCxn id="23" idx="6"/>
          </p:cNvCxnSpPr>
          <p:nvPr/>
        </p:nvCxnSpPr>
        <p:spPr>
          <a:xfrm flipH="1">
            <a:off x="3632322" y="2256747"/>
            <a:ext cx="1121384" cy="2744878"/>
          </a:xfrm>
          <a:prstGeom prst="line">
            <a:avLst/>
          </a:prstGeom>
          <a:ln w="63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47" idx="1"/>
            <a:endCxn id="51" idx="6"/>
          </p:cNvCxnSpPr>
          <p:nvPr/>
        </p:nvCxnSpPr>
        <p:spPr>
          <a:xfrm flipH="1">
            <a:off x="3673510" y="2256747"/>
            <a:ext cx="1080196" cy="1144643"/>
          </a:xfrm>
          <a:prstGeom prst="line">
            <a:avLst/>
          </a:prstGeom>
          <a:ln w="63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45" idx="1"/>
            <a:endCxn id="51" idx="6"/>
          </p:cNvCxnSpPr>
          <p:nvPr/>
        </p:nvCxnSpPr>
        <p:spPr>
          <a:xfrm flipH="1" flipV="1">
            <a:off x="3673510" y="3401390"/>
            <a:ext cx="1100462" cy="274185"/>
          </a:xfrm>
          <a:prstGeom prst="line">
            <a:avLst/>
          </a:prstGeom>
          <a:ln w="6350">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48" idx="1"/>
            <a:endCxn id="28" idx="6"/>
          </p:cNvCxnSpPr>
          <p:nvPr/>
        </p:nvCxnSpPr>
        <p:spPr>
          <a:xfrm flipH="1" flipV="1">
            <a:off x="3591135" y="1259949"/>
            <a:ext cx="1162571" cy="229396"/>
          </a:xfrm>
          <a:prstGeom prst="line">
            <a:avLst/>
          </a:prstGeom>
          <a:ln w="6350">
            <a:solidFill>
              <a:srgbClr val="C7000B"/>
            </a:solidFill>
            <a:prstDash val="sysDash"/>
          </a:ln>
        </p:spPr>
        <p:style>
          <a:lnRef idx="1">
            <a:schemeClr val="accent1"/>
          </a:lnRef>
          <a:fillRef idx="0">
            <a:schemeClr val="accent1"/>
          </a:fillRef>
          <a:effectRef idx="0">
            <a:schemeClr val="accent1"/>
          </a:effectRef>
          <a:fontRef idx="minor">
            <a:schemeClr val="tx1"/>
          </a:fontRef>
        </p:style>
      </p:cxnSp>
      <p:sp>
        <p:nvSpPr>
          <p:cNvPr id="86" name="右箭头 85"/>
          <p:cNvSpPr/>
          <p:nvPr/>
        </p:nvSpPr>
        <p:spPr>
          <a:xfrm>
            <a:off x="6551179" y="2138285"/>
            <a:ext cx="394877" cy="293686"/>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右箭头 87"/>
          <p:cNvSpPr/>
          <p:nvPr/>
        </p:nvSpPr>
        <p:spPr>
          <a:xfrm>
            <a:off x="6551179" y="3536101"/>
            <a:ext cx="394877" cy="293686"/>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99" name="直接连接符 98"/>
          <p:cNvCxnSpPr>
            <a:stCxn id="45" idx="1"/>
            <a:endCxn id="23" idx="6"/>
          </p:cNvCxnSpPr>
          <p:nvPr/>
        </p:nvCxnSpPr>
        <p:spPr>
          <a:xfrm flipH="1">
            <a:off x="3632322" y="3675575"/>
            <a:ext cx="1141650" cy="1326050"/>
          </a:xfrm>
          <a:prstGeom prst="line">
            <a:avLst/>
          </a:prstGeom>
          <a:ln w="6350">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45" idx="1"/>
            <a:endCxn id="28" idx="6"/>
          </p:cNvCxnSpPr>
          <p:nvPr/>
        </p:nvCxnSpPr>
        <p:spPr>
          <a:xfrm flipH="1" flipV="1">
            <a:off x="3591135" y="1259949"/>
            <a:ext cx="1182837" cy="2415626"/>
          </a:xfrm>
          <a:prstGeom prst="line">
            <a:avLst/>
          </a:prstGeom>
          <a:ln w="6350">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55" name="右箭头 87">
            <a:extLst>
              <a:ext uri="{FF2B5EF4-FFF2-40B4-BE49-F238E27FC236}">
                <a16:creationId xmlns:a16="http://schemas.microsoft.com/office/drawing/2014/main" id="{22311891-CBBD-4895-9D82-61D98CDC0ACE}"/>
              </a:ext>
            </a:extLst>
          </p:cNvPr>
          <p:cNvSpPr/>
          <p:nvPr/>
        </p:nvSpPr>
        <p:spPr>
          <a:xfrm>
            <a:off x="6551179" y="5090808"/>
            <a:ext cx="394877" cy="293686"/>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右箭头 85">
            <a:extLst>
              <a:ext uri="{FF2B5EF4-FFF2-40B4-BE49-F238E27FC236}">
                <a16:creationId xmlns:a16="http://schemas.microsoft.com/office/drawing/2014/main" id="{750021D9-4C4D-427B-84D8-BAD6EDFDADB5}"/>
              </a:ext>
            </a:extLst>
          </p:cNvPr>
          <p:cNvSpPr/>
          <p:nvPr/>
        </p:nvSpPr>
        <p:spPr>
          <a:xfrm>
            <a:off x="6551179" y="1335914"/>
            <a:ext cx="394877" cy="293686"/>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256184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035" y="661755"/>
            <a:ext cx="4357864" cy="5116900"/>
          </a:xfrm>
          <a:prstGeom prst="rect">
            <a:avLst/>
          </a:prstGeom>
          <a:solidFill>
            <a:srgbClr val="FFFFFF"/>
          </a:solidFill>
          <a:ln w="6350">
            <a:solidFill>
              <a:srgbClr val="008080"/>
            </a:solidFill>
            <a:prstDash val="dash"/>
          </a:ln>
        </p:spPr>
      </p:pic>
      <p:sp>
        <p:nvSpPr>
          <p:cNvPr id="11" name="标题 1"/>
          <p:cNvSpPr txBox="1">
            <a:spLocks/>
          </p:cNvSpPr>
          <p:nvPr/>
        </p:nvSpPr>
        <p:spPr>
          <a:xfrm>
            <a:off x="148741" y="75090"/>
            <a:ext cx="11590269" cy="586664"/>
          </a:xfrm>
          <a:prstGeom prst="rect">
            <a:avLst/>
          </a:prstGeom>
        </p:spPr>
        <p:txBody>
          <a:bodyPr vert="horz" lIns="91419" tIns="45709" rIns="91419" bIns="45709" rtlCol="0" anchor="ctr">
            <a:noAutofit/>
          </a:bodyPr>
          <a:lstStyle>
            <a:lvl1pPr algn="l" defTabSz="914583" rtl="0" eaLnBrk="1" latinLnBrk="0" hangingPunct="1">
              <a:lnSpc>
                <a:spcPct val="90000"/>
              </a:lnSpc>
              <a:spcBef>
                <a:spcPct val="0"/>
              </a:spcBef>
              <a:buNone/>
              <a:defRPr sz="4401" kern="1200">
                <a:solidFill>
                  <a:schemeClr val="tx1"/>
                </a:solidFill>
                <a:latin typeface="+mj-lt"/>
                <a:ea typeface="+mj-ea"/>
                <a:cs typeface="+mj-cs"/>
              </a:defRPr>
            </a:lvl1pPr>
          </a:lstStyle>
          <a:p>
            <a:pPr defTabSz="914478">
              <a:lnSpc>
                <a:spcPts val="3429"/>
              </a:lnSpc>
              <a:spcBef>
                <a:spcPts val="0"/>
              </a:spcBef>
            </a:pPr>
            <a:r>
              <a:rPr lang="zh-CN" altLang="en-US" sz="3199" b="1" dirty="0">
                <a:latin typeface="微软雅黑" panose="020B0503020204020204" pitchFamily="34" charset="-122"/>
                <a:ea typeface="微软雅黑" panose="020B0503020204020204" pitchFamily="34" charset="-122"/>
              </a:rPr>
              <a:t>无线专网是解决电力通信网最后一公里接入问题的最佳手段</a:t>
            </a:r>
            <a:endParaRPr lang="en-US" altLang="en-US" sz="3199" b="1"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0" name="Straight Connector 364">
            <a:extLst>
              <a:ext uri="{FF2B5EF4-FFF2-40B4-BE49-F238E27FC236}">
                <a16:creationId xmlns:a16="http://schemas.microsoft.com/office/drawing/2014/main" id="{0C6F4F60-A914-4D85-81B2-9B97402A9ACD}"/>
              </a:ext>
            </a:extLst>
          </p:cNvPr>
          <p:cNvCxnSpPr/>
          <p:nvPr/>
        </p:nvCxnSpPr>
        <p:spPr>
          <a:xfrm rot="16200000" flipH="1" flipV="1">
            <a:off x="-1890227" y="436814"/>
            <a:ext cx="0" cy="4247017"/>
          </a:xfrm>
          <a:prstGeom prst="line">
            <a:avLst/>
          </a:prstGeom>
          <a:ln>
            <a:gradFill flip="none" rotWithShape="1">
              <a:gsLst>
                <a:gs pos="0">
                  <a:schemeClr val="accent1">
                    <a:lumMod val="5000"/>
                    <a:lumOff val="95000"/>
                  </a:schemeClr>
                </a:gs>
                <a:gs pos="10000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7" name="Straight Connector 364">
            <a:extLst>
              <a:ext uri="{FF2B5EF4-FFF2-40B4-BE49-F238E27FC236}">
                <a16:creationId xmlns:a16="http://schemas.microsoft.com/office/drawing/2014/main" id="{57D65C6D-0ADF-4499-A543-647DD790A095}"/>
              </a:ext>
            </a:extLst>
          </p:cNvPr>
          <p:cNvCxnSpPr/>
          <p:nvPr/>
        </p:nvCxnSpPr>
        <p:spPr>
          <a:xfrm rot="16200000" flipH="1" flipV="1">
            <a:off x="-1962218" y="2164606"/>
            <a:ext cx="0" cy="4247017"/>
          </a:xfrm>
          <a:prstGeom prst="line">
            <a:avLst/>
          </a:prstGeom>
          <a:ln>
            <a:gradFill flip="none" rotWithShape="1">
              <a:gsLst>
                <a:gs pos="0">
                  <a:schemeClr val="accent1">
                    <a:lumMod val="5000"/>
                    <a:lumOff val="95000"/>
                  </a:schemeClr>
                </a:gs>
                <a:gs pos="100000">
                  <a:schemeClr val="accent1">
                    <a:lumMod val="30000"/>
                    <a:lumOff val="7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6B23A425-B976-4EB6-A61A-FD75FA59D9B4}"/>
              </a:ext>
            </a:extLst>
          </p:cNvPr>
          <p:cNvSpPr/>
          <p:nvPr/>
        </p:nvSpPr>
        <p:spPr>
          <a:xfrm>
            <a:off x="5404673" y="-502491"/>
            <a:ext cx="5551520" cy="369332"/>
          </a:xfrm>
          <a:prstGeom prst="rect">
            <a:avLst/>
          </a:prstGeom>
        </p:spPr>
        <p:txBody>
          <a:bodyPr wrap="none">
            <a:spAutoFit/>
          </a:bodyPr>
          <a:lstStyle/>
          <a:p>
            <a:pPr marL="285750" indent="-285750">
              <a:buFont typeface="Wingdings" panose="05000000000000000000" pitchFamily="2" charset="2"/>
              <a:buChar char="Ø"/>
            </a:pPr>
            <a:r>
              <a:rPr lang="zh-CN" altLang="en-US" b="1" dirty="0">
                <a:solidFill>
                  <a:srgbClr val="C00000"/>
                </a:solidFill>
                <a:latin typeface="微软雅黑" panose="020B0503020204020204" pitchFamily="34" charset="-122"/>
                <a:ea typeface="微软雅黑" panose="020B0503020204020204" pitchFamily="34" charset="-122"/>
                <a:cs typeface="Arial" pitchFamily="34" charset="0"/>
              </a:rPr>
              <a:t>无线专网安全可靠，速率和时延满足电网业务要求</a:t>
            </a:r>
          </a:p>
        </p:txBody>
      </p:sp>
      <p:pic>
        <p:nvPicPr>
          <p:cNvPr id="3" name="图片 2">
            <a:extLst>
              <a:ext uri="{FF2B5EF4-FFF2-40B4-BE49-F238E27FC236}">
                <a16:creationId xmlns:a16="http://schemas.microsoft.com/office/drawing/2014/main" id="{BA9B1076-75AF-4BAF-9CB7-81139ACAD934}"/>
              </a:ext>
            </a:extLst>
          </p:cNvPr>
          <p:cNvPicPr>
            <a:picLocks noChangeAspect="1"/>
          </p:cNvPicPr>
          <p:nvPr/>
        </p:nvPicPr>
        <p:blipFill>
          <a:blip r:embed="rId4"/>
          <a:stretch>
            <a:fillRect/>
          </a:stretch>
        </p:blipFill>
        <p:spPr>
          <a:xfrm>
            <a:off x="2907823" y="4953153"/>
            <a:ext cx="447675" cy="390525"/>
          </a:xfrm>
          <a:prstGeom prst="rect">
            <a:avLst/>
          </a:prstGeom>
        </p:spPr>
      </p:pic>
      <p:graphicFrame>
        <p:nvGraphicFramePr>
          <p:cNvPr id="4" name="表格 3">
            <a:extLst>
              <a:ext uri="{FF2B5EF4-FFF2-40B4-BE49-F238E27FC236}">
                <a16:creationId xmlns:a16="http://schemas.microsoft.com/office/drawing/2014/main" id="{6EC3AC6A-9E26-49DA-A463-100BF1E5B721}"/>
              </a:ext>
            </a:extLst>
          </p:cNvPr>
          <p:cNvGraphicFramePr>
            <a:graphicFrameLocks noGrp="1"/>
          </p:cNvGraphicFramePr>
          <p:nvPr>
            <p:extLst>
              <p:ext uri="{D42A27DB-BD31-4B8C-83A1-F6EECF244321}">
                <p14:modId xmlns:p14="http://schemas.microsoft.com/office/powerpoint/2010/main" val="3492508820"/>
              </p:ext>
            </p:extLst>
          </p:nvPr>
        </p:nvGraphicFramePr>
        <p:xfrm>
          <a:off x="4936156" y="1034072"/>
          <a:ext cx="6963572" cy="4550980"/>
        </p:xfrm>
        <a:graphic>
          <a:graphicData uri="http://schemas.openxmlformats.org/drawingml/2006/table">
            <a:tbl>
              <a:tblPr firstRow="1" bandRow="1">
                <a:tableStyleId>{69012ECD-51FC-41F1-AA8D-1B2483CD663E}</a:tableStyleId>
              </a:tblPr>
              <a:tblGrid>
                <a:gridCol w="1210644">
                  <a:extLst>
                    <a:ext uri="{9D8B030D-6E8A-4147-A177-3AD203B41FA5}">
                      <a16:colId xmlns:a16="http://schemas.microsoft.com/office/drawing/2014/main" val="694973863"/>
                    </a:ext>
                  </a:extLst>
                </a:gridCol>
                <a:gridCol w="1603406">
                  <a:extLst>
                    <a:ext uri="{9D8B030D-6E8A-4147-A177-3AD203B41FA5}">
                      <a16:colId xmlns:a16="http://schemas.microsoft.com/office/drawing/2014/main" val="1194665649"/>
                    </a:ext>
                  </a:extLst>
                </a:gridCol>
                <a:gridCol w="1342994">
                  <a:extLst>
                    <a:ext uri="{9D8B030D-6E8A-4147-A177-3AD203B41FA5}">
                      <a16:colId xmlns:a16="http://schemas.microsoft.com/office/drawing/2014/main" val="1529711009"/>
                    </a:ext>
                  </a:extLst>
                </a:gridCol>
                <a:gridCol w="2806528">
                  <a:extLst>
                    <a:ext uri="{9D8B030D-6E8A-4147-A177-3AD203B41FA5}">
                      <a16:colId xmlns:a16="http://schemas.microsoft.com/office/drawing/2014/main" val="3611999607"/>
                    </a:ext>
                  </a:extLst>
                </a:gridCol>
              </a:tblGrid>
              <a:tr h="453549">
                <a:tc>
                  <a:txBody>
                    <a:bodyP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zh-CN" altLang="en-US" dirty="0">
                          <a:solidFill>
                            <a:schemeClr val="tx2"/>
                          </a:solidFill>
                        </a:rPr>
                        <a:t>现网</a:t>
                      </a:r>
                      <a:endParaRPr lang="zh-CN" altLang="en-US" dirty="0">
                        <a:solidFill>
                          <a:schemeClr val="tx2"/>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dirty="0">
                          <a:solidFill>
                            <a:schemeClr val="tx2"/>
                          </a:solidFill>
                        </a:rPr>
                        <a:t>专网</a:t>
                      </a:r>
                      <a:endParaRPr lang="zh-CN" altLang="en-US" dirty="0">
                        <a:solidFill>
                          <a:schemeClr val="tx2"/>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2250343"/>
                  </a:ext>
                </a:extLst>
              </a:tr>
              <a:tr h="0">
                <a:tc>
                  <a:txBody>
                    <a:bodyPr/>
                    <a:lstStyle/>
                    <a:p>
                      <a:endParaRPr lang="zh-CN" altLang="en-US"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600" dirty="0">
                          <a:latin typeface="微软雅黑" panose="020B0503020204020204" pitchFamily="34" charset="-122"/>
                          <a:ea typeface="微软雅黑" panose="020B0503020204020204" pitchFamily="34" charset="-122"/>
                        </a:rPr>
                        <a:t>光纤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600" dirty="0">
                          <a:latin typeface="微软雅黑" panose="020B0503020204020204" pitchFamily="34" charset="-122"/>
                          <a:ea typeface="微软雅黑" panose="020B0503020204020204" pitchFamily="34" charset="-122"/>
                        </a:rPr>
                        <a:t>公网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latin typeface="微软雅黑" panose="020B0503020204020204" pitchFamily="34" charset="-122"/>
                          <a:ea typeface="微软雅黑" panose="020B0503020204020204" pitchFamily="34" charset="-122"/>
                        </a:rPr>
                        <a:t>LTE-G</a:t>
                      </a:r>
                      <a:r>
                        <a:rPr lang="zh-CN" altLang="en-US" sz="1600" dirty="0">
                          <a:latin typeface="微软雅黑" panose="020B0503020204020204" pitchFamily="34" charset="-122"/>
                          <a:ea typeface="微软雅黑" panose="020B0503020204020204" pitchFamily="34" charset="-122"/>
                        </a:rPr>
                        <a:t>专网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3048159"/>
                  </a:ext>
                </a:extLst>
              </a:tr>
              <a:tr h="877732">
                <a:tc>
                  <a:txBody>
                    <a:bodyPr/>
                    <a:lstStyle/>
                    <a:p>
                      <a:pPr marL="0" marR="0" lvl="0" indent="0" algn="ctr"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800" kern="1200" dirty="0">
                          <a:latin typeface="微软雅黑" panose="020B0503020204020204" pitchFamily="34" charset="-122"/>
                          <a:ea typeface="微软雅黑" panose="020B0503020204020204" pitchFamily="34" charset="-122"/>
                        </a:rPr>
                        <a:t>安全可靠</a:t>
                      </a:r>
                      <a:endParaRPr lang="en-US" altLang="zh-CN" sz="18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solidFill>
                            <a:schemeClr val="tx1"/>
                          </a:solidFill>
                          <a:latin typeface="微软雅黑" panose="020B0503020204020204" pitchFamily="34" charset="-122"/>
                          <a:ea typeface="微软雅黑" panose="020B0503020204020204" pitchFamily="34" charset="-122"/>
                          <a:cs typeface="+mn-cs"/>
                        </a:rPr>
                        <a:t>易受市政建设影响造成断链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solidFill>
                            <a:schemeClr val="tx1"/>
                          </a:solidFill>
                          <a:latin typeface="微软雅黑" panose="020B0503020204020204" pitchFamily="34" charset="-122"/>
                          <a:ea typeface="微软雅黑" panose="020B0503020204020204" pitchFamily="34" charset="-122"/>
                          <a:cs typeface="+mn-cs"/>
                        </a:rPr>
                        <a:t>共用公网，业务保障效果低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latin typeface="微软雅黑" panose="020B0503020204020204" pitchFamily="34" charset="-122"/>
                          <a:ea typeface="微软雅黑" panose="020B0503020204020204" pitchFamily="34" charset="-122"/>
                        </a:rPr>
                        <a:t>多级备份，</a:t>
                      </a:r>
                      <a:r>
                        <a:rPr lang="en-US" altLang="zh-CN" sz="1300" b="1" kern="1200" dirty="0">
                          <a:solidFill>
                            <a:srgbClr val="C00000"/>
                          </a:solidFill>
                          <a:latin typeface="微软雅黑" panose="020B0503020204020204" pitchFamily="34" charset="-122"/>
                          <a:ea typeface="微软雅黑" panose="020B0503020204020204" pitchFamily="34" charset="-122"/>
                        </a:rPr>
                        <a:t>99.999%</a:t>
                      </a:r>
                      <a:r>
                        <a:rPr lang="zh-CN" altLang="en-US" sz="1300" b="1" kern="1200" dirty="0">
                          <a:solidFill>
                            <a:srgbClr val="C00000"/>
                          </a:solidFill>
                          <a:latin typeface="微软雅黑" panose="020B0503020204020204" pitchFamily="34" charset="-122"/>
                          <a:ea typeface="微软雅黑" panose="020B0503020204020204" pitchFamily="34" charset="-122"/>
                        </a:rPr>
                        <a:t>可靠性</a:t>
                      </a:r>
                    </a:p>
                    <a:p>
                      <a:pPr marL="171450" indent="-171450" algn="l" defTabSz="1187798" rtl="0" eaLnBrk="1" latinLnBrk="0" hangingPunct="1">
                        <a:lnSpc>
                          <a:spcPct val="100000"/>
                        </a:lnSpc>
                        <a:spcBef>
                          <a:spcPct val="50000"/>
                        </a:spcBef>
                        <a:buFont typeface="Arial" panose="020B0604020202020204" pitchFamily="34" charset="0"/>
                        <a:buChar char="•"/>
                      </a:pPr>
                      <a:r>
                        <a:rPr lang="en-US" altLang="zh-CN" sz="1300" kern="1200" dirty="0">
                          <a:latin typeface="微软雅黑" panose="020B0503020204020204" pitchFamily="34" charset="-122"/>
                          <a:ea typeface="微软雅黑" panose="020B0503020204020204" pitchFamily="34" charset="-122"/>
                        </a:rPr>
                        <a:t>QoS</a:t>
                      </a:r>
                      <a:r>
                        <a:rPr lang="zh-CN" altLang="en-US" sz="1300" kern="1200" dirty="0">
                          <a:latin typeface="微软雅黑" panose="020B0503020204020204" pitchFamily="34" charset="-122"/>
                          <a:ea typeface="微软雅黑" panose="020B0503020204020204" pitchFamily="34" charset="-122"/>
                        </a:rPr>
                        <a:t>机制保障，承载多种业务</a:t>
                      </a:r>
                    </a:p>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b="1" kern="1200" dirty="0">
                          <a:solidFill>
                            <a:srgbClr val="C00000"/>
                          </a:solidFill>
                          <a:latin typeface="微软雅黑" panose="020B0503020204020204" pitchFamily="34" charset="-122"/>
                          <a:ea typeface="微软雅黑" panose="020B0503020204020204" pitchFamily="34" charset="-122"/>
                        </a:rPr>
                        <a:t>设备自主可控</a:t>
                      </a:r>
                      <a:r>
                        <a:rPr lang="zh-CN" altLang="en-US" sz="1300" kern="1200" dirty="0">
                          <a:latin typeface="微软雅黑" panose="020B0503020204020204" pitchFamily="34" charset="-122"/>
                          <a:ea typeface="微软雅黑" panose="020B0503020204020204" pitchFamily="34" charset="-122"/>
                        </a:rPr>
                        <a:t>，提升安全级别</a:t>
                      </a:r>
                      <a:endParaRPr lang="zh-CN" altLang="en-US" sz="13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2905750"/>
                  </a:ext>
                </a:extLst>
              </a:tr>
              <a:tr h="871047">
                <a:tc>
                  <a:txBody>
                    <a:bodyPr/>
                    <a:lstStyle/>
                    <a:p>
                      <a:pPr marL="0" indent="0" algn="ctr" defTabSz="1187798" rtl="0" eaLnBrk="1" latinLnBrk="0" hangingPunct="1">
                        <a:buFont typeface="Arial" panose="020B0604020202020204" pitchFamily="34" charset="0"/>
                        <a:buNone/>
                      </a:pPr>
                      <a:r>
                        <a:rPr lang="zh-CN" altLang="en-US" sz="1800" kern="1200" dirty="0">
                          <a:latin typeface="微软雅黑" panose="020B0503020204020204" pitchFamily="34" charset="-122"/>
                          <a:ea typeface="微软雅黑" panose="020B0503020204020204" pitchFamily="34" charset="-122"/>
                        </a:rPr>
                        <a:t>效率提升</a:t>
                      </a:r>
                      <a:endParaRPr lang="zh-CN" altLang="en-US" sz="18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marR="0" lvl="0" indent="-171450" algn="l" defTabSz="1187798" rtl="0" eaLnBrk="1" fontAlgn="auto" latinLnBrk="0" hangingPunct="1">
                        <a:lnSpc>
                          <a:spcPct val="100000"/>
                        </a:lnSpc>
                        <a:spcBef>
                          <a:spcPct val="50000"/>
                        </a:spcBef>
                        <a:spcAft>
                          <a:spcPts val="0"/>
                        </a:spcAft>
                        <a:buClrTx/>
                        <a:buSzTx/>
                        <a:buFont typeface="Arial" panose="020B0604020202020204" pitchFamily="34" charset="0"/>
                        <a:buChar char="•"/>
                        <a:tabLst/>
                        <a:defRPr/>
                      </a:pPr>
                      <a:r>
                        <a:rPr lang="zh-CN" altLang="en-US" sz="1300" kern="1200" dirty="0">
                          <a:latin typeface="微软雅黑" panose="020B0503020204020204" pitchFamily="34" charset="-122"/>
                          <a:ea typeface="微软雅黑" panose="020B0503020204020204" pitchFamily="34" charset="-122"/>
                        </a:rPr>
                        <a:t>故障恢复时间久</a:t>
                      </a:r>
                      <a:endParaRPr lang="en-US" altLang="zh-CN" sz="1300" kern="1200" dirty="0">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marR="0" lvl="0" indent="-171450" algn="l" defTabSz="1187798" rtl="0" eaLnBrk="1" fontAlgn="auto" latinLnBrk="0" hangingPunct="1">
                        <a:lnSpc>
                          <a:spcPct val="100000"/>
                        </a:lnSpc>
                        <a:spcBef>
                          <a:spcPct val="50000"/>
                        </a:spcBef>
                        <a:spcAft>
                          <a:spcPts val="0"/>
                        </a:spcAft>
                        <a:buClrTx/>
                        <a:buSzTx/>
                        <a:buFont typeface="Arial" panose="020B0604020202020204" pitchFamily="34" charset="0"/>
                        <a:buChar char="•"/>
                        <a:tabLst/>
                        <a:defRPr/>
                      </a:pPr>
                      <a:r>
                        <a:rPr lang="zh-CN" altLang="en-US" sz="1300" kern="1200" dirty="0">
                          <a:latin typeface="微软雅黑" panose="020B0503020204020204" pitchFamily="34" charset="-122"/>
                          <a:ea typeface="微软雅黑" panose="020B0503020204020204" pitchFamily="34" charset="-122"/>
                        </a:rPr>
                        <a:t>配电业务支撑不足，</a:t>
                      </a:r>
                      <a:r>
                        <a:rPr lang="en-US" altLang="zh-CN" sz="1300" kern="1200" dirty="0">
                          <a:latin typeface="微软雅黑" panose="020B0503020204020204" pitchFamily="34" charset="-122"/>
                          <a:ea typeface="微软雅黑" panose="020B0503020204020204" pitchFamily="34" charset="-122"/>
                        </a:rPr>
                        <a:t>10KV</a:t>
                      </a:r>
                      <a:r>
                        <a:rPr lang="zh-CN" altLang="en-US" sz="1300" kern="1200" dirty="0">
                          <a:latin typeface="微软雅黑" panose="020B0503020204020204" pitchFamily="34" charset="-122"/>
                          <a:ea typeface="微软雅黑" panose="020B0503020204020204" pitchFamily="34" charset="-122"/>
                        </a:rPr>
                        <a:t>以下站点接入率不足</a:t>
                      </a:r>
                      <a:r>
                        <a:rPr lang="en-US" altLang="zh-CN" sz="1300" kern="1200" dirty="0">
                          <a:latin typeface="微软雅黑" panose="020B0503020204020204" pitchFamily="34" charset="-122"/>
                          <a:ea typeface="微软雅黑" panose="020B0503020204020204" pitchFamily="34" charset="-122"/>
                        </a:rPr>
                        <a:t>15%</a:t>
                      </a:r>
                      <a:endParaRPr lang="zh-CN" altLang="en-US" sz="13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latin typeface="微软雅黑" panose="020B0503020204020204" pitchFamily="34" charset="-122"/>
                          <a:ea typeface="微软雅黑" panose="020B0503020204020204" pitchFamily="34" charset="-122"/>
                        </a:rPr>
                        <a:t>终端全无线，</a:t>
                      </a:r>
                      <a:r>
                        <a:rPr lang="zh-CN" altLang="en-US" sz="1300" b="1" kern="1200" dirty="0">
                          <a:solidFill>
                            <a:srgbClr val="C00000"/>
                          </a:solidFill>
                          <a:latin typeface="微软雅黑" panose="020B0503020204020204" pitchFamily="34" charset="-122"/>
                          <a:ea typeface="微软雅黑" panose="020B0503020204020204" pitchFamily="34" charset="-122"/>
                        </a:rPr>
                        <a:t>道路“</a:t>
                      </a:r>
                      <a:r>
                        <a:rPr lang="en-US" altLang="zh-CN" sz="1300" b="1" kern="1200" dirty="0">
                          <a:solidFill>
                            <a:srgbClr val="C00000"/>
                          </a:solidFill>
                          <a:latin typeface="微软雅黑" panose="020B0503020204020204" pitchFamily="34" charset="-122"/>
                          <a:ea typeface="微软雅黑" panose="020B0503020204020204" pitchFamily="34" charset="-122"/>
                        </a:rPr>
                        <a:t>0”</a:t>
                      </a:r>
                      <a:r>
                        <a:rPr lang="zh-CN" altLang="en-US" sz="1300" b="1" kern="1200" dirty="0">
                          <a:solidFill>
                            <a:srgbClr val="C00000"/>
                          </a:solidFill>
                          <a:latin typeface="微软雅黑" panose="020B0503020204020204" pitchFamily="34" charset="-122"/>
                          <a:ea typeface="微软雅黑" panose="020B0503020204020204" pitchFamily="34" charset="-122"/>
                        </a:rPr>
                        <a:t>开挖</a:t>
                      </a:r>
                    </a:p>
                    <a:p>
                      <a:pPr marL="171450" marR="0" lvl="0" indent="-171450" algn="l" defTabSz="1187798" rtl="0" eaLnBrk="1" fontAlgn="auto" latinLnBrk="0" hangingPunct="1">
                        <a:lnSpc>
                          <a:spcPct val="100000"/>
                        </a:lnSpc>
                        <a:spcBef>
                          <a:spcPct val="50000"/>
                        </a:spcBef>
                        <a:spcAft>
                          <a:spcPts val="0"/>
                        </a:spcAft>
                        <a:buClrTx/>
                        <a:buSzTx/>
                        <a:buFont typeface="Arial" panose="020B0604020202020204" pitchFamily="34" charset="0"/>
                        <a:buChar char="•"/>
                        <a:tabLst/>
                        <a:defRPr/>
                      </a:pPr>
                      <a:r>
                        <a:rPr lang="zh-CN" altLang="en-US" sz="1300" kern="1200" dirty="0">
                          <a:latin typeface="微软雅黑" panose="020B0503020204020204" pitchFamily="34" charset="-122"/>
                          <a:ea typeface="微软雅黑" panose="020B0503020204020204" pitchFamily="34" charset="-122"/>
                        </a:rPr>
                        <a:t>提升</a:t>
                      </a:r>
                      <a:r>
                        <a:rPr lang="en-US" altLang="zh-CN" sz="1300" kern="1200" dirty="0">
                          <a:latin typeface="微软雅黑" panose="020B0503020204020204" pitchFamily="34" charset="-122"/>
                          <a:ea typeface="微软雅黑" panose="020B0503020204020204" pitchFamily="34" charset="-122"/>
                        </a:rPr>
                        <a:t>10KV</a:t>
                      </a:r>
                      <a:r>
                        <a:rPr lang="zh-CN" altLang="en-US" sz="1300" kern="1200" dirty="0">
                          <a:latin typeface="微软雅黑" panose="020B0503020204020204" pitchFamily="34" charset="-122"/>
                          <a:ea typeface="微软雅黑" panose="020B0503020204020204" pitchFamily="34" charset="-122"/>
                        </a:rPr>
                        <a:t>以下站点接入率</a:t>
                      </a:r>
                      <a:endParaRPr lang="en-US" altLang="zh-CN" sz="1300" kern="1200" dirty="0">
                        <a:latin typeface="微软雅黑" panose="020B0503020204020204" pitchFamily="34" charset="-122"/>
                        <a:ea typeface="微软雅黑" panose="020B0503020204020204" pitchFamily="34" charset="-122"/>
                      </a:endParaRPr>
                    </a:p>
                    <a:p>
                      <a:pPr marL="171450" marR="0" lvl="0" indent="-171450" algn="l" defTabSz="1187798" rtl="0" eaLnBrk="1" fontAlgn="auto" latinLnBrk="0" hangingPunct="1">
                        <a:lnSpc>
                          <a:spcPct val="100000"/>
                        </a:lnSpc>
                        <a:spcBef>
                          <a:spcPct val="50000"/>
                        </a:spcBef>
                        <a:spcAft>
                          <a:spcPts val="0"/>
                        </a:spcAft>
                        <a:buClrTx/>
                        <a:buSzTx/>
                        <a:buFont typeface="Arial" panose="020B0604020202020204" pitchFamily="34" charset="0"/>
                        <a:buChar char="•"/>
                        <a:tabLst/>
                        <a:defRPr/>
                      </a:pPr>
                      <a:r>
                        <a:rPr lang="zh-CN" altLang="en-US" sz="1300" kern="1200" dirty="0">
                          <a:latin typeface="微软雅黑" panose="020B0503020204020204" pitchFamily="34" charset="-122"/>
                          <a:ea typeface="微软雅黑" panose="020B0503020204020204" pitchFamily="34" charset="-122"/>
                        </a:rPr>
                        <a:t>业务</a:t>
                      </a:r>
                      <a:r>
                        <a:rPr lang="zh-CN" altLang="en-US" sz="1300" b="1" kern="1200" dirty="0">
                          <a:solidFill>
                            <a:srgbClr val="C00000"/>
                          </a:solidFill>
                          <a:latin typeface="微软雅黑" panose="020B0503020204020204" pitchFamily="34" charset="-122"/>
                          <a:ea typeface="微软雅黑" panose="020B0503020204020204" pitchFamily="34" charset="-122"/>
                        </a:rPr>
                        <a:t>在线率保持</a:t>
                      </a:r>
                      <a:r>
                        <a:rPr lang="en-US" altLang="zh-CN" sz="1300" b="1" kern="1200" dirty="0">
                          <a:solidFill>
                            <a:srgbClr val="C00000"/>
                          </a:solidFill>
                          <a:latin typeface="微软雅黑" panose="020B0503020204020204" pitchFamily="34" charset="-122"/>
                          <a:ea typeface="微软雅黑" panose="020B0503020204020204" pitchFamily="34" charset="-122"/>
                        </a:rPr>
                        <a:t>100%</a:t>
                      </a:r>
                      <a:endParaRPr lang="zh-CN" altLang="en-US" sz="1300" b="1" kern="1200" dirty="0">
                        <a:solidFill>
                          <a:srgbClr val="C00000"/>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7628976"/>
                  </a:ext>
                </a:extLst>
              </a:tr>
              <a:tr h="887042">
                <a:tc>
                  <a:txBody>
                    <a:bodyPr/>
                    <a:lstStyle/>
                    <a:p>
                      <a:pPr marL="0" indent="0" algn="ctr" defTabSz="1187798" rtl="0" eaLnBrk="1" latinLnBrk="0" hangingPunct="1">
                        <a:buFont typeface="Arial" panose="020B0604020202020204" pitchFamily="34" charset="0"/>
                        <a:buNone/>
                      </a:pPr>
                      <a:r>
                        <a:rPr lang="zh-CN" altLang="en-US" sz="1800" kern="1200" dirty="0">
                          <a:latin typeface="微软雅黑" panose="020B0503020204020204" pitchFamily="34" charset="-122"/>
                          <a:ea typeface="微软雅黑" panose="020B0503020204020204" pitchFamily="34" charset="-122"/>
                        </a:rPr>
                        <a:t>资源专用</a:t>
                      </a:r>
                      <a:endParaRPr lang="zh-CN" altLang="en-US" sz="18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endParaRPr lang="zh-CN" altLang="en-US" sz="13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marR="0" lvl="0" indent="-171450" algn="l" defTabSz="1187798" rtl="0" eaLnBrk="1" fontAlgn="auto" latinLnBrk="0" hangingPunct="1">
                        <a:lnSpc>
                          <a:spcPct val="100000"/>
                        </a:lnSpc>
                        <a:spcBef>
                          <a:spcPct val="50000"/>
                        </a:spcBef>
                        <a:spcAft>
                          <a:spcPts val="0"/>
                        </a:spcAft>
                        <a:buClrTx/>
                        <a:buSzTx/>
                        <a:buFont typeface="Arial" panose="020B0604020202020204" pitchFamily="34" charset="0"/>
                        <a:buChar char="•"/>
                        <a:tabLst/>
                        <a:defRPr/>
                      </a:pPr>
                      <a:r>
                        <a:rPr lang="zh-CN" altLang="en-US" sz="1300" kern="1200" dirty="0">
                          <a:latin typeface="微软雅黑" panose="020B0503020204020204" pitchFamily="34" charset="-122"/>
                          <a:ea typeface="微软雅黑" panose="020B0503020204020204" pitchFamily="34" charset="-122"/>
                        </a:rPr>
                        <a:t>对公网强依赖，业务拓展不灵活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b="1" kern="1200" dirty="0">
                          <a:solidFill>
                            <a:srgbClr val="C00000"/>
                          </a:solidFill>
                          <a:latin typeface="微软雅黑" panose="020B0503020204020204" pitchFamily="34" charset="-122"/>
                          <a:ea typeface="微软雅黑" panose="020B0503020204020204" pitchFamily="34" charset="-122"/>
                        </a:rPr>
                        <a:t>授权频谱</a:t>
                      </a:r>
                      <a:r>
                        <a:rPr lang="zh-CN" altLang="en-US" sz="1300" kern="1200" dirty="0">
                          <a:latin typeface="微软雅黑" panose="020B0503020204020204" pitchFamily="34" charset="-122"/>
                          <a:ea typeface="微软雅黑" panose="020B0503020204020204" pitchFamily="34" charset="-122"/>
                        </a:rPr>
                        <a:t>，避免外部干扰</a:t>
                      </a:r>
                      <a:endParaRPr lang="en-US" altLang="zh-CN" sz="1300" kern="1200" dirty="0">
                        <a:latin typeface="微软雅黑" panose="020B0503020204020204" pitchFamily="34" charset="-122"/>
                        <a:ea typeface="微软雅黑" panose="020B0503020204020204" pitchFamily="34" charset="-122"/>
                      </a:endParaRPr>
                    </a:p>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b="1" kern="1200" dirty="0">
                          <a:solidFill>
                            <a:srgbClr val="C00000"/>
                          </a:solidFill>
                          <a:latin typeface="微软雅黑" panose="020B0503020204020204" pitchFamily="34" charset="-122"/>
                          <a:ea typeface="微软雅黑" panose="020B0503020204020204" pitchFamily="34" charset="-122"/>
                        </a:rPr>
                        <a:t>专网专用</a:t>
                      </a:r>
                      <a:r>
                        <a:rPr lang="zh-CN" altLang="en-US" sz="1300" kern="1200" dirty="0">
                          <a:latin typeface="微软雅黑" panose="020B0503020204020204" pitchFamily="34" charset="-122"/>
                          <a:ea typeface="微软雅黑" panose="020B0503020204020204" pitchFamily="34" charset="-122"/>
                        </a:rPr>
                        <a:t>，物理</a:t>
                      </a:r>
                      <a:r>
                        <a:rPr lang="en-US" altLang="zh-CN" sz="1300" kern="1200" dirty="0">
                          <a:latin typeface="微软雅黑" panose="020B0503020204020204" pitchFamily="34" charset="-122"/>
                          <a:ea typeface="微软雅黑" panose="020B0503020204020204" pitchFamily="34" charset="-122"/>
                        </a:rPr>
                        <a:t>/</a:t>
                      </a:r>
                      <a:r>
                        <a:rPr lang="zh-CN" altLang="en-US" sz="1300" kern="1200" dirty="0">
                          <a:latin typeface="微软雅黑" panose="020B0503020204020204" pitchFamily="34" charset="-122"/>
                          <a:ea typeface="微软雅黑" panose="020B0503020204020204" pitchFamily="34" charset="-122"/>
                        </a:rPr>
                        <a:t>逻辑隔离</a:t>
                      </a:r>
                      <a:endParaRPr lang="en-US" altLang="zh-CN" sz="1300" kern="1200" dirty="0">
                        <a:latin typeface="微软雅黑" panose="020B0503020204020204" pitchFamily="34" charset="-122"/>
                        <a:ea typeface="微软雅黑" panose="020B0503020204020204" pitchFamily="34" charset="-122"/>
                      </a:endParaRPr>
                    </a:p>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latin typeface="微软雅黑" panose="020B0503020204020204" pitchFamily="34" charset="-122"/>
                          <a:ea typeface="微软雅黑" panose="020B0503020204020204" pitchFamily="34" charset="-122"/>
                        </a:rPr>
                        <a:t>站址灵活，自有资源或租赁</a:t>
                      </a:r>
                      <a:endParaRPr lang="en-US" altLang="zh-CN" sz="13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4786018"/>
                  </a:ext>
                </a:extLst>
              </a:tr>
              <a:tr h="796690">
                <a:tc>
                  <a:txBody>
                    <a:bodyPr/>
                    <a:lstStyle/>
                    <a:p>
                      <a:pPr algn="ctr"/>
                      <a:r>
                        <a:rPr lang="zh-CN" altLang="en-US" sz="1800" dirty="0">
                          <a:latin typeface="微软雅黑" panose="020B0503020204020204" pitchFamily="34" charset="-122"/>
                          <a:ea typeface="微软雅黑" panose="020B0503020204020204" pitchFamily="34" charset="-122"/>
                        </a:rPr>
                        <a:t>成本控制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solidFill>
                            <a:schemeClr val="tx1"/>
                          </a:solidFill>
                          <a:latin typeface="微软雅黑" panose="020B0503020204020204" pitchFamily="34" charset="-122"/>
                          <a:ea typeface="微软雅黑" panose="020B0503020204020204" pitchFamily="34" charset="-122"/>
                          <a:cs typeface="+mn-cs"/>
                        </a:rPr>
                        <a:t>线路铺设费用高</a:t>
                      </a:r>
                      <a:endParaRPr lang="en-US" altLang="zh-CN" sz="13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solidFill>
                            <a:schemeClr val="tx1"/>
                          </a:solidFill>
                          <a:latin typeface="微软雅黑" panose="020B0503020204020204" pitchFamily="34" charset="-122"/>
                          <a:ea typeface="微软雅黑" panose="020B0503020204020204" pitchFamily="34" charset="-122"/>
                          <a:cs typeface="+mn-cs"/>
                        </a:rPr>
                        <a:t>设备迁移不能利旧原有线路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en-US" altLang="zh-CN" sz="1300" kern="1200" dirty="0">
                          <a:latin typeface="微软雅黑" panose="020B0503020204020204" pitchFamily="34" charset="-122"/>
                          <a:ea typeface="微软雅黑" panose="020B0503020204020204" pitchFamily="34" charset="-122"/>
                        </a:rPr>
                        <a:t>60</a:t>
                      </a:r>
                      <a:r>
                        <a:rPr lang="zh-CN" altLang="en-US" sz="1300" kern="1200" dirty="0">
                          <a:latin typeface="微软雅黑" panose="020B0503020204020204" pitchFamily="34" charset="-122"/>
                          <a:ea typeface="微软雅黑" panose="020B0503020204020204" pitchFamily="34" charset="-122"/>
                        </a:rPr>
                        <a:t>元</a:t>
                      </a:r>
                      <a:r>
                        <a:rPr lang="en-US" altLang="zh-CN" sz="1300" kern="1200" dirty="0">
                          <a:latin typeface="微软雅黑" panose="020B0503020204020204" pitchFamily="34" charset="-122"/>
                          <a:ea typeface="微软雅黑" panose="020B0503020204020204" pitchFamily="34" charset="-122"/>
                        </a:rPr>
                        <a:t>/</a:t>
                      </a:r>
                      <a:r>
                        <a:rPr lang="zh-CN" altLang="en-US" sz="1300" kern="1200" dirty="0">
                          <a:latin typeface="微软雅黑" panose="020B0503020204020204" pitchFamily="34" charset="-122"/>
                          <a:ea typeface="微软雅黑" panose="020B0503020204020204" pitchFamily="34" charset="-122"/>
                        </a:rPr>
                        <a:t>表</a:t>
                      </a:r>
                      <a:r>
                        <a:rPr lang="en-US" altLang="zh-CN" sz="1300" kern="1200" dirty="0">
                          <a:latin typeface="微软雅黑" panose="020B0503020204020204" pitchFamily="34" charset="-122"/>
                          <a:ea typeface="微软雅黑" panose="020B0503020204020204" pitchFamily="34" charset="-122"/>
                        </a:rPr>
                        <a:t>/</a:t>
                      </a:r>
                      <a:r>
                        <a:rPr lang="zh-CN" altLang="en-US" sz="1300" kern="1200" dirty="0">
                          <a:latin typeface="微软雅黑" panose="020B0503020204020204" pitchFamily="34" charset="-122"/>
                          <a:ea typeface="微软雅黑" panose="020B0503020204020204" pitchFamily="34" charset="-122"/>
                        </a:rPr>
                        <a:t>年</a:t>
                      </a:r>
                      <a:endParaRPr lang="zh-CN" altLang="en-US" sz="13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latin typeface="微软雅黑" panose="020B0503020204020204" pitchFamily="34" charset="-122"/>
                          <a:ea typeface="微软雅黑" panose="020B0503020204020204" pitchFamily="34" charset="-122"/>
                        </a:rPr>
                        <a:t>减少公网流量费</a:t>
                      </a:r>
                      <a:endParaRPr lang="en-US" altLang="zh-CN" sz="1300" kern="1200" dirty="0">
                        <a:latin typeface="微软雅黑" panose="020B0503020204020204" pitchFamily="34" charset="-122"/>
                        <a:ea typeface="微软雅黑" panose="020B0503020204020204" pitchFamily="34" charset="-122"/>
                      </a:endParaRPr>
                    </a:p>
                    <a:p>
                      <a:pPr marL="171450" indent="-171450" algn="l" defTabSz="1187798" rtl="0" eaLnBrk="1" latinLnBrk="0" hangingPunct="1">
                        <a:lnSpc>
                          <a:spcPct val="100000"/>
                        </a:lnSpc>
                        <a:spcBef>
                          <a:spcPct val="50000"/>
                        </a:spcBef>
                        <a:buFont typeface="Arial" panose="020B0604020202020204" pitchFamily="34" charset="0"/>
                        <a:buChar char="•"/>
                      </a:pPr>
                      <a:r>
                        <a:rPr lang="zh-CN" altLang="en-US" sz="1300" kern="1200" dirty="0">
                          <a:latin typeface="微软雅黑" panose="020B0503020204020204" pitchFamily="34" charset="-122"/>
                          <a:ea typeface="微软雅黑" panose="020B0503020204020204" pitchFamily="34" charset="-122"/>
                        </a:rPr>
                        <a:t>站点迁移时不浪费前期投资</a:t>
                      </a:r>
                      <a:endParaRPr lang="en-US" altLang="zh-CN" sz="1300" kern="12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3671615"/>
                  </a:ext>
                </a:extLst>
              </a:tr>
            </a:tbl>
          </a:graphicData>
        </a:graphic>
      </p:graphicFrame>
    </p:spTree>
    <p:extLst>
      <p:ext uri="{BB962C8B-B14F-4D97-AF65-F5344CB8AC3E}">
        <p14:creationId xmlns:p14="http://schemas.microsoft.com/office/powerpoint/2010/main" val="1149025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10"/>
          <p:cNvGrpSpPr/>
          <p:nvPr/>
        </p:nvGrpSpPr>
        <p:grpSpPr>
          <a:xfrm>
            <a:off x="938629" y="1766003"/>
            <a:ext cx="2958265" cy="3182030"/>
            <a:chOff x="1414220" y="1788996"/>
            <a:chExt cx="4469430" cy="3729030"/>
          </a:xfrm>
        </p:grpSpPr>
        <p:grpSp>
          <p:nvGrpSpPr>
            <p:cNvPr id="30" name="组合 29"/>
            <p:cNvGrpSpPr>
              <a:grpSpLocks/>
            </p:cNvGrpSpPr>
            <p:nvPr/>
          </p:nvGrpSpPr>
          <p:grpSpPr bwMode="auto">
            <a:xfrm rot="1664024">
              <a:off x="1610097" y="2433171"/>
              <a:ext cx="2623927" cy="2907438"/>
              <a:chOff x="-1" y="1"/>
              <a:chExt cx="3926935" cy="4352252"/>
            </a:xfrm>
          </p:grpSpPr>
          <p:sp>
            <p:nvSpPr>
              <p:cNvPr id="51"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p:cNvGrpSpPr>
            <p:nvPr/>
          </p:nvGrpSpPr>
          <p:grpSpPr bwMode="auto">
            <a:xfrm>
              <a:off x="2957363" y="2275559"/>
              <a:ext cx="2926287" cy="3242467"/>
              <a:chOff x="-1" y="1"/>
              <a:chExt cx="3926935" cy="4352252"/>
            </a:xfrm>
          </p:grpSpPr>
          <p:sp>
            <p:nvSpPr>
              <p:cNvPr id="47"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组合 3"/>
            <p:cNvGrpSpPr>
              <a:grpSpLocks/>
            </p:cNvGrpSpPr>
            <p:nvPr/>
          </p:nvGrpSpPr>
          <p:grpSpPr bwMode="auto">
            <a:xfrm rot="20855032">
              <a:off x="1456738" y="1788996"/>
              <a:ext cx="3209152" cy="3555895"/>
              <a:chOff x="-1" y="1"/>
              <a:chExt cx="3926935" cy="4352252"/>
            </a:xfrm>
          </p:grpSpPr>
          <p:sp>
            <p:nvSpPr>
              <p:cNvPr id="43" name="等腰三角形 4"/>
              <p:cNvSpPr>
                <a:spLocks noChangeArrowheads="1"/>
              </p:cNvSpPr>
              <p:nvPr/>
            </p:nvSpPr>
            <p:spPr bwMode="auto">
              <a:xfrm rot="17226387">
                <a:off x="-268015" y="268015"/>
                <a:ext cx="3886200" cy="3350172"/>
              </a:xfrm>
              <a:prstGeom prst="triangle">
                <a:avLst>
                  <a:gd name="adj" fmla="val 50000"/>
                </a:avLst>
              </a:prstGeom>
              <a:noFill/>
              <a:ln w="190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椭圆 6"/>
              <p:cNvSpPr>
                <a:spLocks noChangeArrowheads="1"/>
              </p:cNvSpPr>
              <p:nvPr/>
            </p:nvSpPr>
            <p:spPr bwMode="auto">
              <a:xfrm>
                <a:off x="25197" y="1363044"/>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椭圆 7"/>
              <p:cNvSpPr>
                <a:spLocks noChangeArrowheads="1"/>
              </p:cNvSpPr>
              <p:nvPr/>
            </p:nvSpPr>
            <p:spPr bwMode="auto">
              <a:xfrm>
                <a:off x="2577897" y="4123653"/>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椭圆 8"/>
              <p:cNvSpPr>
                <a:spLocks noChangeArrowheads="1"/>
              </p:cNvSpPr>
              <p:nvPr/>
            </p:nvSpPr>
            <p:spPr bwMode="auto">
              <a:xfrm>
                <a:off x="3698334" y="500199"/>
                <a:ext cx="228600" cy="228600"/>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8776"/>
                <a:endParaRPr lang="zh-CN" altLang="en-US">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414220" y="2215127"/>
              <a:ext cx="4255767" cy="2670410"/>
              <a:chOff x="1414220" y="1865078"/>
              <a:chExt cx="4255767" cy="2670410"/>
            </a:xfrm>
          </p:grpSpPr>
          <p:grpSp>
            <p:nvGrpSpPr>
              <p:cNvPr id="37" name="组合 3"/>
              <p:cNvGrpSpPr/>
              <p:nvPr/>
            </p:nvGrpSpPr>
            <p:grpSpPr>
              <a:xfrm>
                <a:off x="1414220" y="1865078"/>
                <a:ext cx="4255767" cy="2670410"/>
                <a:chOff x="2137147" y="3792607"/>
                <a:chExt cx="4255767" cy="2670410"/>
              </a:xfrm>
            </p:grpSpPr>
            <p:pic>
              <p:nvPicPr>
                <p:cNvPr id="41" name="Picture 2" descr="C:\Users\Meiling\Desktop\未标题-1.png"/>
                <p:cNvPicPr>
                  <a:picLocks noChangeAspect="1" noChangeArrowheads="1"/>
                </p:cNvPicPr>
                <p:nvPr/>
              </p:nvPicPr>
              <p:blipFill>
                <a:blip r:embed="rId1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2137147" y="3792607"/>
                  <a:ext cx="4255767" cy="267041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Meiling\Desktop\未标题-2.png"/>
                <p:cNvPicPr>
                  <a:picLocks noChangeAspect="1" noChangeArrowheads="1"/>
                </p:cNvPicPr>
                <p:nvPr/>
              </p:nvPicPr>
              <p:blipFill>
                <a:blip r:embed="rId11" cstate="email">
                  <a:duotone>
                    <a:prstClr val="black"/>
                    <a:schemeClr val="accent2">
                      <a:tint val="45000"/>
                      <a:satMod val="400000"/>
                    </a:schemeClr>
                  </a:duotone>
                  <a:extLst>
                    <a:ext uri="{BEBA8EAE-BF5A-486C-A8C5-ECC9F3942E4B}">
                      <a14:imgProps xmlns:a14="http://schemas.microsoft.com/office/drawing/2010/main">
                        <a14:imgLayer r:embed="rId12">
                          <a14:imgEffect>
                            <a14:sharpenSoften amount="17000"/>
                          </a14:imgEffect>
                          <a14:imgEffect>
                            <a14:colorTemperature colorTemp="11500"/>
                          </a14:imgEffect>
                          <a14:imgEffect>
                            <a14:saturation sat="400000"/>
                          </a14:imgEffect>
                          <a14:imgEffect>
                            <a14:brightnessContrast contrast="30000"/>
                          </a14:imgEffect>
                        </a14:imgLayer>
                      </a14:imgProps>
                    </a:ext>
                    <a:ext uri="{28A0092B-C50C-407E-A947-70E740481C1C}">
                      <a14:useLocalDpi xmlns:a14="http://schemas.microsoft.com/office/drawing/2010/main"/>
                    </a:ext>
                  </a:extLst>
                </a:blip>
                <a:srcRect/>
                <a:stretch>
                  <a:fillRect/>
                </a:stretch>
              </p:blipFill>
              <p:spPr bwMode="auto">
                <a:xfrm>
                  <a:off x="2310234" y="4021737"/>
                  <a:ext cx="3909591" cy="23603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6"/>
              <p:cNvGrpSpPr/>
              <p:nvPr/>
            </p:nvGrpSpPr>
            <p:grpSpPr>
              <a:xfrm>
                <a:off x="1962178" y="2809791"/>
                <a:ext cx="3132999" cy="1127504"/>
                <a:chOff x="2072721" y="2943728"/>
                <a:chExt cx="3132999" cy="1127504"/>
              </a:xfrm>
            </p:grpSpPr>
            <p:sp>
              <p:nvSpPr>
                <p:cNvPr id="39" name="文本框 9"/>
                <p:cNvSpPr txBox="1">
                  <a:spLocks noChangeArrowheads="1"/>
                </p:cNvSpPr>
                <p:nvPr/>
              </p:nvSpPr>
              <p:spPr bwMode="auto">
                <a:xfrm>
                  <a:off x="2072721" y="3746616"/>
                  <a:ext cx="3132999" cy="32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en-US" altLang="zh-CN"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CONTENTS</a:t>
                  </a:r>
                  <a:endParaRPr lang="zh-CN" altLang="en-US" b="1"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10"/>
                <p:cNvSpPr txBox="1">
                  <a:spLocks noChangeArrowheads="1"/>
                </p:cNvSpPr>
                <p:nvPr/>
              </p:nvSpPr>
              <p:spPr bwMode="auto">
                <a:xfrm>
                  <a:off x="2507649" y="2943728"/>
                  <a:ext cx="2363530" cy="72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1218776"/>
                  <a:r>
                    <a:rPr lang="zh-CN" altLang="en-US" sz="3998" b="1"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目 录</a:t>
                  </a:r>
                </a:p>
              </p:txBody>
            </p:sp>
          </p:grpSp>
        </p:grpSp>
      </p:grpSp>
      <p:grpSp>
        <p:nvGrpSpPr>
          <p:cNvPr id="2" name="组合 1"/>
          <p:cNvGrpSpPr/>
          <p:nvPr/>
        </p:nvGrpSpPr>
        <p:grpSpPr>
          <a:xfrm>
            <a:off x="4683088" y="2977410"/>
            <a:ext cx="5710592" cy="582731"/>
            <a:chOff x="4305907" y="2159564"/>
            <a:chExt cx="5608104" cy="582882"/>
          </a:xfrm>
        </p:grpSpPr>
        <p:sp>
          <p:nvSpPr>
            <p:cNvPr id="55" name="MH_Entry_1">
              <a:hlinkClick r:id="" action="ppaction://noaction"/>
            </p:cNvPr>
            <p:cNvSpPr txBox="1"/>
            <p:nvPr>
              <p:custDataLst>
                <p:tags r:id="rId7"/>
              </p:custDataLst>
            </p:nvPr>
          </p:nvSpPr>
          <p:spPr>
            <a:xfrm>
              <a:off x="4601446" y="2159564"/>
              <a:ext cx="5312565" cy="582882"/>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3700">
                    <a:srgbClr val="E8A2A2"/>
                  </a:gs>
                  <a:gs pos="0">
                    <a:srgbClr val="C00000">
                      <a:lumMod val="100000"/>
                    </a:srgbClr>
                  </a:gs>
                  <a:gs pos="100000">
                    <a:sysClr val="window" lastClr="FFFFFF"/>
                  </a:gs>
                </a:gsLst>
                <a:lin ang="0" scaled="1"/>
                <a:tileRect/>
              </a:gradFill>
            </a:ln>
          </p:spPr>
          <p:txBody>
            <a:bodyPr wrap="square" lIns="479862" tIns="0" rIns="0" bIns="0" rtlCol="0" anchor="ctr" anchorCtr="0">
              <a:normAutofit/>
            </a:bodyPr>
            <a:lstStyle/>
            <a:p>
              <a:pPr defTabSz="1218776">
                <a:defRPr/>
              </a:pP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华为</a:t>
              </a:r>
              <a:r>
                <a:rPr lang="en-US" altLang="zh-CN"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LTE-G</a:t>
              </a:r>
              <a:r>
                <a:rPr lang="zh-CN" altLang="en-US" sz="2399" b="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rial"/>
                </a:rPr>
                <a:t>解决方案及应用场景介绍</a:t>
              </a:r>
            </a:p>
          </p:txBody>
        </p:sp>
        <p:sp>
          <p:nvSpPr>
            <p:cNvPr id="56" name="MH_Number_1">
              <a:hlinkClick r:id="" action="ppaction://noaction"/>
            </p:cNvPr>
            <p:cNvSpPr/>
            <p:nvPr>
              <p:custDataLst>
                <p:tags r:id="rId8"/>
              </p:custDataLst>
            </p:nvPr>
          </p:nvSpPr>
          <p:spPr>
            <a:xfrm>
              <a:off x="4305907" y="2159567"/>
              <a:ext cx="675959" cy="582723"/>
            </a:xfrm>
            <a:prstGeom prst="hexagon">
              <a:avLst>
                <a:gd name="adj" fmla="val 29651"/>
                <a:gd name="vf" fmla="val 115470"/>
              </a:avLst>
            </a:prstGeom>
            <a:solidFill>
              <a:srgbClr val="C0504D"/>
            </a:solidFill>
            <a:ln w="3175" cap="flat" cmpd="sng" algn="ctr">
              <a:solidFill>
                <a:srgbClr val="C00000"/>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3"/>
          <p:cNvGrpSpPr/>
          <p:nvPr/>
        </p:nvGrpSpPr>
        <p:grpSpPr>
          <a:xfrm>
            <a:off x="4683088" y="2164425"/>
            <a:ext cx="5710592" cy="582571"/>
            <a:chOff x="4305907" y="3855183"/>
            <a:chExt cx="5712079" cy="582723"/>
          </a:xfrm>
        </p:grpSpPr>
        <p:sp>
          <p:nvSpPr>
            <p:cNvPr id="32" name="MH_Entry_1">
              <a:hlinkClick r:id="" action="ppaction://noaction"/>
            </p:cNvPr>
            <p:cNvSpPr txBox="1"/>
            <p:nvPr>
              <p:custDataLst>
                <p:tags r:id="rId5"/>
              </p:custDataLst>
            </p:nvPr>
          </p:nvSpPr>
          <p:spPr>
            <a:xfrm>
              <a:off x="4601445" y="3855183"/>
              <a:ext cx="5416541"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趋势与挑战</a:t>
              </a:r>
            </a:p>
          </p:txBody>
        </p:sp>
        <p:sp>
          <p:nvSpPr>
            <p:cNvPr id="33" name="MH_Number_1">
              <a:hlinkClick r:id="" action="ppaction://noaction"/>
            </p:cNvPr>
            <p:cNvSpPr/>
            <p:nvPr>
              <p:custDataLst>
                <p:tags r:id="rId6"/>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id="{992D6AFF-1902-4B66-B4E7-31F3347477AA}"/>
              </a:ext>
            </a:extLst>
          </p:cNvPr>
          <p:cNvGrpSpPr/>
          <p:nvPr/>
        </p:nvGrpSpPr>
        <p:grpSpPr>
          <a:xfrm>
            <a:off x="4683088" y="3790555"/>
            <a:ext cx="5710592" cy="582571"/>
            <a:chOff x="4305907" y="3855183"/>
            <a:chExt cx="5608104" cy="582723"/>
          </a:xfrm>
        </p:grpSpPr>
        <p:sp>
          <p:nvSpPr>
            <p:cNvPr id="57" name="MH_Entry_1">
              <a:hlinkClick r:id="" action="ppaction://noaction"/>
              <a:extLst>
                <a:ext uri="{FF2B5EF4-FFF2-40B4-BE49-F238E27FC236}">
                  <a16:creationId xmlns:a16="http://schemas.microsoft.com/office/drawing/2014/main" id="{5A7DDEF3-9F64-4AA1-8E67-7D83C0404BD7}"/>
                </a:ext>
              </a:extLst>
            </p:cNvPr>
            <p:cNvSpPr txBox="1"/>
            <p:nvPr>
              <p:custDataLst>
                <p:tags r:id="rId3"/>
              </p:custDataLst>
            </p:nvPr>
          </p:nvSpPr>
          <p:spPr>
            <a:xfrm>
              <a:off x="4601445" y="3855183"/>
              <a:ext cx="5312566"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华为</a:t>
              </a:r>
              <a:r>
                <a:rPr lang="en-US" altLang="zh-CN" sz="2399" dirty="0">
                  <a:solidFill>
                    <a:prstClr val="black"/>
                  </a:solidFill>
                </a:rPr>
                <a:t>LTE-G</a:t>
              </a:r>
              <a:r>
                <a:rPr lang="zh-CN" altLang="en-US" sz="2399" dirty="0">
                  <a:solidFill>
                    <a:prstClr val="black"/>
                  </a:solidFill>
                </a:rPr>
                <a:t>解决方案优势</a:t>
              </a:r>
            </a:p>
          </p:txBody>
        </p:sp>
        <p:sp>
          <p:nvSpPr>
            <p:cNvPr id="58" name="MH_Number_1">
              <a:hlinkClick r:id="" action="ppaction://noaction"/>
              <a:extLst>
                <a:ext uri="{FF2B5EF4-FFF2-40B4-BE49-F238E27FC236}">
                  <a16:creationId xmlns:a16="http://schemas.microsoft.com/office/drawing/2014/main" id="{C0336E85-C7BA-493C-B4A1-00AEF2F3A1BE}"/>
                </a:ext>
              </a:extLst>
            </p:cNvPr>
            <p:cNvSpPr/>
            <p:nvPr>
              <p:custDataLst>
                <p:tags r:id="rId4"/>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a:extLst>
              <a:ext uri="{FF2B5EF4-FFF2-40B4-BE49-F238E27FC236}">
                <a16:creationId xmlns:a16="http://schemas.microsoft.com/office/drawing/2014/main" id="{5CC858FC-A4E7-409E-B87B-B0A49ECE4AF0}"/>
              </a:ext>
            </a:extLst>
          </p:cNvPr>
          <p:cNvGrpSpPr/>
          <p:nvPr/>
        </p:nvGrpSpPr>
        <p:grpSpPr>
          <a:xfrm>
            <a:off x="4683088" y="4603541"/>
            <a:ext cx="5705114" cy="582571"/>
            <a:chOff x="4305907" y="3855183"/>
            <a:chExt cx="5706600" cy="582723"/>
          </a:xfrm>
        </p:grpSpPr>
        <p:sp>
          <p:nvSpPr>
            <p:cNvPr id="62" name="MH_Entry_1">
              <a:hlinkClick r:id="" action="ppaction://noaction"/>
              <a:extLst>
                <a:ext uri="{FF2B5EF4-FFF2-40B4-BE49-F238E27FC236}">
                  <a16:creationId xmlns:a16="http://schemas.microsoft.com/office/drawing/2014/main" id="{DE1B1C7B-D10C-498B-8E17-64D9002D9FB9}"/>
                </a:ext>
              </a:extLst>
            </p:cNvPr>
            <p:cNvSpPr txBox="1"/>
            <p:nvPr>
              <p:custDataLst>
                <p:tags r:id="rId1"/>
              </p:custDataLst>
            </p:nvPr>
          </p:nvSpPr>
          <p:spPr>
            <a:xfrm>
              <a:off x="4601445" y="3855183"/>
              <a:ext cx="5411062" cy="582723"/>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flip="none" rotWithShape="1">
                <a:gsLst>
                  <a:gs pos="67000">
                    <a:srgbClr val="C5D5E9"/>
                  </a:gs>
                  <a:gs pos="0">
                    <a:srgbClr val="757575"/>
                  </a:gs>
                  <a:gs pos="100000">
                    <a:sysClr val="window" lastClr="FFFFFF"/>
                  </a:gs>
                </a:gsLst>
                <a:lin ang="0" scaled="1"/>
                <a:tileRect/>
              </a:gradFill>
            </a:ln>
          </p:spPr>
          <p:txBody>
            <a:bodyPr wrap="square" lIns="479862" tIns="0" rIns="0" bIns="0" rtlCol="0" anchor="ctr" anchorCtr="0">
              <a:noAutofit/>
            </a:bodyPr>
            <a:lstStyle>
              <a:defPPr>
                <a:defRPr lang="zh-CN"/>
              </a:defPPr>
              <a:lvl1pPr defTabSz="1219362">
                <a:defRPr sz="2400" b="1" kern="0">
                  <a:solidFill>
                    <a:srgbClr val="C00000"/>
                  </a:solidFill>
                  <a:latin typeface="微软雅黑" panose="020B0503020204020204" pitchFamily="34" charset="-122"/>
                  <a:ea typeface="微软雅黑" panose="020B0503020204020204" pitchFamily="34" charset="-122"/>
                  <a:cs typeface="Arial" panose="020B0604020202020204" pitchFamily="34" charset="0"/>
                </a:defRPr>
              </a:lvl1pPr>
            </a:lstStyle>
            <a:p>
              <a:pPr>
                <a:tabLst>
                  <a:tab pos="768058" algn="l"/>
                </a:tabLst>
                <a:defRPr/>
              </a:pPr>
              <a:r>
                <a:rPr lang="zh-CN" altLang="en-US" sz="2399" dirty="0">
                  <a:solidFill>
                    <a:prstClr val="black"/>
                  </a:solidFill>
                </a:rPr>
                <a:t>成功案例</a:t>
              </a:r>
            </a:p>
          </p:txBody>
        </p:sp>
        <p:sp>
          <p:nvSpPr>
            <p:cNvPr id="63" name="MH_Number_1">
              <a:hlinkClick r:id="" action="ppaction://noaction"/>
              <a:extLst>
                <a:ext uri="{FF2B5EF4-FFF2-40B4-BE49-F238E27FC236}">
                  <a16:creationId xmlns:a16="http://schemas.microsoft.com/office/drawing/2014/main" id="{231683A0-2E73-4CC4-8190-60ED8FA9FF5B}"/>
                </a:ext>
              </a:extLst>
            </p:cNvPr>
            <p:cNvSpPr/>
            <p:nvPr>
              <p:custDataLst>
                <p:tags r:id="rId2"/>
              </p:custDataLst>
            </p:nvPr>
          </p:nvSpPr>
          <p:spPr>
            <a:xfrm>
              <a:off x="4305907" y="3855183"/>
              <a:ext cx="675959" cy="582723"/>
            </a:xfrm>
            <a:prstGeom prst="hexagon">
              <a:avLst>
                <a:gd name="adj" fmla="val 29651"/>
                <a:gd name="vf" fmla="val 115470"/>
              </a:avLst>
            </a:prstGeom>
            <a:solidFill>
              <a:srgbClr val="757575"/>
            </a:solidFill>
            <a:ln w="3175" cap="flat" cmpd="sng" algn="ctr">
              <a:solidFill>
                <a:srgbClr val="757575"/>
              </a:solidFill>
              <a:prstDash val="solid"/>
            </a:ln>
            <a:effectLst/>
          </p:spPr>
          <p:txBody>
            <a:bodyPr wrap="square" lIns="0" tIns="0" rIns="0" bIns="0" rtlCol="0" anchor="ctr">
              <a:noAutofit/>
            </a:bodyPr>
            <a:lstStyle/>
            <a:p>
              <a:pPr algn="ctr" defTabSz="913962"/>
              <a:r>
                <a:rPr lang="en-US" altLang="zh-CN"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2666"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87857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36">
            <a:extLst>
              <a:ext uri="{FF2B5EF4-FFF2-40B4-BE49-F238E27FC236}">
                <a16:creationId xmlns:a16="http://schemas.microsoft.com/office/drawing/2014/main" id="{9793CF5D-5A11-44F5-B21B-92D5D2ED4756}"/>
              </a:ext>
            </a:extLst>
          </p:cNvPr>
          <p:cNvSpPr/>
          <p:nvPr/>
        </p:nvSpPr>
        <p:spPr>
          <a:xfrm>
            <a:off x="10373056" y="1207433"/>
            <a:ext cx="1825374" cy="105655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矩形 135">
            <a:extLst>
              <a:ext uri="{FF2B5EF4-FFF2-40B4-BE49-F238E27FC236}">
                <a16:creationId xmlns:a16="http://schemas.microsoft.com/office/drawing/2014/main" id="{9044C697-9C08-449F-8FEC-3106546C4881}"/>
              </a:ext>
            </a:extLst>
          </p:cNvPr>
          <p:cNvSpPr/>
          <p:nvPr/>
        </p:nvSpPr>
        <p:spPr>
          <a:xfrm>
            <a:off x="5327148" y="1215750"/>
            <a:ext cx="5045908" cy="1056555"/>
          </a:xfrm>
          <a:prstGeom prst="rect">
            <a:avLst/>
          </a:prstGeom>
          <a:solidFill>
            <a:schemeClr val="tx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a:extLst>
              <a:ext uri="{FF2B5EF4-FFF2-40B4-BE49-F238E27FC236}">
                <a16:creationId xmlns:a16="http://schemas.microsoft.com/office/drawing/2014/main" id="{AF77D97B-42BF-4FCF-A6E4-A6E0042C39F2}"/>
              </a:ext>
            </a:extLst>
          </p:cNvPr>
          <p:cNvSpPr/>
          <p:nvPr/>
        </p:nvSpPr>
        <p:spPr>
          <a:xfrm>
            <a:off x="1" y="1215751"/>
            <a:ext cx="5342158" cy="1049318"/>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9" name="梯形 228"/>
          <p:cNvSpPr/>
          <p:nvPr/>
        </p:nvSpPr>
        <p:spPr>
          <a:xfrm>
            <a:off x="1395023" y="4351999"/>
            <a:ext cx="9356991" cy="492822"/>
          </a:xfrm>
          <a:prstGeom prst="trapezoid">
            <a:avLst>
              <a:gd name="adj" fmla="val 146190"/>
            </a:avLst>
          </a:prstGeom>
          <a:gradFill flip="none" rotWithShape="1">
            <a:gsLst>
              <a:gs pos="0">
                <a:srgbClr val="94A5B8">
                  <a:alpha val="0"/>
                </a:srgbClr>
              </a:gs>
              <a:gs pos="100000">
                <a:srgbClr val="7A8EA3">
                  <a:alpha val="2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7" rIns="91413" bIns="45707" rtlCol="0" anchor="ctr"/>
          <a:lstStyle/>
          <a:p>
            <a:pPr marL="0" marR="81251" lvl="1" indent="-228515" algn="ctr" fontAlgn="ctr">
              <a:lnSpc>
                <a:spcPct val="150000"/>
              </a:lnSpc>
              <a:spcAft>
                <a:spcPts val="267"/>
              </a:spcAft>
              <a:buClr>
                <a:srgbClr val="990000"/>
              </a:buClr>
              <a:buSzPct val="60000"/>
              <a:buFont typeface="Arial" panose="020B0604020202020204" pitchFamily="34" charset="0"/>
              <a:buChar char="•"/>
              <a:defRPr/>
            </a:pPr>
            <a:endParaRPr lang="zh-CN" altLang="en-US" sz="3200" dirty="0" err="1">
              <a:solidFill>
                <a:schemeClr val="tx1"/>
              </a:solidFill>
              <a:latin typeface="微软雅黑" panose="020B0503020204020204" pitchFamily="34" charset="-122"/>
              <a:ea typeface="微软雅黑" panose="020B0503020204020204" pitchFamily="34" charset="-122"/>
              <a:sym typeface="Arial" pitchFamily="34" charset="0"/>
            </a:endParaRPr>
          </a:p>
        </p:txBody>
      </p:sp>
      <p:pic>
        <p:nvPicPr>
          <p:cNvPr id="191"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1366455" y="3860783"/>
            <a:ext cx="1359422" cy="1040792"/>
          </a:xfrm>
          <a:prstGeom prst="rect">
            <a:avLst/>
          </a:prstGeom>
          <a:noFill/>
        </p:spPr>
      </p:pic>
      <p:sp>
        <p:nvSpPr>
          <p:cNvPr id="43031" name="Freeform 23"/>
          <p:cNvSpPr>
            <a:spLocks noEditPoints="1"/>
          </p:cNvSpPr>
          <p:nvPr/>
        </p:nvSpPr>
        <p:spPr bwMode="auto">
          <a:xfrm>
            <a:off x="3194435" y="4251165"/>
            <a:ext cx="311258" cy="307744"/>
          </a:xfrm>
          <a:custGeom>
            <a:avLst/>
            <a:gdLst/>
            <a:ahLst/>
            <a:cxnLst>
              <a:cxn ang="0">
                <a:pos x="0" y="3277"/>
              </a:cxn>
              <a:cxn ang="0">
                <a:pos x="2662" y="0"/>
              </a:cxn>
              <a:cxn ang="0">
                <a:pos x="204" y="3072"/>
              </a:cxn>
              <a:cxn ang="0">
                <a:pos x="2457" y="205"/>
              </a:cxn>
              <a:cxn ang="0">
                <a:pos x="2355" y="2048"/>
              </a:cxn>
              <a:cxn ang="0">
                <a:pos x="1433" y="2355"/>
              </a:cxn>
              <a:cxn ang="0">
                <a:pos x="2355" y="2662"/>
              </a:cxn>
              <a:cxn ang="0">
                <a:pos x="2457" y="3072"/>
              </a:cxn>
              <a:cxn ang="0">
                <a:pos x="2457" y="2355"/>
              </a:cxn>
              <a:cxn ang="0">
                <a:pos x="1740" y="2458"/>
              </a:cxn>
              <a:cxn ang="0">
                <a:pos x="1740" y="2253"/>
              </a:cxn>
              <a:cxn ang="0">
                <a:pos x="2457" y="2355"/>
              </a:cxn>
              <a:cxn ang="0">
                <a:pos x="614" y="2253"/>
              </a:cxn>
              <a:cxn ang="0">
                <a:pos x="409" y="2458"/>
              </a:cxn>
              <a:cxn ang="0">
                <a:pos x="819" y="2253"/>
              </a:cxn>
              <a:cxn ang="0">
                <a:pos x="1024" y="2458"/>
              </a:cxn>
              <a:cxn ang="0">
                <a:pos x="819" y="2253"/>
              </a:cxn>
              <a:cxn ang="0">
                <a:pos x="614" y="1843"/>
              </a:cxn>
              <a:cxn ang="0">
                <a:pos x="409" y="2048"/>
              </a:cxn>
              <a:cxn ang="0">
                <a:pos x="819" y="1843"/>
              </a:cxn>
              <a:cxn ang="0">
                <a:pos x="1024" y="2048"/>
              </a:cxn>
              <a:cxn ang="0">
                <a:pos x="819" y="1843"/>
              </a:cxn>
              <a:cxn ang="0">
                <a:pos x="614" y="2662"/>
              </a:cxn>
              <a:cxn ang="0">
                <a:pos x="409" y="2867"/>
              </a:cxn>
              <a:cxn ang="0">
                <a:pos x="819" y="2662"/>
              </a:cxn>
              <a:cxn ang="0">
                <a:pos x="1024" y="2867"/>
              </a:cxn>
              <a:cxn ang="0">
                <a:pos x="819" y="2662"/>
              </a:cxn>
              <a:cxn ang="0">
                <a:pos x="409" y="410"/>
              </a:cxn>
              <a:cxn ang="0">
                <a:pos x="2252" y="1434"/>
              </a:cxn>
              <a:cxn ang="0">
                <a:pos x="1638" y="922"/>
              </a:cxn>
              <a:cxn ang="0">
                <a:pos x="1024" y="922"/>
              </a:cxn>
              <a:cxn ang="0">
                <a:pos x="1638" y="922"/>
              </a:cxn>
              <a:cxn ang="0">
                <a:pos x="923" y="614"/>
              </a:cxn>
              <a:cxn ang="0">
                <a:pos x="923" y="1229"/>
              </a:cxn>
              <a:cxn ang="0">
                <a:pos x="614" y="614"/>
              </a:cxn>
              <a:cxn ang="0">
                <a:pos x="1738" y="1229"/>
              </a:cxn>
              <a:cxn ang="0">
                <a:pos x="1738" y="614"/>
              </a:cxn>
              <a:cxn ang="0">
                <a:pos x="2048" y="1229"/>
              </a:cxn>
              <a:cxn ang="0">
                <a:pos x="2048" y="1229"/>
              </a:cxn>
            </a:cxnLst>
            <a:rect l="0" t="0" r="r" b="b"/>
            <a:pathLst>
              <a:path w="2662" h="3277">
                <a:moveTo>
                  <a:pt x="0" y="0"/>
                </a:moveTo>
                <a:cubicBezTo>
                  <a:pt x="0" y="3277"/>
                  <a:pt x="0" y="3277"/>
                  <a:pt x="0" y="3277"/>
                </a:cubicBezTo>
                <a:cubicBezTo>
                  <a:pt x="2662" y="3277"/>
                  <a:pt x="2662" y="3277"/>
                  <a:pt x="2662" y="3277"/>
                </a:cubicBezTo>
                <a:cubicBezTo>
                  <a:pt x="2662" y="0"/>
                  <a:pt x="2662" y="0"/>
                  <a:pt x="2662" y="0"/>
                </a:cubicBezTo>
                <a:lnTo>
                  <a:pt x="0" y="0"/>
                </a:lnTo>
                <a:close/>
                <a:moveTo>
                  <a:pt x="204" y="3072"/>
                </a:moveTo>
                <a:cubicBezTo>
                  <a:pt x="204" y="205"/>
                  <a:pt x="204" y="205"/>
                  <a:pt x="204" y="205"/>
                </a:cubicBezTo>
                <a:cubicBezTo>
                  <a:pt x="2457" y="205"/>
                  <a:pt x="2457" y="205"/>
                  <a:pt x="2457" y="205"/>
                </a:cubicBezTo>
                <a:cubicBezTo>
                  <a:pt x="2457" y="2067"/>
                  <a:pt x="2457" y="2067"/>
                  <a:pt x="2457" y="2067"/>
                </a:cubicBezTo>
                <a:cubicBezTo>
                  <a:pt x="2425" y="2055"/>
                  <a:pt x="2391" y="2048"/>
                  <a:pt x="2355" y="2048"/>
                </a:cubicBezTo>
                <a:cubicBezTo>
                  <a:pt x="1740" y="2048"/>
                  <a:pt x="1740" y="2048"/>
                  <a:pt x="1740" y="2048"/>
                </a:cubicBezTo>
                <a:cubicBezTo>
                  <a:pt x="1571" y="2048"/>
                  <a:pt x="1433" y="2186"/>
                  <a:pt x="1433" y="2355"/>
                </a:cubicBezTo>
                <a:cubicBezTo>
                  <a:pt x="1433" y="2524"/>
                  <a:pt x="1571" y="2662"/>
                  <a:pt x="1740" y="2662"/>
                </a:cubicBezTo>
                <a:cubicBezTo>
                  <a:pt x="2355" y="2662"/>
                  <a:pt x="2355" y="2662"/>
                  <a:pt x="2355" y="2662"/>
                </a:cubicBezTo>
                <a:cubicBezTo>
                  <a:pt x="2391" y="2662"/>
                  <a:pt x="2425" y="2655"/>
                  <a:pt x="2457" y="2643"/>
                </a:cubicBezTo>
                <a:cubicBezTo>
                  <a:pt x="2457" y="3072"/>
                  <a:pt x="2457" y="3072"/>
                  <a:pt x="2457" y="3072"/>
                </a:cubicBezTo>
                <a:lnTo>
                  <a:pt x="204" y="3072"/>
                </a:lnTo>
                <a:close/>
                <a:moveTo>
                  <a:pt x="2457" y="2355"/>
                </a:moveTo>
                <a:cubicBezTo>
                  <a:pt x="2457" y="2411"/>
                  <a:pt x="2410" y="2458"/>
                  <a:pt x="2355" y="2458"/>
                </a:cubicBezTo>
                <a:cubicBezTo>
                  <a:pt x="1740" y="2458"/>
                  <a:pt x="1740" y="2458"/>
                  <a:pt x="1740" y="2458"/>
                </a:cubicBezTo>
                <a:cubicBezTo>
                  <a:pt x="1685" y="2458"/>
                  <a:pt x="1638" y="2411"/>
                  <a:pt x="1638" y="2355"/>
                </a:cubicBezTo>
                <a:cubicBezTo>
                  <a:pt x="1638" y="2300"/>
                  <a:pt x="1685" y="2253"/>
                  <a:pt x="1740" y="2253"/>
                </a:cubicBezTo>
                <a:cubicBezTo>
                  <a:pt x="2355" y="2253"/>
                  <a:pt x="2355" y="2253"/>
                  <a:pt x="2355" y="2253"/>
                </a:cubicBezTo>
                <a:cubicBezTo>
                  <a:pt x="2410" y="2253"/>
                  <a:pt x="2457" y="2300"/>
                  <a:pt x="2457" y="2355"/>
                </a:cubicBezTo>
                <a:close/>
                <a:moveTo>
                  <a:pt x="409" y="2253"/>
                </a:moveTo>
                <a:cubicBezTo>
                  <a:pt x="614" y="2253"/>
                  <a:pt x="614" y="2253"/>
                  <a:pt x="614" y="2253"/>
                </a:cubicBezTo>
                <a:cubicBezTo>
                  <a:pt x="614" y="2458"/>
                  <a:pt x="614" y="2458"/>
                  <a:pt x="614" y="2458"/>
                </a:cubicBezTo>
                <a:cubicBezTo>
                  <a:pt x="409" y="2458"/>
                  <a:pt x="409" y="2458"/>
                  <a:pt x="409" y="2458"/>
                </a:cubicBezTo>
                <a:lnTo>
                  <a:pt x="409" y="2253"/>
                </a:lnTo>
                <a:close/>
                <a:moveTo>
                  <a:pt x="819" y="2253"/>
                </a:moveTo>
                <a:cubicBezTo>
                  <a:pt x="1024" y="2253"/>
                  <a:pt x="1024" y="2253"/>
                  <a:pt x="1024" y="2253"/>
                </a:cubicBezTo>
                <a:cubicBezTo>
                  <a:pt x="1024" y="2458"/>
                  <a:pt x="1024" y="2458"/>
                  <a:pt x="1024" y="2458"/>
                </a:cubicBezTo>
                <a:cubicBezTo>
                  <a:pt x="819" y="2458"/>
                  <a:pt x="819" y="2458"/>
                  <a:pt x="819" y="2458"/>
                </a:cubicBezTo>
                <a:lnTo>
                  <a:pt x="819" y="2253"/>
                </a:lnTo>
                <a:close/>
                <a:moveTo>
                  <a:pt x="409" y="1843"/>
                </a:moveTo>
                <a:cubicBezTo>
                  <a:pt x="614" y="1843"/>
                  <a:pt x="614" y="1843"/>
                  <a:pt x="614" y="1843"/>
                </a:cubicBezTo>
                <a:cubicBezTo>
                  <a:pt x="614" y="2048"/>
                  <a:pt x="614" y="2048"/>
                  <a:pt x="614" y="2048"/>
                </a:cubicBezTo>
                <a:cubicBezTo>
                  <a:pt x="409" y="2048"/>
                  <a:pt x="409" y="2048"/>
                  <a:pt x="409" y="2048"/>
                </a:cubicBezTo>
                <a:lnTo>
                  <a:pt x="409" y="1843"/>
                </a:lnTo>
                <a:close/>
                <a:moveTo>
                  <a:pt x="819" y="1843"/>
                </a:moveTo>
                <a:cubicBezTo>
                  <a:pt x="1024" y="1843"/>
                  <a:pt x="1024" y="1843"/>
                  <a:pt x="1024" y="1843"/>
                </a:cubicBezTo>
                <a:cubicBezTo>
                  <a:pt x="1024" y="2048"/>
                  <a:pt x="1024" y="2048"/>
                  <a:pt x="1024" y="2048"/>
                </a:cubicBezTo>
                <a:cubicBezTo>
                  <a:pt x="819" y="2048"/>
                  <a:pt x="819" y="2048"/>
                  <a:pt x="819" y="2048"/>
                </a:cubicBezTo>
                <a:lnTo>
                  <a:pt x="819" y="1843"/>
                </a:lnTo>
                <a:close/>
                <a:moveTo>
                  <a:pt x="409" y="2662"/>
                </a:moveTo>
                <a:cubicBezTo>
                  <a:pt x="614" y="2662"/>
                  <a:pt x="614" y="2662"/>
                  <a:pt x="614" y="2662"/>
                </a:cubicBezTo>
                <a:cubicBezTo>
                  <a:pt x="614" y="2867"/>
                  <a:pt x="614" y="2867"/>
                  <a:pt x="614" y="2867"/>
                </a:cubicBezTo>
                <a:cubicBezTo>
                  <a:pt x="409" y="2867"/>
                  <a:pt x="409" y="2867"/>
                  <a:pt x="409" y="2867"/>
                </a:cubicBezTo>
                <a:lnTo>
                  <a:pt x="409" y="2662"/>
                </a:lnTo>
                <a:close/>
                <a:moveTo>
                  <a:pt x="819" y="2662"/>
                </a:moveTo>
                <a:cubicBezTo>
                  <a:pt x="1024" y="2662"/>
                  <a:pt x="1024" y="2662"/>
                  <a:pt x="1024" y="2662"/>
                </a:cubicBezTo>
                <a:cubicBezTo>
                  <a:pt x="1024" y="2867"/>
                  <a:pt x="1024" y="2867"/>
                  <a:pt x="1024" y="2867"/>
                </a:cubicBezTo>
                <a:cubicBezTo>
                  <a:pt x="819" y="2867"/>
                  <a:pt x="819" y="2867"/>
                  <a:pt x="819" y="2867"/>
                </a:cubicBezTo>
                <a:lnTo>
                  <a:pt x="819" y="2662"/>
                </a:lnTo>
                <a:close/>
                <a:moveTo>
                  <a:pt x="2252" y="410"/>
                </a:moveTo>
                <a:cubicBezTo>
                  <a:pt x="409" y="410"/>
                  <a:pt x="409" y="410"/>
                  <a:pt x="409" y="410"/>
                </a:cubicBezTo>
                <a:cubicBezTo>
                  <a:pt x="409" y="1434"/>
                  <a:pt x="409" y="1434"/>
                  <a:pt x="409" y="1434"/>
                </a:cubicBezTo>
                <a:cubicBezTo>
                  <a:pt x="2252" y="1434"/>
                  <a:pt x="2252" y="1434"/>
                  <a:pt x="2252" y="1434"/>
                </a:cubicBezTo>
                <a:lnTo>
                  <a:pt x="2252" y="410"/>
                </a:lnTo>
                <a:close/>
                <a:moveTo>
                  <a:pt x="1638" y="922"/>
                </a:moveTo>
                <a:cubicBezTo>
                  <a:pt x="1638" y="1091"/>
                  <a:pt x="1500" y="1229"/>
                  <a:pt x="1331" y="1229"/>
                </a:cubicBezTo>
                <a:cubicBezTo>
                  <a:pt x="1161" y="1229"/>
                  <a:pt x="1024" y="1091"/>
                  <a:pt x="1024" y="922"/>
                </a:cubicBezTo>
                <a:cubicBezTo>
                  <a:pt x="1024" y="752"/>
                  <a:pt x="1161" y="614"/>
                  <a:pt x="1331" y="614"/>
                </a:cubicBezTo>
                <a:cubicBezTo>
                  <a:pt x="1500" y="614"/>
                  <a:pt x="1638" y="752"/>
                  <a:pt x="1638" y="922"/>
                </a:cubicBezTo>
                <a:close/>
                <a:moveTo>
                  <a:pt x="614" y="614"/>
                </a:moveTo>
                <a:cubicBezTo>
                  <a:pt x="923" y="614"/>
                  <a:pt x="923" y="614"/>
                  <a:pt x="923" y="614"/>
                </a:cubicBezTo>
                <a:cubicBezTo>
                  <a:pt x="859" y="700"/>
                  <a:pt x="819" y="806"/>
                  <a:pt x="819" y="922"/>
                </a:cubicBezTo>
                <a:cubicBezTo>
                  <a:pt x="819" y="1037"/>
                  <a:pt x="859" y="1143"/>
                  <a:pt x="923" y="1229"/>
                </a:cubicBezTo>
                <a:cubicBezTo>
                  <a:pt x="614" y="1229"/>
                  <a:pt x="614" y="1229"/>
                  <a:pt x="614" y="1229"/>
                </a:cubicBezTo>
                <a:lnTo>
                  <a:pt x="614" y="614"/>
                </a:lnTo>
                <a:close/>
                <a:moveTo>
                  <a:pt x="2048" y="1229"/>
                </a:moveTo>
                <a:cubicBezTo>
                  <a:pt x="1738" y="1229"/>
                  <a:pt x="1738" y="1229"/>
                  <a:pt x="1738" y="1229"/>
                </a:cubicBezTo>
                <a:cubicBezTo>
                  <a:pt x="1803" y="1143"/>
                  <a:pt x="1843" y="1037"/>
                  <a:pt x="1843" y="922"/>
                </a:cubicBezTo>
                <a:cubicBezTo>
                  <a:pt x="1843" y="806"/>
                  <a:pt x="1803" y="700"/>
                  <a:pt x="1738" y="614"/>
                </a:cubicBezTo>
                <a:cubicBezTo>
                  <a:pt x="2048" y="614"/>
                  <a:pt x="2048" y="614"/>
                  <a:pt x="2048" y="614"/>
                </a:cubicBezTo>
                <a:lnTo>
                  <a:pt x="2048" y="1229"/>
                </a:lnTo>
                <a:close/>
                <a:moveTo>
                  <a:pt x="2048" y="1229"/>
                </a:moveTo>
                <a:cubicBezTo>
                  <a:pt x="2048" y="1229"/>
                  <a:pt x="2048" y="1229"/>
                  <a:pt x="2048" y="1229"/>
                </a:cubicBezTo>
              </a:path>
            </a:pathLst>
          </a:custGeom>
          <a:solidFill>
            <a:srgbClr val="0070C0"/>
          </a:solid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54" name="文本框 53"/>
          <p:cNvSpPr txBox="1"/>
          <p:nvPr/>
        </p:nvSpPr>
        <p:spPr>
          <a:xfrm>
            <a:off x="2487012" y="4918514"/>
            <a:ext cx="1325403" cy="297569"/>
          </a:xfrm>
          <a:prstGeom prst="rect">
            <a:avLst/>
          </a:prstGeom>
          <a:noFill/>
        </p:spPr>
        <p:txBody>
          <a:bodyPr wrap="none" rtlCol="0">
            <a:spAutoFit/>
          </a:bodyPr>
          <a:lstStyle/>
          <a:p>
            <a:r>
              <a:rPr lang="en-US" altLang="zh-CN" sz="1334" dirty="0">
                <a:latin typeface="微软雅黑" panose="020B0503020204020204" pitchFamily="34" charset="-122"/>
                <a:ea typeface="微软雅黑" panose="020B0503020204020204" pitchFamily="34" charset="-122"/>
                <a:cs typeface="Arial" panose="020B0604020202020204" pitchFamily="34" charset="0"/>
              </a:rPr>
              <a:t>DTU/TTU/FTU</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92"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4019724" y="3860783"/>
            <a:ext cx="1398991" cy="1071086"/>
          </a:xfrm>
          <a:prstGeom prst="rect">
            <a:avLst/>
          </a:prstGeom>
          <a:noFill/>
        </p:spPr>
      </p:pic>
      <p:sp>
        <p:nvSpPr>
          <p:cNvPr id="194" name="Freeform 93"/>
          <p:cNvSpPr>
            <a:spLocks noEditPoints="1"/>
          </p:cNvSpPr>
          <p:nvPr/>
        </p:nvSpPr>
        <p:spPr bwMode="auto">
          <a:xfrm>
            <a:off x="4570475" y="4256079"/>
            <a:ext cx="301139" cy="339677"/>
          </a:xfrm>
          <a:custGeom>
            <a:avLst/>
            <a:gdLst/>
            <a:ahLst/>
            <a:cxnLst>
              <a:cxn ang="0">
                <a:pos x="1802" y="1966"/>
              </a:cxn>
              <a:cxn ang="0">
                <a:pos x="1843" y="2028"/>
              </a:cxn>
              <a:cxn ang="0">
                <a:pos x="1740" y="2089"/>
              </a:cxn>
              <a:cxn ang="0">
                <a:pos x="1699" y="2028"/>
              </a:cxn>
              <a:cxn ang="0">
                <a:pos x="1495" y="1946"/>
              </a:cxn>
              <a:cxn ang="0">
                <a:pos x="1536" y="1720"/>
              </a:cxn>
              <a:cxn ang="0">
                <a:pos x="1310" y="1311"/>
              </a:cxn>
              <a:cxn ang="0">
                <a:pos x="1597" y="1700"/>
              </a:cxn>
              <a:cxn ang="0">
                <a:pos x="1822" y="1782"/>
              </a:cxn>
              <a:cxn ang="0">
                <a:pos x="1802" y="1966"/>
              </a:cxn>
              <a:cxn ang="0">
                <a:pos x="1638" y="594"/>
              </a:cxn>
              <a:cxn ang="0">
                <a:pos x="409" y="1802"/>
              </a:cxn>
              <a:cxn ang="0">
                <a:pos x="409" y="2048"/>
              </a:cxn>
              <a:cxn ang="0">
                <a:pos x="819" y="2048"/>
              </a:cxn>
              <a:cxn ang="0">
                <a:pos x="819" y="1843"/>
              </a:cxn>
              <a:cxn ang="0">
                <a:pos x="614" y="1843"/>
              </a:cxn>
              <a:cxn ang="0">
                <a:pos x="614" y="1802"/>
              </a:cxn>
              <a:cxn ang="0">
                <a:pos x="860" y="1208"/>
              </a:cxn>
              <a:cxn ang="0">
                <a:pos x="962" y="1311"/>
              </a:cxn>
              <a:cxn ang="0">
                <a:pos x="1105" y="1167"/>
              </a:cxn>
              <a:cxn ang="0">
                <a:pos x="1003" y="1065"/>
              </a:cxn>
              <a:cxn ang="0">
                <a:pos x="1638" y="819"/>
              </a:cxn>
              <a:cxn ang="0">
                <a:pos x="2252" y="1045"/>
              </a:cxn>
              <a:cxn ang="0">
                <a:pos x="2150" y="1147"/>
              </a:cxn>
              <a:cxn ang="0">
                <a:pos x="2293" y="1290"/>
              </a:cxn>
              <a:cxn ang="0">
                <a:pos x="2396" y="1188"/>
              </a:cxn>
              <a:cxn ang="0">
                <a:pos x="2662" y="1782"/>
              </a:cxn>
              <a:cxn ang="0">
                <a:pos x="2662" y="1843"/>
              </a:cxn>
              <a:cxn ang="0">
                <a:pos x="2457" y="1843"/>
              </a:cxn>
              <a:cxn ang="0">
                <a:pos x="2457" y="2048"/>
              </a:cxn>
              <a:cxn ang="0">
                <a:pos x="2867" y="2048"/>
              </a:cxn>
              <a:cxn ang="0">
                <a:pos x="2867" y="1782"/>
              </a:cxn>
              <a:cxn ang="0">
                <a:pos x="1638" y="594"/>
              </a:cxn>
              <a:cxn ang="0">
                <a:pos x="3276" y="614"/>
              </a:cxn>
              <a:cxn ang="0">
                <a:pos x="3276" y="2662"/>
              </a:cxn>
              <a:cxn ang="0">
                <a:pos x="2662" y="3277"/>
              </a:cxn>
              <a:cxn ang="0">
                <a:pos x="614" y="3277"/>
              </a:cxn>
              <a:cxn ang="0">
                <a:pos x="0" y="2662"/>
              </a:cxn>
              <a:cxn ang="0">
                <a:pos x="0" y="614"/>
              </a:cxn>
              <a:cxn ang="0">
                <a:pos x="614" y="0"/>
              </a:cxn>
              <a:cxn ang="0">
                <a:pos x="2662" y="0"/>
              </a:cxn>
              <a:cxn ang="0">
                <a:pos x="3276" y="614"/>
              </a:cxn>
              <a:cxn ang="0">
                <a:pos x="3072" y="614"/>
              </a:cxn>
              <a:cxn ang="0">
                <a:pos x="2662" y="205"/>
              </a:cxn>
              <a:cxn ang="0">
                <a:pos x="614" y="205"/>
              </a:cxn>
              <a:cxn ang="0">
                <a:pos x="204" y="614"/>
              </a:cxn>
              <a:cxn ang="0">
                <a:pos x="204" y="2662"/>
              </a:cxn>
              <a:cxn ang="0">
                <a:pos x="614" y="3072"/>
              </a:cxn>
              <a:cxn ang="0">
                <a:pos x="2662" y="3072"/>
              </a:cxn>
              <a:cxn ang="0">
                <a:pos x="3072" y="2662"/>
              </a:cxn>
              <a:cxn ang="0">
                <a:pos x="3072" y="614"/>
              </a:cxn>
              <a:cxn ang="0">
                <a:pos x="3072" y="614"/>
              </a:cxn>
              <a:cxn ang="0">
                <a:pos x="3072" y="614"/>
              </a:cxn>
            </a:cxnLst>
            <a:rect l="0" t="0" r="r" b="b"/>
            <a:pathLst>
              <a:path w="3276" h="3277">
                <a:moveTo>
                  <a:pt x="1802" y="1966"/>
                </a:moveTo>
                <a:cubicBezTo>
                  <a:pt x="1843" y="2028"/>
                  <a:pt x="1843" y="2028"/>
                  <a:pt x="1843" y="2028"/>
                </a:cubicBezTo>
                <a:cubicBezTo>
                  <a:pt x="1740" y="2089"/>
                  <a:pt x="1740" y="2089"/>
                  <a:pt x="1740" y="2089"/>
                </a:cubicBezTo>
                <a:cubicBezTo>
                  <a:pt x="1699" y="2028"/>
                  <a:pt x="1699" y="2028"/>
                  <a:pt x="1699" y="2028"/>
                </a:cubicBezTo>
                <a:cubicBezTo>
                  <a:pt x="1617" y="2048"/>
                  <a:pt x="1536" y="2028"/>
                  <a:pt x="1495" y="1946"/>
                </a:cubicBezTo>
                <a:cubicBezTo>
                  <a:pt x="1454" y="1884"/>
                  <a:pt x="1474" y="1782"/>
                  <a:pt x="1536" y="1720"/>
                </a:cubicBezTo>
                <a:cubicBezTo>
                  <a:pt x="1310" y="1311"/>
                  <a:pt x="1310" y="1311"/>
                  <a:pt x="1310" y="1311"/>
                </a:cubicBezTo>
                <a:cubicBezTo>
                  <a:pt x="1597" y="1700"/>
                  <a:pt x="1597" y="1700"/>
                  <a:pt x="1597" y="1700"/>
                </a:cubicBezTo>
                <a:cubicBezTo>
                  <a:pt x="1679" y="1659"/>
                  <a:pt x="1761" y="1700"/>
                  <a:pt x="1822" y="1782"/>
                </a:cubicBezTo>
                <a:cubicBezTo>
                  <a:pt x="1843" y="1823"/>
                  <a:pt x="1843" y="1905"/>
                  <a:pt x="1802" y="1966"/>
                </a:cubicBezTo>
                <a:close/>
                <a:moveTo>
                  <a:pt x="1638" y="594"/>
                </a:moveTo>
                <a:cubicBezTo>
                  <a:pt x="983" y="594"/>
                  <a:pt x="409" y="1147"/>
                  <a:pt x="409" y="1802"/>
                </a:cubicBezTo>
                <a:cubicBezTo>
                  <a:pt x="409" y="2048"/>
                  <a:pt x="409" y="2048"/>
                  <a:pt x="409" y="2048"/>
                </a:cubicBezTo>
                <a:cubicBezTo>
                  <a:pt x="819" y="2048"/>
                  <a:pt x="819" y="2048"/>
                  <a:pt x="819" y="2048"/>
                </a:cubicBezTo>
                <a:cubicBezTo>
                  <a:pt x="819" y="1843"/>
                  <a:pt x="819" y="1843"/>
                  <a:pt x="819" y="1843"/>
                </a:cubicBezTo>
                <a:cubicBezTo>
                  <a:pt x="614" y="1843"/>
                  <a:pt x="614" y="1843"/>
                  <a:pt x="614" y="1843"/>
                </a:cubicBezTo>
                <a:cubicBezTo>
                  <a:pt x="614" y="1802"/>
                  <a:pt x="614" y="1802"/>
                  <a:pt x="614" y="1802"/>
                </a:cubicBezTo>
                <a:cubicBezTo>
                  <a:pt x="614" y="1577"/>
                  <a:pt x="716" y="1372"/>
                  <a:pt x="860" y="1208"/>
                </a:cubicBezTo>
                <a:cubicBezTo>
                  <a:pt x="962" y="1311"/>
                  <a:pt x="962" y="1311"/>
                  <a:pt x="962" y="1311"/>
                </a:cubicBezTo>
                <a:cubicBezTo>
                  <a:pt x="1105" y="1167"/>
                  <a:pt x="1105" y="1167"/>
                  <a:pt x="1105" y="1167"/>
                </a:cubicBezTo>
                <a:cubicBezTo>
                  <a:pt x="1003" y="1065"/>
                  <a:pt x="1003" y="1065"/>
                  <a:pt x="1003" y="1065"/>
                </a:cubicBezTo>
                <a:cubicBezTo>
                  <a:pt x="1187" y="922"/>
                  <a:pt x="1392" y="819"/>
                  <a:pt x="1638" y="819"/>
                </a:cubicBezTo>
                <a:cubicBezTo>
                  <a:pt x="1863" y="819"/>
                  <a:pt x="2088" y="901"/>
                  <a:pt x="2252" y="1045"/>
                </a:cubicBezTo>
                <a:cubicBezTo>
                  <a:pt x="2150" y="1147"/>
                  <a:pt x="2150" y="1147"/>
                  <a:pt x="2150" y="1147"/>
                </a:cubicBezTo>
                <a:cubicBezTo>
                  <a:pt x="2293" y="1290"/>
                  <a:pt x="2293" y="1290"/>
                  <a:pt x="2293" y="1290"/>
                </a:cubicBezTo>
                <a:cubicBezTo>
                  <a:pt x="2396" y="1188"/>
                  <a:pt x="2396" y="1188"/>
                  <a:pt x="2396" y="1188"/>
                </a:cubicBezTo>
                <a:cubicBezTo>
                  <a:pt x="2560" y="1352"/>
                  <a:pt x="2662" y="1557"/>
                  <a:pt x="2662" y="1782"/>
                </a:cubicBezTo>
                <a:cubicBezTo>
                  <a:pt x="2662" y="1843"/>
                  <a:pt x="2662" y="1843"/>
                  <a:pt x="2662" y="1843"/>
                </a:cubicBezTo>
                <a:cubicBezTo>
                  <a:pt x="2457" y="1843"/>
                  <a:pt x="2457" y="1843"/>
                  <a:pt x="2457" y="1843"/>
                </a:cubicBezTo>
                <a:cubicBezTo>
                  <a:pt x="2457" y="2048"/>
                  <a:pt x="2457" y="2048"/>
                  <a:pt x="2457" y="2048"/>
                </a:cubicBezTo>
                <a:cubicBezTo>
                  <a:pt x="2867" y="2048"/>
                  <a:pt x="2867" y="2048"/>
                  <a:pt x="2867" y="2048"/>
                </a:cubicBezTo>
                <a:cubicBezTo>
                  <a:pt x="2867" y="1782"/>
                  <a:pt x="2867" y="1782"/>
                  <a:pt x="2867" y="1782"/>
                </a:cubicBezTo>
                <a:cubicBezTo>
                  <a:pt x="2867" y="1147"/>
                  <a:pt x="2293" y="594"/>
                  <a:pt x="1638" y="594"/>
                </a:cubicBezTo>
                <a:close/>
                <a:moveTo>
                  <a:pt x="3276" y="614"/>
                </a:moveTo>
                <a:cubicBezTo>
                  <a:pt x="3276" y="2662"/>
                  <a:pt x="3276" y="2662"/>
                  <a:pt x="3276" y="2662"/>
                </a:cubicBezTo>
                <a:cubicBezTo>
                  <a:pt x="3276" y="2990"/>
                  <a:pt x="3010" y="3277"/>
                  <a:pt x="2662" y="3277"/>
                </a:cubicBezTo>
                <a:cubicBezTo>
                  <a:pt x="614" y="3277"/>
                  <a:pt x="614" y="3277"/>
                  <a:pt x="614" y="3277"/>
                </a:cubicBezTo>
                <a:cubicBezTo>
                  <a:pt x="266" y="3277"/>
                  <a:pt x="0" y="2990"/>
                  <a:pt x="0" y="2662"/>
                </a:cubicBezTo>
                <a:cubicBezTo>
                  <a:pt x="0" y="614"/>
                  <a:pt x="0" y="614"/>
                  <a:pt x="0" y="614"/>
                </a:cubicBezTo>
                <a:cubicBezTo>
                  <a:pt x="0" y="266"/>
                  <a:pt x="266" y="0"/>
                  <a:pt x="614" y="0"/>
                </a:cubicBezTo>
                <a:cubicBezTo>
                  <a:pt x="2662" y="0"/>
                  <a:pt x="2662" y="0"/>
                  <a:pt x="2662" y="0"/>
                </a:cubicBezTo>
                <a:cubicBezTo>
                  <a:pt x="3010" y="0"/>
                  <a:pt x="3276" y="266"/>
                  <a:pt x="3276" y="614"/>
                </a:cubicBezTo>
                <a:close/>
                <a:moveTo>
                  <a:pt x="3072" y="614"/>
                </a:moveTo>
                <a:cubicBezTo>
                  <a:pt x="3072" y="389"/>
                  <a:pt x="2887" y="205"/>
                  <a:pt x="2662" y="205"/>
                </a:cubicBezTo>
                <a:cubicBezTo>
                  <a:pt x="614" y="205"/>
                  <a:pt x="614" y="205"/>
                  <a:pt x="614" y="205"/>
                </a:cubicBezTo>
                <a:cubicBezTo>
                  <a:pt x="389" y="205"/>
                  <a:pt x="204" y="389"/>
                  <a:pt x="204" y="614"/>
                </a:cubicBezTo>
                <a:cubicBezTo>
                  <a:pt x="204" y="2662"/>
                  <a:pt x="204" y="2662"/>
                  <a:pt x="204" y="2662"/>
                </a:cubicBezTo>
                <a:cubicBezTo>
                  <a:pt x="204" y="2888"/>
                  <a:pt x="389" y="3072"/>
                  <a:pt x="614" y="3072"/>
                </a:cubicBezTo>
                <a:cubicBezTo>
                  <a:pt x="2662" y="3072"/>
                  <a:pt x="2662" y="3072"/>
                  <a:pt x="2662" y="3072"/>
                </a:cubicBezTo>
                <a:cubicBezTo>
                  <a:pt x="2887" y="3072"/>
                  <a:pt x="3072" y="2888"/>
                  <a:pt x="3072" y="2662"/>
                </a:cubicBezTo>
                <a:lnTo>
                  <a:pt x="3072" y="614"/>
                </a:lnTo>
                <a:close/>
                <a:moveTo>
                  <a:pt x="3072" y="614"/>
                </a:moveTo>
                <a:cubicBezTo>
                  <a:pt x="3072" y="614"/>
                  <a:pt x="3072" y="614"/>
                  <a:pt x="3072" y="614"/>
                </a:cubicBezTo>
              </a:path>
            </a:pathLst>
          </a:custGeom>
          <a:solidFill>
            <a:srgbClr val="0070C0"/>
          </a:solid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pic>
        <p:nvPicPr>
          <p:cNvPr id="198"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6712562" y="3860783"/>
            <a:ext cx="1398991" cy="1071086"/>
          </a:xfrm>
          <a:prstGeom prst="rect">
            <a:avLst/>
          </a:prstGeom>
          <a:noFill/>
        </p:spPr>
      </p:pic>
      <p:sp>
        <p:nvSpPr>
          <p:cNvPr id="43036" name="Freeform 28"/>
          <p:cNvSpPr>
            <a:spLocks noEditPoints="1"/>
          </p:cNvSpPr>
          <p:nvPr/>
        </p:nvSpPr>
        <p:spPr bwMode="auto">
          <a:xfrm>
            <a:off x="7245293" y="4264302"/>
            <a:ext cx="431562" cy="317102"/>
          </a:xfrm>
          <a:custGeom>
            <a:avLst/>
            <a:gdLst/>
            <a:ahLst/>
            <a:cxnLst>
              <a:cxn ang="0">
                <a:pos x="245" y="1503"/>
              </a:cxn>
              <a:cxn ang="0">
                <a:pos x="245" y="1181"/>
              </a:cxn>
              <a:cxn ang="0">
                <a:pos x="0" y="1133"/>
              </a:cxn>
              <a:cxn ang="0">
                <a:pos x="0" y="2166"/>
              </a:cxn>
              <a:cxn ang="0">
                <a:pos x="245" y="2081"/>
              </a:cxn>
              <a:cxn ang="0">
                <a:pos x="245" y="1720"/>
              </a:cxn>
              <a:cxn ang="0">
                <a:pos x="640" y="1720"/>
              </a:cxn>
              <a:cxn ang="0">
                <a:pos x="856" y="1427"/>
              </a:cxn>
              <a:cxn ang="0">
                <a:pos x="574" y="1275"/>
              </a:cxn>
              <a:cxn ang="0">
                <a:pos x="499" y="1503"/>
              </a:cxn>
              <a:cxn ang="0">
                <a:pos x="245" y="1503"/>
              </a:cxn>
              <a:cxn ang="0">
                <a:pos x="2367" y="1180"/>
              </a:cxn>
              <a:cxn ang="0">
                <a:pos x="568" y="0"/>
              </a:cxn>
              <a:cxn ang="0">
                <a:pos x="360" y="0"/>
              </a:cxn>
              <a:cxn ang="0">
                <a:pos x="75" y="447"/>
              </a:cxn>
              <a:cxn ang="0">
                <a:pos x="75" y="600"/>
              </a:cxn>
              <a:cxn ang="0">
                <a:pos x="1657" y="1561"/>
              </a:cxn>
              <a:cxn ang="0">
                <a:pos x="1790" y="1561"/>
              </a:cxn>
              <a:cxn ang="0">
                <a:pos x="1790" y="1552"/>
              </a:cxn>
              <a:cxn ang="0">
                <a:pos x="2367" y="1180"/>
              </a:cxn>
              <a:cxn ang="0">
                <a:pos x="217" y="755"/>
              </a:cxn>
              <a:cxn ang="0">
                <a:pos x="75" y="910"/>
              </a:cxn>
              <a:cxn ang="0">
                <a:pos x="1647" y="1889"/>
              </a:cxn>
              <a:cxn ang="0">
                <a:pos x="1789" y="1889"/>
              </a:cxn>
              <a:cxn ang="0">
                <a:pos x="1864" y="1811"/>
              </a:cxn>
              <a:cxn ang="0">
                <a:pos x="1939" y="1588"/>
              </a:cxn>
              <a:cxn ang="0">
                <a:pos x="1723" y="1743"/>
              </a:cxn>
              <a:cxn ang="0">
                <a:pos x="1572" y="1656"/>
              </a:cxn>
              <a:cxn ang="0">
                <a:pos x="217" y="755"/>
              </a:cxn>
              <a:cxn ang="0">
                <a:pos x="217" y="755"/>
              </a:cxn>
              <a:cxn ang="0">
                <a:pos x="217" y="755"/>
              </a:cxn>
            </a:cxnLst>
            <a:rect l="0" t="0" r="r" b="b"/>
            <a:pathLst>
              <a:path w="2367" h="2166">
                <a:moveTo>
                  <a:pt x="245" y="1503"/>
                </a:moveTo>
                <a:cubicBezTo>
                  <a:pt x="245" y="1181"/>
                  <a:pt x="245" y="1181"/>
                  <a:pt x="245" y="1181"/>
                </a:cubicBezTo>
                <a:cubicBezTo>
                  <a:pt x="0" y="1133"/>
                  <a:pt x="0" y="1133"/>
                  <a:pt x="0" y="1133"/>
                </a:cubicBezTo>
                <a:cubicBezTo>
                  <a:pt x="0" y="2166"/>
                  <a:pt x="0" y="2166"/>
                  <a:pt x="0" y="2166"/>
                </a:cubicBezTo>
                <a:cubicBezTo>
                  <a:pt x="245" y="2081"/>
                  <a:pt x="245" y="2081"/>
                  <a:pt x="245" y="2081"/>
                </a:cubicBezTo>
                <a:cubicBezTo>
                  <a:pt x="245" y="1720"/>
                  <a:pt x="245" y="1720"/>
                  <a:pt x="245" y="1720"/>
                </a:cubicBezTo>
                <a:cubicBezTo>
                  <a:pt x="640" y="1720"/>
                  <a:pt x="640" y="1720"/>
                  <a:pt x="640" y="1720"/>
                </a:cubicBezTo>
                <a:cubicBezTo>
                  <a:pt x="856" y="1427"/>
                  <a:pt x="856" y="1427"/>
                  <a:pt x="856" y="1427"/>
                </a:cubicBezTo>
                <a:cubicBezTo>
                  <a:pt x="574" y="1275"/>
                  <a:pt x="574" y="1275"/>
                  <a:pt x="574" y="1275"/>
                </a:cubicBezTo>
                <a:cubicBezTo>
                  <a:pt x="499" y="1503"/>
                  <a:pt x="499" y="1503"/>
                  <a:pt x="499" y="1503"/>
                </a:cubicBezTo>
                <a:cubicBezTo>
                  <a:pt x="245" y="1503"/>
                  <a:pt x="245" y="1503"/>
                  <a:pt x="245" y="1503"/>
                </a:cubicBezTo>
                <a:close/>
                <a:moveTo>
                  <a:pt x="2367" y="1180"/>
                </a:moveTo>
                <a:cubicBezTo>
                  <a:pt x="568" y="0"/>
                  <a:pt x="568" y="0"/>
                  <a:pt x="568" y="0"/>
                </a:cubicBezTo>
                <a:cubicBezTo>
                  <a:pt x="360" y="0"/>
                  <a:pt x="360" y="0"/>
                  <a:pt x="360" y="0"/>
                </a:cubicBezTo>
                <a:cubicBezTo>
                  <a:pt x="75" y="447"/>
                  <a:pt x="75" y="447"/>
                  <a:pt x="75" y="447"/>
                </a:cubicBezTo>
                <a:cubicBezTo>
                  <a:pt x="75" y="600"/>
                  <a:pt x="75" y="600"/>
                  <a:pt x="75" y="600"/>
                </a:cubicBezTo>
                <a:cubicBezTo>
                  <a:pt x="1657" y="1561"/>
                  <a:pt x="1657" y="1561"/>
                  <a:pt x="1657" y="1561"/>
                </a:cubicBezTo>
                <a:cubicBezTo>
                  <a:pt x="1790" y="1561"/>
                  <a:pt x="1790" y="1561"/>
                  <a:pt x="1790" y="1561"/>
                </a:cubicBezTo>
                <a:cubicBezTo>
                  <a:pt x="1790" y="1552"/>
                  <a:pt x="1790" y="1552"/>
                  <a:pt x="1790" y="1552"/>
                </a:cubicBezTo>
                <a:lnTo>
                  <a:pt x="2367" y="1180"/>
                </a:lnTo>
                <a:close/>
                <a:moveTo>
                  <a:pt x="217" y="755"/>
                </a:moveTo>
                <a:cubicBezTo>
                  <a:pt x="75" y="910"/>
                  <a:pt x="75" y="910"/>
                  <a:pt x="75" y="910"/>
                </a:cubicBezTo>
                <a:cubicBezTo>
                  <a:pt x="1647" y="1889"/>
                  <a:pt x="1647" y="1889"/>
                  <a:pt x="1647" y="1889"/>
                </a:cubicBezTo>
                <a:cubicBezTo>
                  <a:pt x="1789" y="1889"/>
                  <a:pt x="1789" y="1889"/>
                  <a:pt x="1789" y="1889"/>
                </a:cubicBezTo>
                <a:cubicBezTo>
                  <a:pt x="1864" y="1811"/>
                  <a:pt x="1864" y="1811"/>
                  <a:pt x="1864" y="1811"/>
                </a:cubicBezTo>
                <a:cubicBezTo>
                  <a:pt x="1939" y="1588"/>
                  <a:pt x="1939" y="1588"/>
                  <a:pt x="1939" y="1588"/>
                </a:cubicBezTo>
                <a:cubicBezTo>
                  <a:pt x="1939" y="1588"/>
                  <a:pt x="1732" y="1743"/>
                  <a:pt x="1723" y="1743"/>
                </a:cubicBezTo>
                <a:cubicBezTo>
                  <a:pt x="1638" y="1685"/>
                  <a:pt x="1572" y="1656"/>
                  <a:pt x="1572" y="1656"/>
                </a:cubicBezTo>
                <a:lnTo>
                  <a:pt x="217" y="755"/>
                </a:lnTo>
                <a:close/>
                <a:moveTo>
                  <a:pt x="217" y="755"/>
                </a:moveTo>
                <a:cubicBezTo>
                  <a:pt x="217" y="755"/>
                  <a:pt x="217" y="755"/>
                  <a:pt x="217" y="755"/>
                </a:cubicBezTo>
              </a:path>
            </a:pathLst>
          </a:custGeom>
          <a:solidFill>
            <a:srgbClr val="0070C0"/>
          </a:solid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pic>
        <p:nvPicPr>
          <p:cNvPr id="200"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2673305" y="3860783"/>
            <a:ext cx="1398991" cy="1071086"/>
          </a:xfrm>
          <a:prstGeom prst="rect">
            <a:avLst/>
          </a:prstGeom>
          <a:noFill/>
        </p:spPr>
      </p:pic>
      <p:grpSp>
        <p:nvGrpSpPr>
          <p:cNvPr id="202" name="组合 201"/>
          <p:cNvGrpSpPr/>
          <p:nvPr/>
        </p:nvGrpSpPr>
        <p:grpSpPr>
          <a:xfrm>
            <a:off x="1841147" y="4267683"/>
            <a:ext cx="438082" cy="337587"/>
            <a:chOff x="5835650" y="3009900"/>
            <a:chExt cx="522288" cy="501650"/>
          </a:xfrm>
          <a:solidFill>
            <a:srgbClr val="0070C0"/>
          </a:solidFill>
        </p:grpSpPr>
        <p:sp>
          <p:nvSpPr>
            <p:cNvPr id="203" name="Freeform 85"/>
            <p:cNvSpPr>
              <a:spLocks noEditPoints="1"/>
            </p:cNvSpPr>
            <p:nvPr/>
          </p:nvSpPr>
          <p:spPr bwMode="auto">
            <a:xfrm>
              <a:off x="6128859" y="3096937"/>
              <a:ext cx="135641" cy="234983"/>
            </a:xfrm>
            <a:custGeom>
              <a:avLst/>
              <a:gdLst/>
              <a:ahLst/>
              <a:cxnLst>
                <a:cxn ang="0">
                  <a:pos x="57" y="0"/>
                </a:cxn>
                <a:cxn ang="0">
                  <a:pos x="28" y="0"/>
                </a:cxn>
                <a:cxn ang="0">
                  <a:pos x="0" y="67"/>
                </a:cxn>
                <a:cxn ang="0">
                  <a:pos x="28" y="67"/>
                </a:cxn>
                <a:cxn ang="0">
                  <a:pos x="9" y="123"/>
                </a:cxn>
                <a:cxn ang="0">
                  <a:pos x="71" y="42"/>
                </a:cxn>
                <a:cxn ang="0">
                  <a:pos x="38" y="42"/>
                </a:cxn>
                <a:cxn ang="0">
                  <a:pos x="57" y="0"/>
                </a:cxn>
                <a:cxn ang="0">
                  <a:pos x="57" y="0"/>
                </a:cxn>
                <a:cxn ang="0">
                  <a:pos x="57" y="0"/>
                </a:cxn>
              </a:cxnLst>
              <a:rect l="0" t="0" r="r" b="b"/>
              <a:pathLst>
                <a:path w="71" h="123">
                  <a:moveTo>
                    <a:pt x="57" y="0"/>
                  </a:moveTo>
                  <a:lnTo>
                    <a:pt x="28" y="0"/>
                  </a:lnTo>
                  <a:lnTo>
                    <a:pt x="0" y="67"/>
                  </a:lnTo>
                  <a:lnTo>
                    <a:pt x="28" y="67"/>
                  </a:lnTo>
                  <a:lnTo>
                    <a:pt x="9" y="123"/>
                  </a:lnTo>
                  <a:lnTo>
                    <a:pt x="71" y="42"/>
                  </a:lnTo>
                  <a:lnTo>
                    <a:pt x="38" y="42"/>
                  </a:lnTo>
                  <a:lnTo>
                    <a:pt x="57" y="0"/>
                  </a:lnTo>
                  <a:close/>
                  <a:moveTo>
                    <a:pt x="57" y="0"/>
                  </a:moveTo>
                  <a:lnTo>
                    <a:pt x="57" y="0"/>
                  </a:lnTo>
                  <a:close/>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04" name="Freeform 87"/>
            <p:cNvSpPr>
              <a:spLocks noEditPoints="1"/>
            </p:cNvSpPr>
            <p:nvPr/>
          </p:nvSpPr>
          <p:spPr bwMode="auto">
            <a:xfrm>
              <a:off x="5835650" y="3009900"/>
              <a:ext cx="522288" cy="501650"/>
            </a:xfrm>
            <a:custGeom>
              <a:avLst/>
              <a:gdLst/>
              <a:ahLst/>
              <a:cxnLst>
                <a:cxn ang="0">
                  <a:pos x="3008" y="0"/>
                </a:cxn>
                <a:cxn ang="0">
                  <a:pos x="412" y="0"/>
                </a:cxn>
                <a:cxn ang="0">
                  <a:pos x="0" y="412"/>
                </a:cxn>
                <a:cxn ang="0">
                  <a:pos x="0" y="2256"/>
                </a:cxn>
                <a:cxn ang="0">
                  <a:pos x="412" y="2667"/>
                </a:cxn>
                <a:cxn ang="0">
                  <a:pos x="3008" y="2667"/>
                </a:cxn>
                <a:cxn ang="0">
                  <a:pos x="3419" y="2256"/>
                </a:cxn>
                <a:cxn ang="0">
                  <a:pos x="3419" y="412"/>
                </a:cxn>
                <a:cxn ang="0">
                  <a:pos x="3008" y="0"/>
                </a:cxn>
                <a:cxn ang="0">
                  <a:pos x="3190" y="2256"/>
                </a:cxn>
                <a:cxn ang="0">
                  <a:pos x="3008" y="2438"/>
                </a:cxn>
                <a:cxn ang="0">
                  <a:pos x="412" y="2438"/>
                </a:cxn>
                <a:cxn ang="0">
                  <a:pos x="230" y="2256"/>
                </a:cxn>
                <a:cxn ang="0">
                  <a:pos x="230" y="412"/>
                </a:cxn>
                <a:cxn ang="0">
                  <a:pos x="412" y="230"/>
                </a:cxn>
                <a:cxn ang="0">
                  <a:pos x="3008" y="230"/>
                </a:cxn>
                <a:cxn ang="0">
                  <a:pos x="3190" y="412"/>
                </a:cxn>
                <a:cxn ang="0">
                  <a:pos x="3190" y="2256"/>
                </a:cxn>
                <a:cxn ang="0">
                  <a:pos x="2897" y="3039"/>
                </a:cxn>
                <a:cxn ang="0">
                  <a:pos x="2248" y="3039"/>
                </a:cxn>
                <a:cxn ang="0">
                  <a:pos x="2248" y="2976"/>
                </a:cxn>
                <a:cxn ang="0">
                  <a:pos x="2145" y="2873"/>
                </a:cxn>
                <a:cxn ang="0">
                  <a:pos x="1211" y="2873"/>
                </a:cxn>
                <a:cxn ang="0">
                  <a:pos x="1108" y="2976"/>
                </a:cxn>
                <a:cxn ang="0">
                  <a:pos x="1108" y="3039"/>
                </a:cxn>
                <a:cxn ang="0">
                  <a:pos x="459" y="3039"/>
                </a:cxn>
                <a:cxn ang="0">
                  <a:pos x="340" y="3158"/>
                </a:cxn>
                <a:cxn ang="0">
                  <a:pos x="459" y="3277"/>
                </a:cxn>
                <a:cxn ang="0">
                  <a:pos x="2897" y="3277"/>
                </a:cxn>
                <a:cxn ang="0">
                  <a:pos x="3016" y="3158"/>
                </a:cxn>
                <a:cxn ang="0">
                  <a:pos x="2897" y="3039"/>
                </a:cxn>
                <a:cxn ang="0">
                  <a:pos x="2897" y="3039"/>
                </a:cxn>
                <a:cxn ang="0">
                  <a:pos x="2897" y="3039"/>
                </a:cxn>
              </a:cxnLst>
              <a:rect l="0" t="0" r="r" b="b"/>
              <a:pathLst>
                <a:path w="3419" h="3277">
                  <a:moveTo>
                    <a:pt x="3008" y="0"/>
                  </a:moveTo>
                  <a:cubicBezTo>
                    <a:pt x="412" y="0"/>
                    <a:pt x="412" y="0"/>
                    <a:pt x="412" y="0"/>
                  </a:cubicBezTo>
                  <a:cubicBezTo>
                    <a:pt x="182" y="0"/>
                    <a:pt x="0" y="182"/>
                    <a:pt x="0" y="412"/>
                  </a:cubicBezTo>
                  <a:cubicBezTo>
                    <a:pt x="0" y="2256"/>
                    <a:pt x="0" y="2256"/>
                    <a:pt x="0" y="2256"/>
                  </a:cubicBezTo>
                  <a:cubicBezTo>
                    <a:pt x="0" y="2485"/>
                    <a:pt x="182" y="2667"/>
                    <a:pt x="412" y="2667"/>
                  </a:cubicBezTo>
                  <a:cubicBezTo>
                    <a:pt x="3008" y="2667"/>
                    <a:pt x="3008" y="2667"/>
                    <a:pt x="3008" y="2667"/>
                  </a:cubicBezTo>
                  <a:cubicBezTo>
                    <a:pt x="3237" y="2667"/>
                    <a:pt x="3419" y="2485"/>
                    <a:pt x="3419" y="2256"/>
                  </a:cubicBezTo>
                  <a:cubicBezTo>
                    <a:pt x="3419" y="412"/>
                    <a:pt x="3419" y="412"/>
                    <a:pt x="3419" y="412"/>
                  </a:cubicBezTo>
                  <a:cubicBezTo>
                    <a:pt x="3419" y="182"/>
                    <a:pt x="3237" y="0"/>
                    <a:pt x="3008" y="0"/>
                  </a:cubicBezTo>
                  <a:close/>
                  <a:moveTo>
                    <a:pt x="3190" y="2256"/>
                  </a:moveTo>
                  <a:cubicBezTo>
                    <a:pt x="3190" y="2359"/>
                    <a:pt x="3111" y="2438"/>
                    <a:pt x="3008" y="2438"/>
                  </a:cubicBezTo>
                  <a:cubicBezTo>
                    <a:pt x="412" y="2438"/>
                    <a:pt x="412" y="2438"/>
                    <a:pt x="412" y="2438"/>
                  </a:cubicBezTo>
                  <a:cubicBezTo>
                    <a:pt x="309" y="2438"/>
                    <a:pt x="230" y="2359"/>
                    <a:pt x="230" y="2256"/>
                  </a:cubicBezTo>
                  <a:cubicBezTo>
                    <a:pt x="230" y="412"/>
                    <a:pt x="230" y="412"/>
                    <a:pt x="230" y="412"/>
                  </a:cubicBezTo>
                  <a:cubicBezTo>
                    <a:pt x="230" y="309"/>
                    <a:pt x="309" y="230"/>
                    <a:pt x="412" y="230"/>
                  </a:cubicBezTo>
                  <a:cubicBezTo>
                    <a:pt x="3008" y="230"/>
                    <a:pt x="3008" y="230"/>
                    <a:pt x="3008" y="230"/>
                  </a:cubicBezTo>
                  <a:cubicBezTo>
                    <a:pt x="3111" y="230"/>
                    <a:pt x="3190" y="309"/>
                    <a:pt x="3190" y="412"/>
                  </a:cubicBezTo>
                  <a:lnTo>
                    <a:pt x="3190" y="2256"/>
                  </a:lnTo>
                  <a:close/>
                  <a:moveTo>
                    <a:pt x="2897" y="3039"/>
                  </a:moveTo>
                  <a:cubicBezTo>
                    <a:pt x="2248" y="3039"/>
                    <a:pt x="2248" y="3039"/>
                    <a:pt x="2248" y="3039"/>
                  </a:cubicBezTo>
                  <a:cubicBezTo>
                    <a:pt x="2248" y="2976"/>
                    <a:pt x="2248" y="2976"/>
                    <a:pt x="2248" y="2976"/>
                  </a:cubicBezTo>
                  <a:cubicBezTo>
                    <a:pt x="2248" y="2921"/>
                    <a:pt x="2200" y="2873"/>
                    <a:pt x="2145" y="2873"/>
                  </a:cubicBezTo>
                  <a:cubicBezTo>
                    <a:pt x="1211" y="2873"/>
                    <a:pt x="1211" y="2873"/>
                    <a:pt x="1211" y="2873"/>
                  </a:cubicBezTo>
                  <a:cubicBezTo>
                    <a:pt x="1156" y="2873"/>
                    <a:pt x="1108" y="2921"/>
                    <a:pt x="1108" y="2976"/>
                  </a:cubicBezTo>
                  <a:cubicBezTo>
                    <a:pt x="1108" y="3039"/>
                    <a:pt x="1108" y="3039"/>
                    <a:pt x="1108" y="3039"/>
                  </a:cubicBezTo>
                  <a:cubicBezTo>
                    <a:pt x="459" y="3039"/>
                    <a:pt x="459" y="3039"/>
                    <a:pt x="459" y="3039"/>
                  </a:cubicBezTo>
                  <a:cubicBezTo>
                    <a:pt x="396" y="3039"/>
                    <a:pt x="340" y="3095"/>
                    <a:pt x="340" y="3158"/>
                  </a:cubicBezTo>
                  <a:cubicBezTo>
                    <a:pt x="340" y="3221"/>
                    <a:pt x="396" y="3277"/>
                    <a:pt x="459" y="3277"/>
                  </a:cubicBezTo>
                  <a:cubicBezTo>
                    <a:pt x="2897" y="3277"/>
                    <a:pt x="2897" y="3277"/>
                    <a:pt x="2897" y="3277"/>
                  </a:cubicBezTo>
                  <a:cubicBezTo>
                    <a:pt x="2960" y="3277"/>
                    <a:pt x="3016" y="3221"/>
                    <a:pt x="3016" y="3158"/>
                  </a:cubicBezTo>
                  <a:cubicBezTo>
                    <a:pt x="3016" y="3095"/>
                    <a:pt x="2960" y="3039"/>
                    <a:pt x="2897" y="3039"/>
                  </a:cubicBezTo>
                  <a:close/>
                  <a:moveTo>
                    <a:pt x="2897" y="3039"/>
                  </a:moveTo>
                  <a:cubicBezTo>
                    <a:pt x="2897" y="3039"/>
                    <a:pt x="2897" y="3039"/>
                    <a:pt x="2897" y="3039"/>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05" name="Freeform 88"/>
            <p:cNvSpPr>
              <a:spLocks noEditPoints="1"/>
            </p:cNvSpPr>
            <p:nvPr/>
          </p:nvSpPr>
          <p:spPr bwMode="auto">
            <a:xfrm>
              <a:off x="5897806" y="3076839"/>
              <a:ext cx="203861" cy="274354"/>
            </a:xfrm>
            <a:custGeom>
              <a:avLst/>
              <a:gdLst/>
              <a:ahLst/>
              <a:cxnLst>
                <a:cxn ang="0">
                  <a:pos x="839" y="0"/>
                </a:cxn>
                <a:cxn ang="0">
                  <a:pos x="728" y="150"/>
                </a:cxn>
                <a:cxn ang="0">
                  <a:pos x="554" y="182"/>
                </a:cxn>
                <a:cxn ang="0">
                  <a:pos x="443" y="704"/>
                </a:cxn>
                <a:cxn ang="0">
                  <a:pos x="317" y="522"/>
                </a:cxn>
                <a:cxn ang="0">
                  <a:pos x="0" y="649"/>
                </a:cxn>
                <a:cxn ang="0">
                  <a:pos x="127" y="965"/>
                </a:cxn>
                <a:cxn ang="0">
                  <a:pos x="435" y="839"/>
                </a:cxn>
                <a:cxn ang="0">
                  <a:pos x="546" y="783"/>
                </a:cxn>
                <a:cxn ang="0">
                  <a:pos x="578" y="1337"/>
                </a:cxn>
                <a:cxn ang="0">
                  <a:pos x="720" y="1377"/>
                </a:cxn>
                <a:cxn ang="0">
                  <a:pos x="990" y="1488"/>
                </a:cxn>
                <a:cxn ang="0">
                  <a:pos x="1100" y="1219"/>
                </a:cxn>
                <a:cxn ang="0">
                  <a:pos x="831" y="1108"/>
                </a:cxn>
                <a:cxn ang="0">
                  <a:pos x="720" y="1258"/>
                </a:cxn>
                <a:cxn ang="0">
                  <a:pos x="610" y="767"/>
                </a:cxn>
                <a:cxn ang="0">
                  <a:pos x="720" y="807"/>
                </a:cxn>
                <a:cxn ang="0">
                  <a:pos x="990" y="918"/>
                </a:cxn>
                <a:cxn ang="0">
                  <a:pos x="1100" y="649"/>
                </a:cxn>
                <a:cxn ang="0">
                  <a:pos x="831" y="538"/>
                </a:cxn>
                <a:cxn ang="0">
                  <a:pos x="720" y="688"/>
                </a:cxn>
                <a:cxn ang="0">
                  <a:pos x="610" y="198"/>
                </a:cxn>
                <a:cxn ang="0">
                  <a:pos x="720" y="237"/>
                </a:cxn>
                <a:cxn ang="0">
                  <a:pos x="990" y="348"/>
                </a:cxn>
                <a:cxn ang="0">
                  <a:pos x="1100" y="79"/>
                </a:cxn>
                <a:cxn ang="0">
                  <a:pos x="356" y="839"/>
                </a:cxn>
                <a:cxn ang="0">
                  <a:pos x="127" y="886"/>
                </a:cxn>
                <a:cxn ang="0">
                  <a:pos x="79" y="657"/>
                </a:cxn>
                <a:cxn ang="0">
                  <a:pos x="309" y="609"/>
                </a:cxn>
                <a:cxn ang="0">
                  <a:pos x="356" y="839"/>
                </a:cxn>
                <a:cxn ang="0">
                  <a:pos x="831" y="1187"/>
                </a:cxn>
                <a:cxn ang="0">
                  <a:pos x="1029" y="1227"/>
                </a:cxn>
                <a:cxn ang="0">
                  <a:pos x="990" y="1424"/>
                </a:cxn>
                <a:cxn ang="0">
                  <a:pos x="792" y="1385"/>
                </a:cxn>
                <a:cxn ang="0">
                  <a:pos x="792" y="672"/>
                </a:cxn>
                <a:cxn ang="0">
                  <a:pos x="990" y="633"/>
                </a:cxn>
                <a:cxn ang="0">
                  <a:pos x="1029" y="831"/>
                </a:cxn>
                <a:cxn ang="0">
                  <a:pos x="831" y="870"/>
                </a:cxn>
                <a:cxn ang="0">
                  <a:pos x="792" y="672"/>
                </a:cxn>
                <a:cxn ang="0">
                  <a:pos x="997" y="308"/>
                </a:cxn>
                <a:cxn ang="0">
                  <a:pos x="800" y="269"/>
                </a:cxn>
                <a:cxn ang="0">
                  <a:pos x="839" y="71"/>
                </a:cxn>
                <a:cxn ang="0">
                  <a:pos x="1037" y="111"/>
                </a:cxn>
                <a:cxn ang="0">
                  <a:pos x="1037" y="269"/>
                </a:cxn>
              </a:cxnLst>
              <a:rect l="0" t="0" r="r" b="b"/>
              <a:pathLst>
                <a:path w="1108" h="1488">
                  <a:moveTo>
                    <a:pt x="997" y="0"/>
                  </a:moveTo>
                  <a:cubicBezTo>
                    <a:pt x="839" y="0"/>
                    <a:pt x="839" y="0"/>
                    <a:pt x="839" y="0"/>
                  </a:cubicBezTo>
                  <a:cubicBezTo>
                    <a:pt x="776" y="0"/>
                    <a:pt x="728" y="47"/>
                    <a:pt x="728" y="111"/>
                  </a:cubicBezTo>
                  <a:cubicBezTo>
                    <a:pt x="728" y="150"/>
                    <a:pt x="728" y="150"/>
                    <a:pt x="728" y="150"/>
                  </a:cubicBezTo>
                  <a:cubicBezTo>
                    <a:pt x="586" y="150"/>
                    <a:pt x="586" y="150"/>
                    <a:pt x="586" y="150"/>
                  </a:cubicBezTo>
                  <a:cubicBezTo>
                    <a:pt x="570" y="150"/>
                    <a:pt x="554" y="166"/>
                    <a:pt x="554" y="182"/>
                  </a:cubicBezTo>
                  <a:cubicBezTo>
                    <a:pt x="554" y="704"/>
                    <a:pt x="554" y="704"/>
                    <a:pt x="554" y="704"/>
                  </a:cubicBezTo>
                  <a:cubicBezTo>
                    <a:pt x="443" y="704"/>
                    <a:pt x="443" y="704"/>
                    <a:pt x="443" y="704"/>
                  </a:cubicBezTo>
                  <a:cubicBezTo>
                    <a:pt x="443" y="649"/>
                    <a:pt x="443" y="649"/>
                    <a:pt x="443" y="649"/>
                  </a:cubicBezTo>
                  <a:cubicBezTo>
                    <a:pt x="443" y="577"/>
                    <a:pt x="388" y="522"/>
                    <a:pt x="317" y="522"/>
                  </a:cubicBezTo>
                  <a:cubicBezTo>
                    <a:pt x="127" y="522"/>
                    <a:pt x="127" y="522"/>
                    <a:pt x="127" y="522"/>
                  </a:cubicBezTo>
                  <a:cubicBezTo>
                    <a:pt x="56" y="522"/>
                    <a:pt x="0" y="577"/>
                    <a:pt x="0" y="649"/>
                  </a:cubicBezTo>
                  <a:cubicBezTo>
                    <a:pt x="0" y="839"/>
                    <a:pt x="0" y="839"/>
                    <a:pt x="0" y="839"/>
                  </a:cubicBezTo>
                  <a:cubicBezTo>
                    <a:pt x="0" y="910"/>
                    <a:pt x="56" y="965"/>
                    <a:pt x="127" y="965"/>
                  </a:cubicBezTo>
                  <a:cubicBezTo>
                    <a:pt x="309" y="965"/>
                    <a:pt x="309" y="965"/>
                    <a:pt x="309" y="965"/>
                  </a:cubicBezTo>
                  <a:cubicBezTo>
                    <a:pt x="380" y="965"/>
                    <a:pt x="435" y="910"/>
                    <a:pt x="435" y="839"/>
                  </a:cubicBezTo>
                  <a:cubicBezTo>
                    <a:pt x="435" y="783"/>
                    <a:pt x="435" y="783"/>
                    <a:pt x="435" y="783"/>
                  </a:cubicBezTo>
                  <a:cubicBezTo>
                    <a:pt x="546" y="783"/>
                    <a:pt x="546" y="783"/>
                    <a:pt x="546" y="783"/>
                  </a:cubicBezTo>
                  <a:cubicBezTo>
                    <a:pt x="546" y="1306"/>
                    <a:pt x="546" y="1306"/>
                    <a:pt x="546" y="1306"/>
                  </a:cubicBezTo>
                  <a:cubicBezTo>
                    <a:pt x="546" y="1322"/>
                    <a:pt x="562" y="1337"/>
                    <a:pt x="578" y="1337"/>
                  </a:cubicBezTo>
                  <a:cubicBezTo>
                    <a:pt x="720" y="1337"/>
                    <a:pt x="720" y="1337"/>
                    <a:pt x="720" y="1337"/>
                  </a:cubicBezTo>
                  <a:cubicBezTo>
                    <a:pt x="720" y="1377"/>
                    <a:pt x="720" y="1377"/>
                    <a:pt x="720" y="1377"/>
                  </a:cubicBezTo>
                  <a:cubicBezTo>
                    <a:pt x="720" y="1440"/>
                    <a:pt x="768" y="1488"/>
                    <a:pt x="831" y="1488"/>
                  </a:cubicBezTo>
                  <a:cubicBezTo>
                    <a:pt x="990" y="1488"/>
                    <a:pt x="990" y="1488"/>
                    <a:pt x="990" y="1488"/>
                  </a:cubicBezTo>
                  <a:cubicBezTo>
                    <a:pt x="1053" y="1488"/>
                    <a:pt x="1100" y="1440"/>
                    <a:pt x="1100" y="1377"/>
                  </a:cubicBezTo>
                  <a:cubicBezTo>
                    <a:pt x="1100" y="1219"/>
                    <a:pt x="1100" y="1219"/>
                    <a:pt x="1100" y="1219"/>
                  </a:cubicBezTo>
                  <a:cubicBezTo>
                    <a:pt x="1100" y="1155"/>
                    <a:pt x="1053" y="1108"/>
                    <a:pt x="990" y="1108"/>
                  </a:cubicBezTo>
                  <a:cubicBezTo>
                    <a:pt x="831" y="1108"/>
                    <a:pt x="831" y="1108"/>
                    <a:pt x="831" y="1108"/>
                  </a:cubicBezTo>
                  <a:cubicBezTo>
                    <a:pt x="768" y="1108"/>
                    <a:pt x="720" y="1155"/>
                    <a:pt x="720" y="1219"/>
                  </a:cubicBezTo>
                  <a:cubicBezTo>
                    <a:pt x="720" y="1258"/>
                    <a:pt x="720" y="1258"/>
                    <a:pt x="720" y="1258"/>
                  </a:cubicBezTo>
                  <a:cubicBezTo>
                    <a:pt x="610" y="1258"/>
                    <a:pt x="610" y="1258"/>
                    <a:pt x="610" y="1258"/>
                  </a:cubicBezTo>
                  <a:cubicBezTo>
                    <a:pt x="610" y="767"/>
                    <a:pt x="610" y="767"/>
                    <a:pt x="610" y="767"/>
                  </a:cubicBezTo>
                  <a:cubicBezTo>
                    <a:pt x="720" y="767"/>
                    <a:pt x="720" y="767"/>
                    <a:pt x="720" y="767"/>
                  </a:cubicBezTo>
                  <a:cubicBezTo>
                    <a:pt x="720" y="807"/>
                    <a:pt x="720" y="807"/>
                    <a:pt x="720" y="807"/>
                  </a:cubicBezTo>
                  <a:cubicBezTo>
                    <a:pt x="720" y="870"/>
                    <a:pt x="768" y="918"/>
                    <a:pt x="831" y="918"/>
                  </a:cubicBezTo>
                  <a:cubicBezTo>
                    <a:pt x="990" y="918"/>
                    <a:pt x="990" y="918"/>
                    <a:pt x="990" y="918"/>
                  </a:cubicBezTo>
                  <a:cubicBezTo>
                    <a:pt x="1053" y="918"/>
                    <a:pt x="1100" y="870"/>
                    <a:pt x="1100" y="807"/>
                  </a:cubicBezTo>
                  <a:cubicBezTo>
                    <a:pt x="1100" y="649"/>
                    <a:pt x="1100" y="649"/>
                    <a:pt x="1100" y="649"/>
                  </a:cubicBezTo>
                  <a:cubicBezTo>
                    <a:pt x="1100" y="585"/>
                    <a:pt x="1053" y="538"/>
                    <a:pt x="990" y="538"/>
                  </a:cubicBezTo>
                  <a:cubicBezTo>
                    <a:pt x="831" y="538"/>
                    <a:pt x="831" y="538"/>
                    <a:pt x="831" y="538"/>
                  </a:cubicBezTo>
                  <a:cubicBezTo>
                    <a:pt x="768" y="538"/>
                    <a:pt x="720" y="585"/>
                    <a:pt x="720" y="649"/>
                  </a:cubicBezTo>
                  <a:cubicBezTo>
                    <a:pt x="720" y="688"/>
                    <a:pt x="720" y="688"/>
                    <a:pt x="720" y="688"/>
                  </a:cubicBezTo>
                  <a:cubicBezTo>
                    <a:pt x="610" y="688"/>
                    <a:pt x="610" y="688"/>
                    <a:pt x="610" y="688"/>
                  </a:cubicBezTo>
                  <a:cubicBezTo>
                    <a:pt x="610" y="198"/>
                    <a:pt x="610" y="198"/>
                    <a:pt x="610" y="198"/>
                  </a:cubicBezTo>
                  <a:cubicBezTo>
                    <a:pt x="720" y="198"/>
                    <a:pt x="720" y="198"/>
                    <a:pt x="720" y="198"/>
                  </a:cubicBezTo>
                  <a:cubicBezTo>
                    <a:pt x="720" y="237"/>
                    <a:pt x="720" y="237"/>
                    <a:pt x="720" y="237"/>
                  </a:cubicBezTo>
                  <a:cubicBezTo>
                    <a:pt x="720" y="300"/>
                    <a:pt x="768" y="348"/>
                    <a:pt x="831" y="348"/>
                  </a:cubicBezTo>
                  <a:cubicBezTo>
                    <a:pt x="990" y="348"/>
                    <a:pt x="990" y="348"/>
                    <a:pt x="990" y="348"/>
                  </a:cubicBezTo>
                  <a:cubicBezTo>
                    <a:pt x="1053" y="348"/>
                    <a:pt x="1100" y="300"/>
                    <a:pt x="1100" y="237"/>
                  </a:cubicBezTo>
                  <a:cubicBezTo>
                    <a:pt x="1100" y="79"/>
                    <a:pt x="1100" y="79"/>
                    <a:pt x="1100" y="79"/>
                  </a:cubicBezTo>
                  <a:cubicBezTo>
                    <a:pt x="1108" y="47"/>
                    <a:pt x="1053" y="0"/>
                    <a:pt x="997" y="0"/>
                  </a:cubicBezTo>
                  <a:close/>
                  <a:moveTo>
                    <a:pt x="356" y="839"/>
                  </a:moveTo>
                  <a:cubicBezTo>
                    <a:pt x="356" y="862"/>
                    <a:pt x="333" y="886"/>
                    <a:pt x="309" y="886"/>
                  </a:cubicBezTo>
                  <a:cubicBezTo>
                    <a:pt x="127" y="886"/>
                    <a:pt x="127" y="886"/>
                    <a:pt x="127" y="886"/>
                  </a:cubicBezTo>
                  <a:cubicBezTo>
                    <a:pt x="103" y="886"/>
                    <a:pt x="79" y="862"/>
                    <a:pt x="79" y="839"/>
                  </a:cubicBezTo>
                  <a:cubicBezTo>
                    <a:pt x="79" y="657"/>
                    <a:pt x="79" y="657"/>
                    <a:pt x="79" y="657"/>
                  </a:cubicBezTo>
                  <a:cubicBezTo>
                    <a:pt x="79" y="633"/>
                    <a:pt x="103" y="609"/>
                    <a:pt x="127" y="609"/>
                  </a:cubicBezTo>
                  <a:cubicBezTo>
                    <a:pt x="309" y="609"/>
                    <a:pt x="309" y="609"/>
                    <a:pt x="309" y="609"/>
                  </a:cubicBezTo>
                  <a:cubicBezTo>
                    <a:pt x="333" y="609"/>
                    <a:pt x="356" y="633"/>
                    <a:pt x="356" y="657"/>
                  </a:cubicBezTo>
                  <a:lnTo>
                    <a:pt x="356" y="839"/>
                  </a:lnTo>
                  <a:close/>
                  <a:moveTo>
                    <a:pt x="792" y="1227"/>
                  </a:moveTo>
                  <a:cubicBezTo>
                    <a:pt x="792" y="1203"/>
                    <a:pt x="807" y="1187"/>
                    <a:pt x="831" y="1187"/>
                  </a:cubicBezTo>
                  <a:cubicBezTo>
                    <a:pt x="990" y="1187"/>
                    <a:pt x="990" y="1187"/>
                    <a:pt x="990" y="1187"/>
                  </a:cubicBezTo>
                  <a:cubicBezTo>
                    <a:pt x="1013" y="1187"/>
                    <a:pt x="1029" y="1203"/>
                    <a:pt x="1029" y="1227"/>
                  </a:cubicBezTo>
                  <a:cubicBezTo>
                    <a:pt x="1029" y="1385"/>
                    <a:pt x="1029" y="1385"/>
                    <a:pt x="1029" y="1385"/>
                  </a:cubicBezTo>
                  <a:cubicBezTo>
                    <a:pt x="1029" y="1409"/>
                    <a:pt x="1013" y="1424"/>
                    <a:pt x="990" y="1424"/>
                  </a:cubicBezTo>
                  <a:cubicBezTo>
                    <a:pt x="831" y="1424"/>
                    <a:pt x="831" y="1424"/>
                    <a:pt x="831" y="1424"/>
                  </a:cubicBezTo>
                  <a:cubicBezTo>
                    <a:pt x="807" y="1424"/>
                    <a:pt x="792" y="1409"/>
                    <a:pt x="792" y="1385"/>
                  </a:cubicBezTo>
                  <a:lnTo>
                    <a:pt x="792" y="1227"/>
                  </a:lnTo>
                  <a:close/>
                  <a:moveTo>
                    <a:pt x="792" y="672"/>
                  </a:moveTo>
                  <a:cubicBezTo>
                    <a:pt x="792" y="649"/>
                    <a:pt x="807" y="633"/>
                    <a:pt x="831" y="633"/>
                  </a:cubicBezTo>
                  <a:cubicBezTo>
                    <a:pt x="990" y="633"/>
                    <a:pt x="990" y="633"/>
                    <a:pt x="990" y="633"/>
                  </a:cubicBezTo>
                  <a:cubicBezTo>
                    <a:pt x="1013" y="633"/>
                    <a:pt x="1029" y="649"/>
                    <a:pt x="1029" y="672"/>
                  </a:cubicBezTo>
                  <a:cubicBezTo>
                    <a:pt x="1029" y="831"/>
                    <a:pt x="1029" y="831"/>
                    <a:pt x="1029" y="831"/>
                  </a:cubicBezTo>
                  <a:cubicBezTo>
                    <a:pt x="1029" y="855"/>
                    <a:pt x="1013" y="870"/>
                    <a:pt x="990" y="870"/>
                  </a:cubicBezTo>
                  <a:cubicBezTo>
                    <a:pt x="831" y="870"/>
                    <a:pt x="831" y="870"/>
                    <a:pt x="831" y="870"/>
                  </a:cubicBezTo>
                  <a:cubicBezTo>
                    <a:pt x="807" y="870"/>
                    <a:pt x="792" y="855"/>
                    <a:pt x="792" y="831"/>
                  </a:cubicBezTo>
                  <a:lnTo>
                    <a:pt x="792" y="672"/>
                  </a:lnTo>
                  <a:close/>
                  <a:moveTo>
                    <a:pt x="1037" y="269"/>
                  </a:moveTo>
                  <a:cubicBezTo>
                    <a:pt x="1037" y="293"/>
                    <a:pt x="1021" y="308"/>
                    <a:pt x="997" y="308"/>
                  </a:cubicBezTo>
                  <a:cubicBezTo>
                    <a:pt x="839" y="308"/>
                    <a:pt x="839" y="308"/>
                    <a:pt x="839" y="308"/>
                  </a:cubicBezTo>
                  <a:cubicBezTo>
                    <a:pt x="815" y="308"/>
                    <a:pt x="800" y="293"/>
                    <a:pt x="800" y="269"/>
                  </a:cubicBezTo>
                  <a:cubicBezTo>
                    <a:pt x="800" y="111"/>
                    <a:pt x="800" y="111"/>
                    <a:pt x="800" y="111"/>
                  </a:cubicBezTo>
                  <a:cubicBezTo>
                    <a:pt x="800" y="87"/>
                    <a:pt x="815" y="71"/>
                    <a:pt x="839" y="71"/>
                  </a:cubicBezTo>
                  <a:cubicBezTo>
                    <a:pt x="997" y="71"/>
                    <a:pt x="997" y="71"/>
                    <a:pt x="997" y="71"/>
                  </a:cubicBezTo>
                  <a:cubicBezTo>
                    <a:pt x="1021" y="71"/>
                    <a:pt x="1037" y="87"/>
                    <a:pt x="1037" y="111"/>
                  </a:cubicBezTo>
                  <a:lnTo>
                    <a:pt x="1037" y="269"/>
                  </a:lnTo>
                  <a:close/>
                  <a:moveTo>
                    <a:pt x="1037" y="269"/>
                  </a:moveTo>
                  <a:cubicBezTo>
                    <a:pt x="1037" y="269"/>
                    <a:pt x="1037" y="269"/>
                    <a:pt x="1037" y="269"/>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grpSp>
      <p:pic>
        <p:nvPicPr>
          <p:cNvPr id="207"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5366143" y="3860783"/>
            <a:ext cx="1398991" cy="1071086"/>
          </a:xfrm>
          <a:prstGeom prst="rect">
            <a:avLst/>
          </a:prstGeom>
          <a:noFill/>
        </p:spPr>
      </p:pic>
      <p:pic>
        <p:nvPicPr>
          <p:cNvPr id="43037" name="Picture 29" descr="C:\Users\Administrator\Desktop\图标元素\电力传感器.emf"/>
          <p:cNvPicPr>
            <a:picLocks noChangeAspect="1" noChangeArrowheads="1"/>
          </p:cNvPicPr>
          <p:nvPr/>
        </p:nvPicPr>
        <p:blipFill>
          <a:blip r:embed="rId4" cstate="print"/>
          <a:srcRect/>
          <a:stretch>
            <a:fillRect/>
          </a:stretch>
        </p:blipFill>
        <p:spPr bwMode="auto">
          <a:xfrm>
            <a:off x="5870304" y="4282106"/>
            <a:ext cx="534398" cy="294793"/>
          </a:xfrm>
          <a:prstGeom prst="rect">
            <a:avLst/>
          </a:prstGeom>
          <a:noFill/>
        </p:spPr>
      </p:pic>
      <p:pic>
        <p:nvPicPr>
          <p:cNvPr id="220" name="Picture 2" descr="C:\Users\Administrator\Desktop\圆2.png"/>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8058981" y="3860783"/>
            <a:ext cx="1398991" cy="1071086"/>
          </a:xfrm>
          <a:prstGeom prst="rect">
            <a:avLst/>
          </a:prstGeom>
          <a:noFill/>
        </p:spPr>
      </p:pic>
      <p:grpSp>
        <p:nvGrpSpPr>
          <p:cNvPr id="208" name="组合 207"/>
          <p:cNvGrpSpPr/>
          <p:nvPr/>
        </p:nvGrpSpPr>
        <p:grpSpPr>
          <a:xfrm>
            <a:off x="8591712" y="4222407"/>
            <a:ext cx="427616" cy="428138"/>
            <a:chOff x="7748588" y="3573463"/>
            <a:chExt cx="768349" cy="958850"/>
          </a:xfrm>
          <a:solidFill>
            <a:srgbClr val="0070C0"/>
          </a:solidFill>
          <a:effectLst/>
        </p:grpSpPr>
        <p:sp>
          <p:nvSpPr>
            <p:cNvPr id="209" name="Freeform 6"/>
            <p:cNvSpPr>
              <a:spLocks noEditPoints="1"/>
            </p:cNvSpPr>
            <p:nvPr/>
          </p:nvSpPr>
          <p:spPr bwMode="auto">
            <a:xfrm>
              <a:off x="7832725" y="3690938"/>
              <a:ext cx="571500" cy="182563"/>
            </a:xfrm>
            <a:custGeom>
              <a:avLst/>
              <a:gdLst/>
              <a:ahLst/>
              <a:cxnLst>
                <a:cxn ang="0">
                  <a:pos x="55" y="242"/>
                </a:cxn>
                <a:cxn ang="0">
                  <a:pos x="640" y="0"/>
                </a:cxn>
                <a:cxn ang="0">
                  <a:pos x="1225" y="242"/>
                </a:cxn>
                <a:cxn ang="0">
                  <a:pos x="1280" y="297"/>
                </a:cxn>
                <a:cxn ang="0">
                  <a:pos x="1225" y="352"/>
                </a:cxn>
                <a:cxn ang="0">
                  <a:pos x="1224" y="352"/>
                </a:cxn>
                <a:cxn ang="0">
                  <a:pos x="1170" y="407"/>
                </a:cxn>
                <a:cxn ang="0">
                  <a:pos x="1115" y="352"/>
                </a:cxn>
                <a:cxn ang="0">
                  <a:pos x="898" y="207"/>
                </a:cxn>
                <a:cxn ang="0">
                  <a:pos x="640" y="156"/>
                </a:cxn>
                <a:cxn ang="0">
                  <a:pos x="382" y="207"/>
                </a:cxn>
                <a:cxn ang="0">
                  <a:pos x="165" y="352"/>
                </a:cxn>
                <a:cxn ang="0">
                  <a:pos x="110" y="407"/>
                </a:cxn>
                <a:cxn ang="0">
                  <a:pos x="56" y="352"/>
                </a:cxn>
                <a:cxn ang="0">
                  <a:pos x="55" y="352"/>
                </a:cxn>
                <a:cxn ang="0">
                  <a:pos x="0" y="297"/>
                </a:cxn>
                <a:cxn ang="0">
                  <a:pos x="55" y="242"/>
                </a:cxn>
                <a:cxn ang="0">
                  <a:pos x="55" y="242"/>
                </a:cxn>
                <a:cxn ang="0">
                  <a:pos x="55" y="242"/>
                </a:cxn>
              </a:cxnLst>
              <a:rect l="0" t="0" r="r" b="b"/>
              <a:pathLst>
                <a:path w="1280" h="407">
                  <a:moveTo>
                    <a:pt x="55" y="242"/>
                  </a:moveTo>
                  <a:cubicBezTo>
                    <a:pt x="210" y="87"/>
                    <a:pt x="420" y="0"/>
                    <a:pt x="640" y="0"/>
                  </a:cubicBezTo>
                  <a:cubicBezTo>
                    <a:pt x="859" y="0"/>
                    <a:pt x="1070" y="87"/>
                    <a:pt x="1225" y="242"/>
                  </a:cubicBezTo>
                  <a:cubicBezTo>
                    <a:pt x="1280" y="297"/>
                    <a:pt x="1280" y="297"/>
                    <a:pt x="1280" y="297"/>
                  </a:cubicBezTo>
                  <a:cubicBezTo>
                    <a:pt x="1225" y="352"/>
                    <a:pt x="1225" y="352"/>
                    <a:pt x="1225" y="352"/>
                  </a:cubicBezTo>
                  <a:cubicBezTo>
                    <a:pt x="1224" y="352"/>
                    <a:pt x="1224" y="352"/>
                    <a:pt x="1224" y="352"/>
                  </a:cubicBezTo>
                  <a:cubicBezTo>
                    <a:pt x="1170" y="407"/>
                    <a:pt x="1170" y="407"/>
                    <a:pt x="1170" y="407"/>
                  </a:cubicBezTo>
                  <a:cubicBezTo>
                    <a:pt x="1115" y="352"/>
                    <a:pt x="1115" y="352"/>
                    <a:pt x="1115" y="352"/>
                  </a:cubicBezTo>
                  <a:cubicBezTo>
                    <a:pt x="1053" y="290"/>
                    <a:pt x="979" y="241"/>
                    <a:pt x="898" y="207"/>
                  </a:cubicBezTo>
                  <a:cubicBezTo>
                    <a:pt x="816" y="173"/>
                    <a:pt x="728" y="156"/>
                    <a:pt x="640" y="156"/>
                  </a:cubicBezTo>
                  <a:cubicBezTo>
                    <a:pt x="552" y="156"/>
                    <a:pt x="464" y="173"/>
                    <a:pt x="382" y="207"/>
                  </a:cubicBezTo>
                  <a:cubicBezTo>
                    <a:pt x="301" y="241"/>
                    <a:pt x="227" y="290"/>
                    <a:pt x="165" y="352"/>
                  </a:cubicBezTo>
                  <a:cubicBezTo>
                    <a:pt x="110" y="407"/>
                    <a:pt x="110" y="407"/>
                    <a:pt x="110" y="407"/>
                  </a:cubicBezTo>
                  <a:cubicBezTo>
                    <a:pt x="56" y="352"/>
                    <a:pt x="56" y="352"/>
                    <a:pt x="56" y="352"/>
                  </a:cubicBezTo>
                  <a:cubicBezTo>
                    <a:pt x="55" y="352"/>
                    <a:pt x="55" y="352"/>
                    <a:pt x="55" y="352"/>
                  </a:cubicBezTo>
                  <a:cubicBezTo>
                    <a:pt x="0" y="297"/>
                    <a:pt x="0" y="297"/>
                    <a:pt x="0" y="297"/>
                  </a:cubicBezTo>
                  <a:lnTo>
                    <a:pt x="55" y="242"/>
                  </a:lnTo>
                  <a:close/>
                  <a:moveTo>
                    <a:pt x="55" y="242"/>
                  </a:moveTo>
                  <a:cubicBezTo>
                    <a:pt x="55" y="242"/>
                    <a:pt x="55" y="242"/>
                    <a:pt x="55" y="242"/>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0" name="Freeform 7"/>
            <p:cNvSpPr>
              <a:spLocks/>
            </p:cNvSpPr>
            <p:nvPr/>
          </p:nvSpPr>
          <p:spPr bwMode="auto">
            <a:xfrm>
              <a:off x="7748588" y="3573463"/>
              <a:ext cx="741362" cy="217488"/>
            </a:xfrm>
            <a:custGeom>
              <a:avLst/>
              <a:gdLst/>
              <a:ahLst/>
              <a:cxnLst>
                <a:cxn ang="0">
                  <a:pos x="55" y="321"/>
                </a:cxn>
                <a:cxn ang="0">
                  <a:pos x="410" y="84"/>
                </a:cxn>
                <a:cxn ang="0">
                  <a:pos x="830" y="0"/>
                </a:cxn>
                <a:cxn ang="0">
                  <a:pos x="1249" y="84"/>
                </a:cxn>
                <a:cxn ang="0">
                  <a:pos x="1605" y="321"/>
                </a:cxn>
                <a:cxn ang="0">
                  <a:pos x="1660" y="376"/>
                </a:cxn>
                <a:cxn ang="0">
                  <a:pos x="1605" y="431"/>
                </a:cxn>
                <a:cxn ang="0">
                  <a:pos x="1604" y="432"/>
                </a:cxn>
                <a:cxn ang="0">
                  <a:pos x="1549" y="487"/>
                </a:cxn>
                <a:cxn ang="0">
                  <a:pos x="1494" y="432"/>
                </a:cxn>
                <a:cxn ang="0">
                  <a:pos x="1190" y="228"/>
                </a:cxn>
                <a:cxn ang="0">
                  <a:pos x="830" y="157"/>
                </a:cxn>
                <a:cxn ang="0">
                  <a:pos x="166" y="432"/>
                </a:cxn>
                <a:cxn ang="0">
                  <a:pos x="111" y="487"/>
                </a:cxn>
                <a:cxn ang="0">
                  <a:pos x="0" y="376"/>
                </a:cxn>
                <a:cxn ang="0">
                  <a:pos x="55" y="321"/>
                </a:cxn>
              </a:cxnLst>
              <a:rect l="0" t="0" r="r" b="b"/>
              <a:pathLst>
                <a:path w="1660" h="487">
                  <a:moveTo>
                    <a:pt x="55" y="321"/>
                  </a:moveTo>
                  <a:cubicBezTo>
                    <a:pt x="157" y="219"/>
                    <a:pt x="278" y="139"/>
                    <a:pt x="410" y="84"/>
                  </a:cubicBezTo>
                  <a:cubicBezTo>
                    <a:pt x="543" y="28"/>
                    <a:pt x="686" y="0"/>
                    <a:pt x="830" y="0"/>
                  </a:cubicBezTo>
                  <a:cubicBezTo>
                    <a:pt x="974" y="0"/>
                    <a:pt x="1116" y="28"/>
                    <a:pt x="1249" y="84"/>
                  </a:cubicBezTo>
                  <a:cubicBezTo>
                    <a:pt x="1382" y="139"/>
                    <a:pt x="1503" y="219"/>
                    <a:pt x="1605" y="321"/>
                  </a:cubicBezTo>
                  <a:cubicBezTo>
                    <a:pt x="1660" y="376"/>
                    <a:pt x="1660" y="376"/>
                    <a:pt x="1660" y="376"/>
                  </a:cubicBezTo>
                  <a:cubicBezTo>
                    <a:pt x="1605" y="431"/>
                    <a:pt x="1605" y="431"/>
                    <a:pt x="1605" y="431"/>
                  </a:cubicBezTo>
                  <a:cubicBezTo>
                    <a:pt x="1604" y="432"/>
                    <a:pt x="1604" y="432"/>
                    <a:pt x="1604" y="432"/>
                  </a:cubicBezTo>
                  <a:cubicBezTo>
                    <a:pt x="1549" y="487"/>
                    <a:pt x="1549" y="487"/>
                    <a:pt x="1549" y="487"/>
                  </a:cubicBezTo>
                  <a:cubicBezTo>
                    <a:pt x="1494" y="432"/>
                    <a:pt x="1494" y="432"/>
                    <a:pt x="1494" y="432"/>
                  </a:cubicBezTo>
                  <a:cubicBezTo>
                    <a:pt x="1404" y="341"/>
                    <a:pt x="1300" y="274"/>
                    <a:pt x="1190" y="228"/>
                  </a:cubicBezTo>
                  <a:cubicBezTo>
                    <a:pt x="1076" y="181"/>
                    <a:pt x="954" y="157"/>
                    <a:pt x="830" y="157"/>
                  </a:cubicBezTo>
                  <a:cubicBezTo>
                    <a:pt x="590" y="157"/>
                    <a:pt x="349" y="248"/>
                    <a:pt x="166" y="432"/>
                  </a:cubicBezTo>
                  <a:cubicBezTo>
                    <a:pt x="111" y="487"/>
                    <a:pt x="111" y="487"/>
                    <a:pt x="111" y="487"/>
                  </a:cubicBezTo>
                  <a:cubicBezTo>
                    <a:pt x="0" y="376"/>
                    <a:pt x="0" y="376"/>
                    <a:pt x="0" y="376"/>
                  </a:cubicBezTo>
                  <a:lnTo>
                    <a:pt x="55" y="321"/>
                  </a:lnTo>
                  <a:close/>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1" name="Line 8"/>
            <p:cNvSpPr>
              <a:spLocks noChangeShapeType="1"/>
            </p:cNvSpPr>
            <p:nvPr/>
          </p:nvSpPr>
          <p:spPr bwMode="auto">
            <a:xfrm>
              <a:off x="8515350" y="3879851"/>
              <a:ext cx="1587" cy="1588"/>
            </a:xfrm>
            <a:prstGeom prst="line">
              <a:avLst/>
            </a:pr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2" name="Line 9"/>
            <p:cNvSpPr>
              <a:spLocks noChangeShapeType="1"/>
            </p:cNvSpPr>
            <p:nvPr/>
          </p:nvSpPr>
          <p:spPr bwMode="auto">
            <a:xfrm>
              <a:off x="8515350" y="3879851"/>
              <a:ext cx="1587" cy="1588"/>
            </a:xfrm>
            <a:prstGeom prst="line">
              <a:avLst/>
            </a:pr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3" name="Freeform 10"/>
            <p:cNvSpPr>
              <a:spLocks/>
            </p:cNvSpPr>
            <p:nvPr/>
          </p:nvSpPr>
          <p:spPr bwMode="auto">
            <a:xfrm>
              <a:off x="7831138" y="4392613"/>
              <a:ext cx="574675" cy="88900"/>
            </a:xfrm>
            <a:custGeom>
              <a:avLst/>
              <a:gdLst/>
              <a:ahLst/>
              <a:cxnLst>
                <a:cxn ang="0">
                  <a:pos x="4" y="0"/>
                </a:cxn>
                <a:cxn ang="0">
                  <a:pos x="165" y="201"/>
                </a:cxn>
                <a:cxn ang="0">
                  <a:pos x="1121" y="201"/>
                </a:cxn>
                <a:cxn ang="0">
                  <a:pos x="1282" y="0"/>
                </a:cxn>
                <a:cxn ang="0">
                  <a:pos x="957" y="80"/>
                </a:cxn>
                <a:cxn ang="0">
                  <a:pos x="329" y="80"/>
                </a:cxn>
                <a:cxn ang="0">
                  <a:pos x="4" y="0"/>
                </a:cxn>
              </a:cxnLst>
              <a:rect l="0" t="0" r="r" b="b"/>
              <a:pathLst>
                <a:path w="1286" h="201">
                  <a:moveTo>
                    <a:pt x="4" y="0"/>
                  </a:moveTo>
                  <a:cubicBezTo>
                    <a:pt x="0" y="100"/>
                    <a:pt x="57" y="193"/>
                    <a:pt x="165" y="201"/>
                  </a:cubicBezTo>
                  <a:cubicBezTo>
                    <a:pt x="1121" y="201"/>
                    <a:pt x="1121" y="201"/>
                    <a:pt x="1121" y="201"/>
                  </a:cubicBezTo>
                  <a:cubicBezTo>
                    <a:pt x="1229" y="193"/>
                    <a:pt x="1286" y="100"/>
                    <a:pt x="1282" y="0"/>
                  </a:cubicBezTo>
                  <a:cubicBezTo>
                    <a:pt x="1180" y="61"/>
                    <a:pt x="1070" y="80"/>
                    <a:pt x="957" y="80"/>
                  </a:cubicBezTo>
                  <a:cubicBezTo>
                    <a:pt x="329" y="80"/>
                    <a:pt x="329" y="80"/>
                    <a:pt x="329" y="80"/>
                  </a:cubicBezTo>
                  <a:cubicBezTo>
                    <a:pt x="216" y="80"/>
                    <a:pt x="106" y="61"/>
                    <a:pt x="4" y="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4" name="Freeform 11"/>
            <p:cNvSpPr>
              <a:spLocks noEditPoints="1"/>
            </p:cNvSpPr>
            <p:nvPr/>
          </p:nvSpPr>
          <p:spPr bwMode="auto">
            <a:xfrm>
              <a:off x="7835900" y="4249738"/>
              <a:ext cx="568325" cy="282575"/>
            </a:xfrm>
            <a:custGeom>
              <a:avLst/>
              <a:gdLst/>
              <a:ahLst/>
              <a:cxnLst>
                <a:cxn ang="0">
                  <a:pos x="1230" y="2"/>
                </a:cxn>
                <a:cxn ang="0">
                  <a:pos x="1179" y="4"/>
                </a:cxn>
                <a:cxn ang="0">
                  <a:pos x="1161" y="30"/>
                </a:cxn>
                <a:cxn ang="0">
                  <a:pos x="1142" y="45"/>
                </a:cxn>
                <a:cxn ang="0">
                  <a:pos x="1125" y="54"/>
                </a:cxn>
                <a:cxn ang="0">
                  <a:pos x="1119" y="49"/>
                </a:cxn>
                <a:cxn ang="0">
                  <a:pos x="665" y="33"/>
                </a:cxn>
                <a:cxn ang="0">
                  <a:pos x="665" y="36"/>
                </a:cxn>
                <a:cxn ang="0">
                  <a:pos x="633" y="34"/>
                </a:cxn>
                <a:cxn ang="0">
                  <a:pos x="601" y="36"/>
                </a:cxn>
                <a:cxn ang="0">
                  <a:pos x="601" y="33"/>
                </a:cxn>
                <a:cxn ang="0">
                  <a:pos x="147" y="49"/>
                </a:cxn>
                <a:cxn ang="0">
                  <a:pos x="143" y="53"/>
                </a:cxn>
                <a:cxn ang="0">
                  <a:pos x="129" y="45"/>
                </a:cxn>
                <a:cxn ang="0">
                  <a:pos x="110" y="30"/>
                </a:cxn>
                <a:cxn ang="0">
                  <a:pos x="91" y="4"/>
                </a:cxn>
                <a:cxn ang="0">
                  <a:pos x="40" y="2"/>
                </a:cxn>
                <a:cxn ang="0">
                  <a:pos x="32" y="66"/>
                </a:cxn>
                <a:cxn ang="0">
                  <a:pos x="92" y="66"/>
                </a:cxn>
                <a:cxn ang="0">
                  <a:pos x="114" y="78"/>
                </a:cxn>
                <a:cxn ang="0">
                  <a:pos x="116" y="79"/>
                </a:cxn>
                <a:cxn ang="0">
                  <a:pos x="0" y="278"/>
                </a:cxn>
                <a:cxn ang="0">
                  <a:pos x="100" y="322"/>
                </a:cxn>
                <a:cxn ang="0">
                  <a:pos x="123" y="223"/>
                </a:cxn>
                <a:cxn ang="0">
                  <a:pos x="301" y="246"/>
                </a:cxn>
                <a:cxn ang="0">
                  <a:pos x="340" y="350"/>
                </a:cxn>
                <a:cxn ang="0">
                  <a:pos x="929" y="350"/>
                </a:cxn>
                <a:cxn ang="0">
                  <a:pos x="967" y="246"/>
                </a:cxn>
                <a:cxn ang="0">
                  <a:pos x="1146" y="223"/>
                </a:cxn>
                <a:cxn ang="0">
                  <a:pos x="1170" y="321"/>
                </a:cxn>
                <a:cxn ang="0">
                  <a:pos x="1266" y="278"/>
                </a:cxn>
                <a:cxn ang="0">
                  <a:pos x="1153" y="82"/>
                </a:cxn>
                <a:cxn ang="0">
                  <a:pos x="1156" y="78"/>
                </a:cxn>
                <a:cxn ang="0">
                  <a:pos x="1178" y="66"/>
                </a:cxn>
                <a:cxn ang="0">
                  <a:pos x="1239" y="66"/>
                </a:cxn>
                <a:cxn ang="0">
                  <a:pos x="1230" y="2"/>
                </a:cxn>
                <a:cxn ang="0">
                  <a:pos x="40" y="507"/>
                </a:cxn>
                <a:cxn ang="0">
                  <a:pos x="129" y="555"/>
                </a:cxn>
                <a:cxn ang="0">
                  <a:pos x="327" y="555"/>
                </a:cxn>
                <a:cxn ang="0">
                  <a:pos x="246" y="633"/>
                </a:cxn>
                <a:cxn ang="0">
                  <a:pos x="120" y="633"/>
                </a:cxn>
                <a:cxn ang="0">
                  <a:pos x="40" y="507"/>
                </a:cxn>
                <a:cxn ang="0">
                  <a:pos x="1231" y="507"/>
                </a:cxn>
                <a:cxn ang="0">
                  <a:pos x="1142" y="555"/>
                </a:cxn>
                <a:cxn ang="0">
                  <a:pos x="944" y="555"/>
                </a:cxn>
                <a:cxn ang="0">
                  <a:pos x="1025" y="633"/>
                </a:cxn>
                <a:cxn ang="0">
                  <a:pos x="1151" y="633"/>
                </a:cxn>
                <a:cxn ang="0">
                  <a:pos x="1231" y="507"/>
                </a:cxn>
              </a:cxnLst>
              <a:rect l="0" t="0" r="r" b="b"/>
              <a:pathLst>
                <a:path w="1271" h="633">
                  <a:moveTo>
                    <a:pt x="1230" y="2"/>
                  </a:moveTo>
                  <a:cubicBezTo>
                    <a:pt x="1179" y="4"/>
                    <a:pt x="1179" y="4"/>
                    <a:pt x="1179" y="4"/>
                  </a:cubicBezTo>
                  <a:cubicBezTo>
                    <a:pt x="1168" y="4"/>
                    <a:pt x="1165" y="19"/>
                    <a:pt x="1161" y="30"/>
                  </a:cubicBezTo>
                  <a:cubicBezTo>
                    <a:pt x="1157" y="39"/>
                    <a:pt x="1147" y="43"/>
                    <a:pt x="1142" y="45"/>
                  </a:cubicBezTo>
                  <a:cubicBezTo>
                    <a:pt x="1125" y="54"/>
                    <a:pt x="1125" y="54"/>
                    <a:pt x="1125" y="54"/>
                  </a:cubicBezTo>
                  <a:cubicBezTo>
                    <a:pt x="1119" y="49"/>
                    <a:pt x="1119" y="49"/>
                    <a:pt x="1119" y="49"/>
                  </a:cubicBezTo>
                  <a:cubicBezTo>
                    <a:pt x="970" y="37"/>
                    <a:pt x="813" y="30"/>
                    <a:pt x="665" y="33"/>
                  </a:cubicBezTo>
                  <a:cubicBezTo>
                    <a:pt x="665" y="36"/>
                    <a:pt x="665" y="36"/>
                    <a:pt x="665" y="36"/>
                  </a:cubicBezTo>
                  <a:cubicBezTo>
                    <a:pt x="655" y="35"/>
                    <a:pt x="644" y="35"/>
                    <a:pt x="633" y="34"/>
                  </a:cubicBezTo>
                  <a:cubicBezTo>
                    <a:pt x="622" y="35"/>
                    <a:pt x="611" y="35"/>
                    <a:pt x="601" y="36"/>
                  </a:cubicBezTo>
                  <a:cubicBezTo>
                    <a:pt x="601" y="33"/>
                    <a:pt x="601" y="33"/>
                    <a:pt x="601" y="33"/>
                  </a:cubicBezTo>
                  <a:cubicBezTo>
                    <a:pt x="453" y="30"/>
                    <a:pt x="296" y="37"/>
                    <a:pt x="147" y="49"/>
                  </a:cubicBezTo>
                  <a:cubicBezTo>
                    <a:pt x="143" y="53"/>
                    <a:pt x="143" y="53"/>
                    <a:pt x="143" y="53"/>
                  </a:cubicBezTo>
                  <a:cubicBezTo>
                    <a:pt x="129" y="45"/>
                    <a:pt x="129" y="45"/>
                    <a:pt x="129" y="45"/>
                  </a:cubicBezTo>
                  <a:cubicBezTo>
                    <a:pt x="123" y="43"/>
                    <a:pt x="113" y="39"/>
                    <a:pt x="110" y="30"/>
                  </a:cubicBezTo>
                  <a:cubicBezTo>
                    <a:pt x="105" y="19"/>
                    <a:pt x="102" y="4"/>
                    <a:pt x="91" y="4"/>
                  </a:cubicBezTo>
                  <a:cubicBezTo>
                    <a:pt x="40" y="2"/>
                    <a:pt x="40" y="2"/>
                    <a:pt x="40" y="2"/>
                  </a:cubicBezTo>
                  <a:cubicBezTo>
                    <a:pt x="9" y="0"/>
                    <a:pt x="0" y="67"/>
                    <a:pt x="32" y="66"/>
                  </a:cubicBezTo>
                  <a:cubicBezTo>
                    <a:pt x="92" y="66"/>
                    <a:pt x="92" y="66"/>
                    <a:pt x="92" y="66"/>
                  </a:cubicBezTo>
                  <a:cubicBezTo>
                    <a:pt x="105" y="66"/>
                    <a:pt x="106" y="68"/>
                    <a:pt x="114" y="78"/>
                  </a:cubicBezTo>
                  <a:cubicBezTo>
                    <a:pt x="116" y="79"/>
                    <a:pt x="116" y="79"/>
                    <a:pt x="116" y="79"/>
                  </a:cubicBezTo>
                  <a:cubicBezTo>
                    <a:pt x="52" y="144"/>
                    <a:pt x="14" y="214"/>
                    <a:pt x="0" y="278"/>
                  </a:cubicBezTo>
                  <a:cubicBezTo>
                    <a:pt x="31" y="297"/>
                    <a:pt x="65" y="312"/>
                    <a:pt x="100" y="322"/>
                  </a:cubicBezTo>
                  <a:cubicBezTo>
                    <a:pt x="78" y="291"/>
                    <a:pt x="77" y="251"/>
                    <a:pt x="123" y="223"/>
                  </a:cubicBezTo>
                  <a:cubicBezTo>
                    <a:pt x="170" y="195"/>
                    <a:pt x="247" y="203"/>
                    <a:pt x="301" y="246"/>
                  </a:cubicBezTo>
                  <a:cubicBezTo>
                    <a:pt x="344" y="279"/>
                    <a:pt x="364" y="323"/>
                    <a:pt x="340" y="350"/>
                  </a:cubicBezTo>
                  <a:cubicBezTo>
                    <a:pt x="929" y="350"/>
                    <a:pt x="929" y="350"/>
                    <a:pt x="929" y="350"/>
                  </a:cubicBezTo>
                  <a:cubicBezTo>
                    <a:pt x="905" y="323"/>
                    <a:pt x="925" y="279"/>
                    <a:pt x="967" y="246"/>
                  </a:cubicBezTo>
                  <a:cubicBezTo>
                    <a:pt x="1022" y="203"/>
                    <a:pt x="1099" y="195"/>
                    <a:pt x="1146" y="223"/>
                  </a:cubicBezTo>
                  <a:cubicBezTo>
                    <a:pt x="1191" y="250"/>
                    <a:pt x="1190" y="290"/>
                    <a:pt x="1170" y="321"/>
                  </a:cubicBezTo>
                  <a:cubicBezTo>
                    <a:pt x="1202" y="311"/>
                    <a:pt x="1235" y="297"/>
                    <a:pt x="1266" y="278"/>
                  </a:cubicBezTo>
                  <a:cubicBezTo>
                    <a:pt x="1253" y="215"/>
                    <a:pt x="1215" y="146"/>
                    <a:pt x="1153" y="82"/>
                  </a:cubicBezTo>
                  <a:cubicBezTo>
                    <a:pt x="1156" y="78"/>
                    <a:pt x="1156" y="78"/>
                    <a:pt x="1156" y="78"/>
                  </a:cubicBezTo>
                  <a:cubicBezTo>
                    <a:pt x="1165" y="68"/>
                    <a:pt x="1165" y="66"/>
                    <a:pt x="1178" y="66"/>
                  </a:cubicBezTo>
                  <a:cubicBezTo>
                    <a:pt x="1239" y="66"/>
                    <a:pt x="1239" y="66"/>
                    <a:pt x="1239" y="66"/>
                  </a:cubicBezTo>
                  <a:cubicBezTo>
                    <a:pt x="1271" y="67"/>
                    <a:pt x="1262" y="0"/>
                    <a:pt x="1230" y="2"/>
                  </a:cubicBezTo>
                  <a:moveTo>
                    <a:pt x="40" y="507"/>
                  </a:moveTo>
                  <a:cubicBezTo>
                    <a:pt x="40" y="533"/>
                    <a:pt x="105" y="555"/>
                    <a:pt x="129" y="555"/>
                  </a:cubicBezTo>
                  <a:cubicBezTo>
                    <a:pt x="327" y="555"/>
                    <a:pt x="327" y="555"/>
                    <a:pt x="327" y="555"/>
                  </a:cubicBezTo>
                  <a:cubicBezTo>
                    <a:pt x="327" y="620"/>
                    <a:pt x="269" y="633"/>
                    <a:pt x="246" y="633"/>
                  </a:cubicBezTo>
                  <a:cubicBezTo>
                    <a:pt x="120" y="633"/>
                    <a:pt x="120" y="633"/>
                    <a:pt x="120" y="633"/>
                  </a:cubicBezTo>
                  <a:cubicBezTo>
                    <a:pt x="86" y="633"/>
                    <a:pt x="40" y="608"/>
                    <a:pt x="40" y="507"/>
                  </a:cubicBezTo>
                  <a:moveTo>
                    <a:pt x="1231" y="507"/>
                  </a:moveTo>
                  <a:cubicBezTo>
                    <a:pt x="1231" y="533"/>
                    <a:pt x="1166" y="555"/>
                    <a:pt x="1142" y="555"/>
                  </a:cubicBezTo>
                  <a:cubicBezTo>
                    <a:pt x="944" y="555"/>
                    <a:pt x="944" y="555"/>
                    <a:pt x="944" y="555"/>
                  </a:cubicBezTo>
                  <a:cubicBezTo>
                    <a:pt x="944" y="620"/>
                    <a:pt x="1002" y="633"/>
                    <a:pt x="1025" y="633"/>
                  </a:cubicBezTo>
                  <a:cubicBezTo>
                    <a:pt x="1151" y="633"/>
                    <a:pt x="1151" y="633"/>
                    <a:pt x="1151" y="633"/>
                  </a:cubicBezTo>
                  <a:cubicBezTo>
                    <a:pt x="1185" y="633"/>
                    <a:pt x="1231" y="608"/>
                    <a:pt x="1231" y="50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5" name="Freeform 12"/>
            <p:cNvSpPr>
              <a:spLocks/>
            </p:cNvSpPr>
            <p:nvPr/>
          </p:nvSpPr>
          <p:spPr bwMode="auto">
            <a:xfrm>
              <a:off x="7905750" y="4122738"/>
              <a:ext cx="425450" cy="133350"/>
            </a:xfrm>
            <a:custGeom>
              <a:avLst/>
              <a:gdLst/>
              <a:ahLst/>
              <a:cxnLst>
                <a:cxn ang="0">
                  <a:pos x="100" y="87"/>
                </a:cxn>
                <a:cxn ang="0">
                  <a:pos x="100" y="87"/>
                </a:cxn>
                <a:cxn ang="0">
                  <a:pos x="102" y="83"/>
                </a:cxn>
                <a:cxn ang="0">
                  <a:pos x="103" y="83"/>
                </a:cxn>
                <a:cxn ang="0">
                  <a:pos x="181" y="35"/>
                </a:cxn>
                <a:cxn ang="0">
                  <a:pos x="771" y="35"/>
                </a:cxn>
                <a:cxn ang="0">
                  <a:pos x="849" y="83"/>
                </a:cxn>
                <a:cxn ang="0">
                  <a:pos x="850" y="83"/>
                </a:cxn>
                <a:cxn ang="0">
                  <a:pos x="852" y="87"/>
                </a:cxn>
                <a:cxn ang="0">
                  <a:pos x="852" y="87"/>
                </a:cxn>
                <a:cxn ang="0">
                  <a:pos x="952" y="299"/>
                </a:cxn>
                <a:cxn ang="0">
                  <a:pos x="899" y="293"/>
                </a:cxn>
                <a:cxn ang="0">
                  <a:pos x="508" y="66"/>
                </a:cxn>
                <a:cxn ang="0">
                  <a:pos x="508" y="65"/>
                </a:cxn>
                <a:cxn ang="0">
                  <a:pos x="476" y="65"/>
                </a:cxn>
                <a:cxn ang="0">
                  <a:pos x="444" y="65"/>
                </a:cxn>
                <a:cxn ang="0">
                  <a:pos x="444" y="66"/>
                </a:cxn>
                <a:cxn ang="0">
                  <a:pos x="53" y="293"/>
                </a:cxn>
                <a:cxn ang="0">
                  <a:pos x="0" y="299"/>
                </a:cxn>
                <a:cxn ang="0">
                  <a:pos x="100" y="87"/>
                </a:cxn>
              </a:cxnLst>
              <a:rect l="0" t="0" r="r" b="b"/>
              <a:pathLst>
                <a:path w="952" h="299">
                  <a:moveTo>
                    <a:pt x="100" y="87"/>
                  </a:moveTo>
                  <a:cubicBezTo>
                    <a:pt x="100" y="87"/>
                    <a:pt x="100" y="87"/>
                    <a:pt x="100" y="87"/>
                  </a:cubicBezTo>
                  <a:cubicBezTo>
                    <a:pt x="102" y="83"/>
                    <a:pt x="102" y="83"/>
                    <a:pt x="102" y="83"/>
                  </a:cubicBezTo>
                  <a:cubicBezTo>
                    <a:pt x="103" y="83"/>
                    <a:pt x="103" y="83"/>
                    <a:pt x="103" y="83"/>
                  </a:cubicBezTo>
                  <a:cubicBezTo>
                    <a:pt x="121" y="57"/>
                    <a:pt x="145" y="39"/>
                    <a:pt x="181" y="35"/>
                  </a:cubicBezTo>
                  <a:cubicBezTo>
                    <a:pt x="466" y="0"/>
                    <a:pt x="486" y="0"/>
                    <a:pt x="771" y="35"/>
                  </a:cubicBezTo>
                  <a:cubicBezTo>
                    <a:pt x="807" y="39"/>
                    <a:pt x="831" y="57"/>
                    <a:pt x="849" y="83"/>
                  </a:cubicBezTo>
                  <a:cubicBezTo>
                    <a:pt x="850" y="83"/>
                    <a:pt x="850" y="83"/>
                    <a:pt x="850" y="83"/>
                  </a:cubicBezTo>
                  <a:cubicBezTo>
                    <a:pt x="852" y="87"/>
                    <a:pt x="852" y="87"/>
                    <a:pt x="852" y="87"/>
                  </a:cubicBezTo>
                  <a:cubicBezTo>
                    <a:pt x="852" y="87"/>
                    <a:pt x="852" y="87"/>
                    <a:pt x="852" y="87"/>
                  </a:cubicBezTo>
                  <a:cubicBezTo>
                    <a:pt x="952" y="299"/>
                    <a:pt x="952" y="299"/>
                    <a:pt x="952" y="299"/>
                  </a:cubicBezTo>
                  <a:cubicBezTo>
                    <a:pt x="899" y="293"/>
                    <a:pt x="899" y="293"/>
                    <a:pt x="899" y="293"/>
                  </a:cubicBezTo>
                  <a:cubicBezTo>
                    <a:pt x="771" y="30"/>
                    <a:pt x="817" y="71"/>
                    <a:pt x="508" y="66"/>
                  </a:cubicBezTo>
                  <a:cubicBezTo>
                    <a:pt x="508" y="65"/>
                    <a:pt x="508" y="65"/>
                    <a:pt x="508" y="65"/>
                  </a:cubicBezTo>
                  <a:cubicBezTo>
                    <a:pt x="476" y="65"/>
                    <a:pt x="476" y="65"/>
                    <a:pt x="476" y="65"/>
                  </a:cubicBezTo>
                  <a:cubicBezTo>
                    <a:pt x="444" y="65"/>
                    <a:pt x="444" y="65"/>
                    <a:pt x="444" y="65"/>
                  </a:cubicBezTo>
                  <a:cubicBezTo>
                    <a:pt x="444" y="66"/>
                    <a:pt x="444" y="66"/>
                    <a:pt x="444" y="66"/>
                  </a:cubicBezTo>
                  <a:cubicBezTo>
                    <a:pt x="135" y="71"/>
                    <a:pt x="181" y="30"/>
                    <a:pt x="53" y="293"/>
                  </a:cubicBezTo>
                  <a:cubicBezTo>
                    <a:pt x="0" y="299"/>
                    <a:pt x="0" y="299"/>
                    <a:pt x="0" y="299"/>
                  </a:cubicBezTo>
                  <a:lnTo>
                    <a:pt x="100" y="87"/>
                  </a:lnTo>
                  <a:close/>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6" name="Freeform 13"/>
            <p:cNvSpPr>
              <a:spLocks/>
            </p:cNvSpPr>
            <p:nvPr/>
          </p:nvSpPr>
          <p:spPr bwMode="auto">
            <a:xfrm>
              <a:off x="7920038" y="3814763"/>
              <a:ext cx="398462" cy="146050"/>
            </a:xfrm>
            <a:custGeom>
              <a:avLst/>
              <a:gdLst/>
              <a:ahLst/>
              <a:cxnLst>
                <a:cxn ang="0">
                  <a:pos x="54" y="162"/>
                </a:cxn>
                <a:cxn ang="0">
                  <a:pos x="234" y="43"/>
                </a:cxn>
                <a:cxn ang="0">
                  <a:pos x="446" y="0"/>
                </a:cxn>
                <a:cxn ang="0">
                  <a:pos x="658" y="43"/>
                </a:cxn>
                <a:cxn ang="0">
                  <a:pos x="838" y="162"/>
                </a:cxn>
                <a:cxn ang="0">
                  <a:pos x="892" y="217"/>
                </a:cxn>
                <a:cxn ang="0">
                  <a:pos x="837" y="273"/>
                </a:cxn>
                <a:cxn ang="0">
                  <a:pos x="782" y="327"/>
                </a:cxn>
                <a:cxn ang="0">
                  <a:pos x="727" y="273"/>
                </a:cxn>
                <a:cxn ang="0">
                  <a:pos x="599" y="186"/>
                </a:cxn>
                <a:cxn ang="0">
                  <a:pos x="446" y="156"/>
                </a:cxn>
                <a:cxn ang="0">
                  <a:pos x="293" y="186"/>
                </a:cxn>
                <a:cxn ang="0">
                  <a:pos x="165" y="273"/>
                </a:cxn>
                <a:cxn ang="0">
                  <a:pos x="110" y="327"/>
                </a:cxn>
                <a:cxn ang="0">
                  <a:pos x="55" y="273"/>
                </a:cxn>
                <a:cxn ang="0">
                  <a:pos x="54" y="272"/>
                </a:cxn>
                <a:cxn ang="0">
                  <a:pos x="0" y="217"/>
                </a:cxn>
                <a:cxn ang="0">
                  <a:pos x="54" y="162"/>
                </a:cxn>
              </a:cxnLst>
              <a:rect l="0" t="0" r="r" b="b"/>
              <a:pathLst>
                <a:path w="892" h="327">
                  <a:moveTo>
                    <a:pt x="54" y="162"/>
                  </a:moveTo>
                  <a:cubicBezTo>
                    <a:pt x="106" y="111"/>
                    <a:pt x="167" y="70"/>
                    <a:pt x="234" y="43"/>
                  </a:cubicBezTo>
                  <a:cubicBezTo>
                    <a:pt x="301" y="15"/>
                    <a:pt x="373" y="0"/>
                    <a:pt x="446" y="0"/>
                  </a:cubicBezTo>
                  <a:cubicBezTo>
                    <a:pt x="518" y="0"/>
                    <a:pt x="590" y="14"/>
                    <a:pt x="658" y="43"/>
                  </a:cubicBezTo>
                  <a:cubicBezTo>
                    <a:pt x="725" y="70"/>
                    <a:pt x="786" y="111"/>
                    <a:pt x="838" y="162"/>
                  </a:cubicBezTo>
                  <a:cubicBezTo>
                    <a:pt x="892" y="217"/>
                    <a:pt x="892" y="217"/>
                    <a:pt x="892" y="217"/>
                  </a:cubicBezTo>
                  <a:cubicBezTo>
                    <a:pt x="837" y="273"/>
                    <a:pt x="837" y="273"/>
                    <a:pt x="837" y="273"/>
                  </a:cubicBezTo>
                  <a:cubicBezTo>
                    <a:pt x="782" y="327"/>
                    <a:pt x="782" y="327"/>
                    <a:pt x="782" y="327"/>
                  </a:cubicBezTo>
                  <a:cubicBezTo>
                    <a:pt x="727" y="273"/>
                    <a:pt x="727" y="273"/>
                    <a:pt x="727" y="273"/>
                  </a:cubicBezTo>
                  <a:cubicBezTo>
                    <a:pt x="691" y="236"/>
                    <a:pt x="647" y="206"/>
                    <a:pt x="599" y="186"/>
                  </a:cubicBezTo>
                  <a:cubicBezTo>
                    <a:pt x="550" y="166"/>
                    <a:pt x="498" y="156"/>
                    <a:pt x="446" y="156"/>
                  </a:cubicBezTo>
                  <a:cubicBezTo>
                    <a:pt x="394" y="156"/>
                    <a:pt x="342" y="166"/>
                    <a:pt x="293" y="186"/>
                  </a:cubicBezTo>
                  <a:cubicBezTo>
                    <a:pt x="245" y="206"/>
                    <a:pt x="201" y="236"/>
                    <a:pt x="165" y="273"/>
                  </a:cubicBezTo>
                  <a:cubicBezTo>
                    <a:pt x="110" y="327"/>
                    <a:pt x="110" y="327"/>
                    <a:pt x="110" y="327"/>
                  </a:cubicBezTo>
                  <a:cubicBezTo>
                    <a:pt x="55" y="273"/>
                    <a:pt x="55" y="273"/>
                    <a:pt x="55" y="273"/>
                  </a:cubicBezTo>
                  <a:cubicBezTo>
                    <a:pt x="54" y="272"/>
                    <a:pt x="54" y="272"/>
                    <a:pt x="54" y="272"/>
                  </a:cubicBezTo>
                  <a:cubicBezTo>
                    <a:pt x="0" y="217"/>
                    <a:pt x="0" y="217"/>
                    <a:pt x="0" y="217"/>
                  </a:cubicBezTo>
                  <a:lnTo>
                    <a:pt x="54" y="162"/>
                  </a:lnTo>
                  <a:close/>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7" name="Line 14"/>
            <p:cNvSpPr>
              <a:spLocks noChangeShapeType="1"/>
            </p:cNvSpPr>
            <p:nvPr/>
          </p:nvSpPr>
          <p:spPr bwMode="auto">
            <a:xfrm>
              <a:off x="7913688" y="3875088"/>
              <a:ext cx="1587" cy="1588"/>
            </a:xfrm>
            <a:prstGeom prst="line">
              <a:avLst/>
            </a:pr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8" name="Line 15"/>
            <p:cNvSpPr>
              <a:spLocks noChangeShapeType="1"/>
            </p:cNvSpPr>
            <p:nvPr/>
          </p:nvSpPr>
          <p:spPr bwMode="auto">
            <a:xfrm>
              <a:off x="7913688" y="3875088"/>
              <a:ext cx="1587" cy="1588"/>
            </a:xfrm>
            <a:prstGeom prst="line">
              <a:avLst/>
            </a:pr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219" name="Freeform 16"/>
            <p:cNvSpPr>
              <a:spLocks noEditPoints="1"/>
            </p:cNvSpPr>
            <p:nvPr/>
          </p:nvSpPr>
          <p:spPr bwMode="auto">
            <a:xfrm>
              <a:off x="8018463" y="3908426"/>
              <a:ext cx="201612" cy="234950"/>
            </a:xfrm>
            <a:custGeom>
              <a:avLst/>
              <a:gdLst/>
              <a:ahLst/>
              <a:cxnLst>
                <a:cxn ang="0">
                  <a:pos x="452" y="225"/>
                </a:cxn>
                <a:cxn ang="0">
                  <a:pos x="226" y="0"/>
                </a:cxn>
                <a:cxn ang="0">
                  <a:pos x="0" y="225"/>
                </a:cxn>
                <a:cxn ang="0">
                  <a:pos x="193" y="448"/>
                </a:cxn>
                <a:cxn ang="0">
                  <a:pos x="190" y="487"/>
                </a:cxn>
                <a:cxn ang="0">
                  <a:pos x="75" y="487"/>
                </a:cxn>
                <a:cxn ang="0">
                  <a:pos x="75" y="525"/>
                </a:cxn>
                <a:cxn ang="0">
                  <a:pos x="377" y="525"/>
                </a:cxn>
                <a:cxn ang="0">
                  <a:pos x="377" y="487"/>
                </a:cxn>
                <a:cxn ang="0">
                  <a:pos x="262" y="487"/>
                </a:cxn>
                <a:cxn ang="0">
                  <a:pos x="260" y="448"/>
                </a:cxn>
                <a:cxn ang="0">
                  <a:pos x="452" y="225"/>
                </a:cxn>
                <a:cxn ang="0">
                  <a:pos x="226" y="412"/>
                </a:cxn>
                <a:cxn ang="0">
                  <a:pos x="37" y="225"/>
                </a:cxn>
                <a:cxn ang="0">
                  <a:pos x="226" y="37"/>
                </a:cxn>
                <a:cxn ang="0">
                  <a:pos x="414" y="225"/>
                </a:cxn>
                <a:cxn ang="0">
                  <a:pos x="226" y="412"/>
                </a:cxn>
                <a:cxn ang="0">
                  <a:pos x="226" y="84"/>
                </a:cxn>
                <a:cxn ang="0">
                  <a:pos x="84" y="225"/>
                </a:cxn>
                <a:cxn ang="0">
                  <a:pos x="226" y="365"/>
                </a:cxn>
                <a:cxn ang="0">
                  <a:pos x="367" y="225"/>
                </a:cxn>
                <a:cxn ang="0">
                  <a:pos x="226" y="84"/>
                </a:cxn>
                <a:cxn ang="0">
                  <a:pos x="169" y="262"/>
                </a:cxn>
                <a:cxn ang="0">
                  <a:pos x="113" y="206"/>
                </a:cxn>
                <a:cxn ang="0">
                  <a:pos x="169" y="150"/>
                </a:cxn>
                <a:cxn ang="0">
                  <a:pos x="226" y="206"/>
                </a:cxn>
                <a:cxn ang="0">
                  <a:pos x="169" y="262"/>
                </a:cxn>
                <a:cxn ang="0">
                  <a:pos x="169" y="262"/>
                </a:cxn>
                <a:cxn ang="0">
                  <a:pos x="169" y="262"/>
                </a:cxn>
              </a:cxnLst>
              <a:rect l="0" t="0" r="r" b="b"/>
              <a:pathLst>
                <a:path w="452" h="525">
                  <a:moveTo>
                    <a:pt x="452" y="225"/>
                  </a:moveTo>
                  <a:cubicBezTo>
                    <a:pt x="452" y="100"/>
                    <a:pt x="351" y="0"/>
                    <a:pt x="226" y="0"/>
                  </a:cubicBezTo>
                  <a:cubicBezTo>
                    <a:pt x="101" y="0"/>
                    <a:pt x="0" y="100"/>
                    <a:pt x="0" y="225"/>
                  </a:cubicBezTo>
                  <a:cubicBezTo>
                    <a:pt x="0" y="338"/>
                    <a:pt x="84" y="432"/>
                    <a:pt x="193" y="448"/>
                  </a:cubicBezTo>
                  <a:cubicBezTo>
                    <a:pt x="190" y="487"/>
                    <a:pt x="190" y="487"/>
                    <a:pt x="190" y="487"/>
                  </a:cubicBezTo>
                  <a:cubicBezTo>
                    <a:pt x="75" y="487"/>
                    <a:pt x="75" y="487"/>
                    <a:pt x="75" y="487"/>
                  </a:cubicBezTo>
                  <a:cubicBezTo>
                    <a:pt x="75" y="525"/>
                    <a:pt x="75" y="525"/>
                    <a:pt x="75" y="525"/>
                  </a:cubicBezTo>
                  <a:cubicBezTo>
                    <a:pt x="377" y="525"/>
                    <a:pt x="377" y="525"/>
                    <a:pt x="377" y="525"/>
                  </a:cubicBezTo>
                  <a:cubicBezTo>
                    <a:pt x="377" y="487"/>
                    <a:pt x="377" y="487"/>
                    <a:pt x="377" y="487"/>
                  </a:cubicBezTo>
                  <a:cubicBezTo>
                    <a:pt x="262" y="487"/>
                    <a:pt x="262" y="487"/>
                    <a:pt x="262" y="487"/>
                  </a:cubicBezTo>
                  <a:cubicBezTo>
                    <a:pt x="260" y="448"/>
                    <a:pt x="260" y="448"/>
                    <a:pt x="260" y="448"/>
                  </a:cubicBezTo>
                  <a:cubicBezTo>
                    <a:pt x="369" y="431"/>
                    <a:pt x="452" y="338"/>
                    <a:pt x="452" y="225"/>
                  </a:cubicBezTo>
                  <a:close/>
                  <a:moveTo>
                    <a:pt x="226" y="412"/>
                  </a:moveTo>
                  <a:cubicBezTo>
                    <a:pt x="122" y="412"/>
                    <a:pt x="37" y="328"/>
                    <a:pt x="37" y="225"/>
                  </a:cubicBezTo>
                  <a:cubicBezTo>
                    <a:pt x="37" y="121"/>
                    <a:pt x="122" y="37"/>
                    <a:pt x="226" y="37"/>
                  </a:cubicBezTo>
                  <a:cubicBezTo>
                    <a:pt x="330" y="37"/>
                    <a:pt x="414" y="121"/>
                    <a:pt x="414" y="225"/>
                  </a:cubicBezTo>
                  <a:cubicBezTo>
                    <a:pt x="414" y="328"/>
                    <a:pt x="330" y="412"/>
                    <a:pt x="226" y="412"/>
                  </a:cubicBezTo>
                  <a:close/>
                  <a:moveTo>
                    <a:pt x="226" y="84"/>
                  </a:moveTo>
                  <a:cubicBezTo>
                    <a:pt x="148" y="84"/>
                    <a:pt x="84" y="147"/>
                    <a:pt x="84" y="225"/>
                  </a:cubicBezTo>
                  <a:cubicBezTo>
                    <a:pt x="84" y="303"/>
                    <a:pt x="148" y="365"/>
                    <a:pt x="226" y="365"/>
                  </a:cubicBezTo>
                  <a:cubicBezTo>
                    <a:pt x="304" y="365"/>
                    <a:pt x="367" y="303"/>
                    <a:pt x="367" y="225"/>
                  </a:cubicBezTo>
                  <a:cubicBezTo>
                    <a:pt x="367" y="147"/>
                    <a:pt x="304" y="84"/>
                    <a:pt x="226" y="84"/>
                  </a:cubicBezTo>
                  <a:close/>
                  <a:moveTo>
                    <a:pt x="169" y="262"/>
                  </a:moveTo>
                  <a:cubicBezTo>
                    <a:pt x="138" y="262"/>
                    <a:pt x="113" y="237"/>
                    <a:pt x="113" y="206"/>
                  </a:cubicBezTo>
                  <a:cubicBezTo>
                    <a:pt x="113" y="175"/>
                    <a:pt x="138" y="150"/>
                    <a:pt x="169" y="150"/>
                  </a:cubicBezTo>
                  <a:cubicBezTo>
                    <a:pt x="200" y="150"/>
                    <a:pt x="226" y="175"/>
                    <a:pt x="226" y="206"/>
                  </a:cubicBezTo>
                  <a:cubicBezTo>
                    <a:pt x="226" y="237"/>
                    <a:pt x="200" y="262"/>
                    <a:pt x="169" y="262"/>
                  </a:cubicBezTo>
                  <a:close/>
                  <a:moveTo>
                    <a:pt x="169" y="262"/>
                  </a:moveTo>
                  <a:cubicBezTo>
                    <a:pt x="169" y="262"/>
                    <a:pt x="169" y="262"/>
                    <a:pt x="169" y="262"/>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5748862" y="4918514"/>
            <a:ext cx="998769" cy="297569"/>
          </a:xfrm>
          <a:prstGeom prst="rect">
            <a:avLst/>
          </a:prstGeom>
          <a:noFill/>
        </p:spPr>
        <p:txBody>
          <a:bodyPr wrap="squar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智能电表</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文本框 93"/>
          <p:cNvSpPr txBox="1"/>
          <p:nvPr/>
        </p:nvSpPr>
        <p:spPr>
          <a:xfrm>
            <a:off x="7405544" y="4918514"/>
            <a:ext cx="783147" cy="297569"/>
          </a:xfrm>
          <a:prstGeom prst="rect">
            <a:avLst/>
          </a:prstGeom>
          <a:noFill/>
        </p:spPr>
        <p:txBody>
          <a:bodyPr wrap="squar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摄像头</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文本框 60"/>
          <p:cNvSpPr txBox="1"/>
          <p:nvPr/>
        </p:nvSpPr>
        <p:spPr>
          <a:xfrm>
            <a:off x="1629013" y="4918514"/>
            <a:ext cx="870524" cy="297569"/>
          </a:xfrm>
          <a:prstGeom prst="rect">
            <a:avLst/>
          </a:prstGeom>
          <a:noFill/>
        </p:spPr>
        <p:txBody>
          <a:bodyPr wrap="non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负荷控制</a:t>
            </a:r>
            <a:endParaRPr lang="en-US" altLang="zh-CN"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文本框 63"/>
          <p:cNvSpPr txBox="1"/>
          <p:nvPr/>
        </p:nvSpPr>
        <p:spPr>
          <a:xfrm>
            <a:off x="8386045" y="4918514"/>
            <a:ext cx="1042002" cy="297569"/>
          </a:xfrm>
          <a:prstGeom prst="rect">
            <a:avLst/>
          </a:prstGeom>
          <a:noFill/>
        </p:spPr>
        <p:txBody>
          <a:bodyPr wrap="non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巡检机器人</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文本框 65"/>
          <p:cNvSpPr txBox="1"/>
          <p:nvPr/>
        </p:nvSpPr>
        <p:spPr>
          <a:xfrm>
            <a:off x="4357008" y="4918514"/>
            <a:ext cx="699048" cy="297569"/>
          </a:xfrm>
          <a:prstGeom prst="rect">
            <a:avLst/>
          </a:prstGeom>
          <a:noFill/>
        </p:spPr>
        <p:txBody>
          <a:bodyPr wrap="non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传感器</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3024" name="AutoShape 16"/>
          <p:cNvSpPr>
            <a:spLocks noChangeAspect="1" noChangeArrowheads="1" noTextEdit="1"/>
          </p:cNvSpPr>
          <p:nvPr/>
        </p:nvSpPr>
        <p:spPr bwMode="auto">
          <a:xfrm>
            <a:off x="4438100" y="2293581"/>
            <a:ext cx="2103906" cy="725116"/>
          </a:xfrm>
          <a:prstGeom prst="rect">
            <a:avLst/>
          </a:prstGeom>
          <a:noFill/>
          <a:ln w="9525">
            <a:noFill/>
            <a:miter lim="800000"/>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pic>
        <p:nvPicPr>
          <p:cNvPr id="164" name="Picture 8" descr="C:\Users\dh\Desktop\0507png\2\未标题-12.png"/>
          <p:cNvPicPr>
            <a:picLocks noChangeAspect="1" noChangeArrowheads="1"/>
          </p:cNvPicPr>
          <p:nvPr/>
        </p:nvPicPr>
        <p:blipFill>
          <a:blip r:embed="rId5" cstate="print">
            <a:duotone>
              <a:schemeClr val="accent1">
                <a:shade val="45000"/>
                <a:satMod val="135000"/>
              </a:schemeClr>
              <a:prstClr val="white"/>
            </a:duotone>
            <a:lum contrast="23000"/>
          </a:blip>
          <a:srcRect/>
          <a:stretch>
            <a:fillRect/>
          </a:stretch>
        </p:blipFill>
        <p:spPr bwMode="auto">
          <a:xfrm>
            <a:off x="752691" y="2803021"/>
            <a:ext cx="10352823" cy="1248692"/>
          </a:xfrm>
          <a:prstGeom prst="rect">
            <a:avLst/>
          </a:prstGeom>
          <a:noFill/>
          <a:ln w="9525">
            <a:noFill/>
            <a:miter lim="800000"/>
            <a:headEnd/>
            <a:tailEnd/>
          </a:ln>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rcRect l="9066"/>
          <a:stretch>
            <a:fillRect/>
          </a:stretch>
        </p:blipFill>
        <p:spPr>
          <a:xfrm>
            <a:off x="5614633" y="1543512"/>
            <a:ext cx="1274392" cy="620415"/>
          </a:xfrm>
          <a:prstGeom prst="roundRect">
            <a:avLst>
              <a:gd name="adj" fmla="val 8594"/>
            </a:avLst>
          </a:prstGeom>
          <a:solidFill>
            <a:srgbClr val="FFFFFF">
              <a:shade val="85000"/>
            </a:srgbClr>
          </a:solidFill>
          <a:ln>
            <a:noFill/>
          </a:ln>
          <a:effectLst/>
        </p:spPr>
      </p:pic>
      <p:pic>
        <p:nvPicPr>
          <p:cNvPr id="74" name="Picture 3" descr="G:\电力行业\Marketing\MO\Cebit展\展会输出材料\图\ddzx1.jpg"/>
          <p:cNvPicPr>
            <a:picLocks noChangeArrowheads="1"/>
          </p:cNvPicPr>
          <p:nvPr/>
        </p:nvPicPr>
        <p:blipFill>
          <a:blip r:embed="rId7" cstate="print"/>
          <a:srcRect/>
          <a:stretch>
            <a:fillRect/>
          </a:stretch>
        </p:blipFill>
        <p:spPr bwMode="auto">
          <a:xfrm>
            <a:off x="2043196" y="1555272"/>
            <a:ext cx="1401448" cy="681009"/>
          </a:xfrm>
          <a:prstGeom prst="roundRect">
            <a:avLst>
              <a:gd name="adj" fmla="val 8594"/>
            </a:avLst>
          </a:prstGeom>
          <a:solidFill>
            <a:srgbClr val="FFFFFF">
              <a:shade val="85000"/>
            </a:srgbClr>
          </a:solidFill>
          <a:ln>
            <a:noFill/>
          </a:ln>
          <a:effectLst/>
        </p:spPr>
      </p:pic>
      <p:sp>
        <p:nvSpPr>
          <p:cNvPr id="75" name="矩形 74"/>
          <p:cNvSpPr/>
          <p:nvPr/>
        </p:nvSpPr>
        <p:spPr>
          <a:xfrm>
            <a:off x="2078180" y="1219251"/>
            <a:ext cx="1210272" cy="338465"/>
          </a:xfrm>
          <a:prstGeom prst="rect">
            <a:avLst/>
          </a:prstGeom>
        </p:spPr>
        <p:txBody>
          <a:bodyPr wrap="none">
            <a:spAutoFit/>
          </a:bodyPr>
          <a:lstStyle/>
          <a:p>
            <a:pPr algn="ctr" defTabSz="1144701"/>
            <a:r>
              <a:rPr lang="zh-CN" altLang="en-US" sz="1600" b="1" kern="0" dirty="0">
                <a:latin typeface="微软雅黑" panose="020B0503020204020204" pitchFamily="34" charset="-122"/>
                <a:ea typeface="微软雅黑" panose="020B0503020204020204" pitchFamily="34" charset="-122"/>
                <a:cs typeface="Arial" pitchFamily="34" charset="0"/>
              </a:rPr>
              <a:t>配电自动化</a:t>
            </a:r>
          </a:p>
        </p:txBody>
      </p:sp>
      <p:sp>
        <p:nvSpPr>
          <p:cNvPr id="76" name="矩形 75"/>
          <p:cNvSpPr/>
          <p:nvPr/>
        </p:nvSpPr>
        <p:spPr>
          <a:xfrm>
            <a:off x="5435627" y="1219251"/>
            <a:ext cx="1415403" cy="338466"/>
          </a:xfrm>
          <a:prstGeom prst="rect">
            <a:avLst/>
          </a:prstGeom>
        </p:spPr>
        <p:txBody>
          <a:bodyPr wrap="none">
            <a:spAutoFit/>
          </a:bodyPr>
          <a:lstStyle/>
          <a:p>
            <a:pPr algn="ctr" defTabSz="1144701"/>
            <a:r>
              <a:rPr lang="zh-CN" altLang="en-US" sz="1600" b="1" kern="0" dirty="0">
                <a:latin typeface="微软雅黑" panose="020B0503020204020204" pitchFamily="34" charset="-122"/>
                <a:ea typeface="微软雅黑" panose="020B0503020204020204" pitchFamily="34" charset="-122"/>
                <a:cs typeface="Arial" pitchFamily="34" charset="0"/>
              </a:rPr>
              <a:t>用电信息采集</a:t>
            </a:r>
          </a:p>
        </p:txBody>
      </p:sp>
      <p:pic>
        <p:nvPicPr>
          <p:cNvPr id="70" name="图片 69" descr="u=4016456436,3610784717&amp;fm=21&amp;gp=0.jpg"/>
          <p:cNvPicPr>
            <a:picLocks/>
          </p:cNvPicPr>
          <p:nvPr/>
        </p:nvPicPr>
        <p:blipFill>
          <a:blip r:embed="rId8" cstate="print"/>
          <a:stretch>
            <a:fillRect/>
          </a:stretch>
        </p:blipFill>
        <p:spPr>
          <a:xfrm>
            <a:off x="8612685" y="1543512"/>
            <a:ext cx="1321425" cy="597479"/>
          </a:xfrm>
          <a:prstGeom prst="roundRect">
            <a:avLst>
              <a:gd name="adj" fmla="val 8594"/>
            </a:avLst>
          </a:prstGeom>
          <a:solidFill>
            <a:srgbClr val="FFFFFF">
              <a:shade val="85000"/>
            </a:srgbClr>
          </a:solidFill>
          <a:ln>
            <a:noFill/>
          </a:ln>
          <a:effectLst/>
        </p:spPr>
      </p:pic>
      <p:sp>
        <p:nvSpPr>
          <p:cNvPr id="78" name="矩形 77"/>
          <p:cNvSpPr/>
          <p:nvPr/>
        </p:nvSpPr>
        <p:spPr>
          <a:xfrm>
            <a:off x="8033994" y="1219251"/>
            <a:ext cx="2474281" cy="338466"/>
          </a:xfrm>
          <a:prstGeom prst="rect">
            <a:avLst/>
          </a:prstGeom>
        </p:spPr>
        <p:txBody>
          <a:bodyPr wrap="square">
            <a:spAutoFit/>
          </a:bodyPr>
          <a:lstStyle/>
          <a:p>
            <a:pPr algn="ctr"/>
            <a:r>
              <a:rPr lang="zh-CN" altLang="en-US" sz="1600" b="1" kern="0" dirty="0">
                <a:latin typeface="微软雅黑" panose="020B0503020204020204" pitchFamily="34" charset="-122"/>
                <a:ea typeface="微软雅黑" panose="020B0503020204020204" pitchFamily="34" charset="-122"/>
                <a:cs typeface="Arial" pitchFamily="34" charset="0"/>
              </a:rPr>
              <a:t>智能变电站</a:t>
            </a:r>
          </a:p>
        </p:txBody>
      </p:sp>
      <p:pic>
        <p:nvPicPr>
          <p:cNvPr id="71" name="图片 70"/>
          <p:cNvPicPr>
            <a:picLocks/>
          </p:cNvPicPr>
          <p:nvPr/>
        </p:nvPicPr>
        <p:blipFill>
          <a:blip r:embed="rId9" cstate="print">
            <a:extLst>
              <a:ext uri="{28A0092B-C50C-407E-A947-70E740481C1C}">
                <a14:useLocalDpi xmlns:a14="http://schemas.microsoft.com/office/drawing/2010/main" val="0"/>
              </a:ext>
            </a:extLst>
          </a:blip>
          <a:srcRect l="13945"/>
          <a:stretch>
            <a:fillRect/>
          </a:stretch>
        </p:blipFill>
        <p:spPr>
          <a:xfrm>
            <a:off x="3759974" y="1543512"/>
            <a:ext cx="1292328" cy="630113"/>
          </a:xfrm>
          <a:prstGeom prst="roundRect">
            <a:avLst>
              <a:gd name="adj" fmla="val 8594"/>
            </a:avLst>
          </a:prstGeom>
          <a:solidFill>
            <a:srgbClr val="FFFFFF">
              <a:shade val="85000"/>
            </a:srgbClr>
          </a:solidFill>
          <a:ln>
            <a:noFill/>
          </a:ln>
          <a:effectLst/>
        </p:spPr>
      </p:pic>
      <p:sp>
        <p:nvSpPr>
          <p:cNvPr id="79" name="矩形 78"/>
          <p:cNvSpPr/>
          <p:nvPr/>
        </p:nvSpPr>
        <p:spPr>
          <a:xfrm>
            <a:off x="3209789" y="1219251"/>
            <a:ext cx="2334815" cy="338466"/>
          </a:xfrm>
          <a:prstGeom prst="rect">
            <a:avLst/>
          </a:prstGeom>
        </p:spPr>
        <p:txBody>
          <a:bodyPr wrap="square">
            <a:spAutoFit/>
          </a:bodyPr>
          <a:lstStyle/>
          <a:p>
            <a:pPr algn="ctr" defTabSz="1144701"/>
            <a:r>
              <a:rPr lang="zh-CN" altLang="en-US" sz="1600" b="1" kern="0" dirty="0">
                <a:latin typeface="微软雅黑" panose="020B0503020204020204" pitchFamily="34" charset="-122"/>
                <a:ea typeface="微软雅黑" panose="020B0503020204020204" pitchFamily="34" charset="-122"/>
                <a:cs typeface="Arial" pitchFamily="34" charset="0"/>
              </a:rPr>
              <a:t>线路检测</a:t>
            </a:r>
          </a:p>
        </p:txBody>
      </p:sp>
      <p:sp>
        <p:nvSpPr>
          <p:cNvPr id="230" name="515092649"/>
          <p:cNvSpPr/>
          <p:nvPr/>
        </p:nvSpPr>
        <p:spPr>
          <a:xfrm>
            <a:off x="3191331" y="5433765"/>
            <a:ext cx="450271" cy="433761"/>
          </a:xfrm>
          <a:prstGeom prst="ellipse">
            <a:avLst/>
          </a:prstGeom>
          <a:gradFill flip="none" rotWithShape="1">
            <a:gsLst>
              <a:gs pos="0">
                <a:srgbClr val="4F81BD">
                  <a:lumMod val="40000"/>
                  <a:lumOff val="60000"/>
                  <a:alpha val="7000"/>
                </a:srgbClr>
              </a:gs>
              <a:gs pos="0">
                <a:srgbClr val="226F9E">
                  <a:alpha val="31000"/>
                </a:srgbClr>
              </a:gs>
              <a:gs pos="69000">
                <a:srgbClr val="3E6CA4">
                  <a:alpha val="17000"/>
                </a:srgbClr>
              </a:gs>
              <a:gs pos="31000">
                <a:srgbClr val="4F81BD">
                  <a:lumMod val="75000"/>
                  <a:alpha val="0"/>
                </a:srgbClr>
              </a:gs>
              <a:gs pos="98000">
                <a:srgbClr val="4F81BD">
                  <a:lumMod val="50000"/>
                  <a:alpha val="8000"/>
                </a:srgbClr>
              </a:gs>
            </a:gsLst>
            <a:lin ang="3600000" scaled="0"/>
            <a:tileRect/>
          </a:gradFill>
          <a:ln w="9525" cap="flat" cmpd="sng" algn="ctr">
            <a:solidFill>
              <a:schemeClr val="accent1">
                <a:lumMod val="75000"/>
              </a:schemeClr>
            </a:solidFill>
            <a:prstDash val="solid"/>
            <a:round/>
            <a:headEnd type="none" w="med" len="med"/>
            <a:tailEnd type="none" w="med" len="med"/>
          </a:ln>
          <a:effectLst/>
          <a:scene3d>
            <a:camera prst="orthographicFront"/>
            <a:lightRig rig="flat" dir="t"/>
          </a:scene3d>
        </p:spPr>
        <p:txBody>
          <a:bodyPr lIns="121908" tIns="60954" rIns="121908" bIns="60954" anchor="ctr"/>
          <a:lstStyle/>
          <a:p>
            <a:pPr indent="-228515" algn="ctr" defTabSz="2436051" fontAlgn="ctr">
              <a:buClr>
                <a:srgbClr val="CC9900"/>
              </a:buClr>
              <a:buSzPct val="60000"/>
            </a:pPr>
            <a:endParaRPr lang="zh-CN" altLang="en-US" sz="1067" b="1" dirty="0">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81" name="Picture 2"/>
          <p:cNvPicPr>
            <a:picLocks noChangeAspect="1" noChangeArrowheads="1"/>
          </p:cNvPicPr>
          <p:nvPr/>
        </p:nvPicPr>
        <p:blipFill rotWithShape="1">
          <a:blip r:embed="rId10" cstate="print">
            <a:clrChange>
              <a:clrFrom>
                <a:srgbClr val="FFFFFF"/>
              </a:clrFrom>
              <a:clrTo>
                <a:srgbClr val="FFFFFF">
                  <a:alpha val="0"/>
                </a:srgbClr>
              </a:clrTo>
            </a:clrChange>
          </a:blip>
          <a:srcRect l="19484" t="23532" r="47393" b="20906"/>
          <a:stretch/>
        </p:blipFill>
        <p:spPr bwMode="auto">
          <a:xfrm>
            <a:off x="3215611" y="5523403"/>
            <a:ext cx="450271" cy="278757"/>
          </a:xfrm>
          <a:prstGeom prst="rect">
            <a:avLst/>
          </a:prstGeom>
          <a:ln>
            <a:noFill/>
          </a:ln>
          <a:effectLst>
            <a:outerShdw blurRad="292100" dist="139700" dir="2700000" algn="tl" rotWithShape="0">
              <a:srgbClr val="333333">
                <a:alpha val="0"/>
              </a:srgbClr>
            </a:outerShdw>
          </a:effectLst>
        </p:spPr>
      </p:pic>
      <p:sp>
        <p:nvSpPr>
          <p:cNvPr id="83" name="矩形 82"/>
          <p:cNvSpPr/>
          <p:nvPr/>
        </p:nvSpPr>
        <p:spPr>
          <a:xfrm>
            <a:off x="3035340" y="5889869"/>
            <a:ext cx="774571" cy="256545"/>
          </a:xfrm>
          <a:prstGeom prst="rect">
            <a:avLst/>
          </a:prstGeom>
        </p:spPr>
        <p:txBody>
          <a:bodyPr wrap="none">
            <a:spAutoFit/>
          </a:bodyPr>
          <a:lstStyle/>
          <a:p>
            <a:pPr defTabSz="1144701"/>
            <a:r>
              <a:rPr lang="zh-CN" altLang="en-US" sz="1067" b="1" kern="0" dirty="0">
                <a:latin typeface="微软雅黑" panose="020B0503020204020204" pitchFamily="34" charset="-122"/>
                <a:ea typeface="微软雅黑" panose="020B0503020204020204" pitchFamily="34" charset="-122"/>
                <a:cs typeface="Arial" pitchFamily="34" charset="0"/>
              </a:rPr>
              <a:t>室外</a:t>
            </a:r>
            <a:r>
              <a:rPr lang="en-US" altLang="zh-CN" sz="1067" b="1" kern="0" dirty="0">
                <a:latin typeface="微软雅黑" panose="020B0503020204020204" pitchFamily="34" charset="-122"/>
                <a:ea typeface="微软雅黑" panose="020B0503020204020204" pitchFamily="34" charset="-122"/>
                <a:cs typeface="Arial" pitchFamily="34" charset="0"/>
              </a:rPr>
              <a:t>DAU</a:t>
            </a:r>
            <a:endParaRPr lang="zh-CN" altLang="en-US" sz="1067" b="1" kern="0" dirty="0">
              <a:latin typeface="微软雅黑" panose="020B0503020204020204" pitchFamily="34" charset="-122"/>
              <a:ea typeface="微软雅黑" panose="020B0503020204020204" pitchFamily="34" charset="-122"/>
              <a:cs typeface="Arial" pitchFamily="34" charset="0"/>
            </a:endParaRPr>
          </a:p>
        </p:txBody>
      </p:sp>
      <p:sp>
        <p:nvSpPr>
          <p:cNvPr id="237" name="515092649"/>
          <p:cNvSpPr/>
          <p:nvPr/>
        </p:nvSpPr>
        <p:spPr>
          <a:xfrm>
            <a:off x="8353909" y="5429678"/>
            <a:ext cx="485856" cy="439015"/>
          </a:xfrm>
          <a:prstGeom prst="ellipse">
            <a:avLst/>
          </a:prstGeom>
          <a:gradFill flip="none" rotWithShape="1">
            <a:gsLst>
              <a:gs pos="0">
                <a:srgbClr val="4F81BD">
                  <a:lumMod val="40000"/>
                  <a:lumOff val="60000"/>
                  <a:alpha val="7000"/>
                </a:srgbClr>
              </a:gs>
              <a:gs pos="0">
                <a:srgbClr val="226F9E">
                  <a:alpha val="31000"/>
                </a:srgbClr>
              </a:gs>
              <a:gs pos="69000">
                <a:srgbClr val="3E6CA4">
                  <a:alpha val="17000"/>
                </a:srgbClr>
              </a:gs>
              <a:gs pos="31000">
                <a:srgbClr val="4F81BD">
                  <a:lumMod val="75000"/>
                  <a:alpha val="0"/>
                </a:srgbClr>
              </a:gs>
              <a:gs pos="98000">
                <a:srgbClr val="4F81BD">
                  <a:lumMod val="50000"/>
                  <a:alpha val="8000"/>
                </a:srgbClr>
              </a:gs>
            </a:gsLst>
            <a:lin ang="3600000" scaled="0"/>
            <a:tileRect/>
          </a:gradFill>
          <a:ln w="9525" cap="flat" cmpd="sng" algn="ctr">
            <a:solidFill>
              <a:schemeClr val="accent1">
                <a:lumMod val="75000"/>
              </a:schemeClr>
            </a:solidFill>
            <a:prstDash val="solid"/>
            <a:round/>
            <a:headEnd type="none" w="med" len="med"/>
            <a:tailEnd type="none" w="med" len="med"/>
          </a:ln>
          <a:effectLst/>
          <a:scene3d>
            <a:camera prst="orthographicFront"/>
            <a:lightRig rig="flat" dir="t"/>
          </a:scene3d>
        </p:spPr>
        <p:txBody>
          <a:bodyPr lIns="121908" tIns="60954" rIns="121908" bIns="60954" anchor="ctr"/>
          <a:lstStyle/>
          <a:p>
            <a:pPr indent="-228515" algn="ctr" defTabSz="2436051" fontAlgn="ctr">
              <a:buClr>
                <a:srgbClr val="CC9900"/>
              </a:buClr>
              <a:buSzPct val="60000"/>
            </a:pPr>
            <a:endParaRPr lang="zh-CN" altLang="en-US" sz="1067" b="1" dirty="0">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152" name="Picture 10"/>
          <p:cNvPicPr>
            <a:picLocks noChangeAspect="1" noChangeArrowheads="1"/>
          </p:cNvPicPr>
          <p:nvPr/>
        </p:nvPicPr>
        <p:blipFill>
          <a:blip r:embed="rId11" cstate="print"/>
          <a:srcRect/>
          <a:stretch>
            <a:fillRect/>
          </a:stretch>
        </p:blipFill>
        <p:spPr bwMode="auto">
          <a:xfrm>
            <a:off x="8441575" y="5518267"/>
            <a:ext cx="332831" cy="242371"/>
          </a:xfrm>
          <a:prstGeom prst="rect">
            <a:avLst/>
          </a:prstGeom>
          <a:ln>
            <a:noFill/>
          </a:ln>
          <a:effectLst>
            <a:outerShdw blurRad="292100" dist="139700" dir="2700000" algn="tl" rotWithShape="0">
              <a:srgbClr val="333333">
                <a:alpha val="0"/>
              </a:srgbClr>
            </a:outerShdw>
          </a:effectLst>
        </p:spPr>
      </p:pic>
      <p:sp>
        <p:nvSpPr>
          <p:cNvPr id="86" name="矩形 85"/>
          <p:cNvSpPr/>
          <p:nvPr/>
        </p:nvSpPr>
        <p:spPr>
          <a:xfrm>
            <a:off x="8078615" y="5889869"/>
            <a:ext cx="1058750" cy="256479"/>
          </a:xfrm>
          <a:prstGeom prst="rect">
            <a:avLst/>
          </a:prstGeom>
        </p:spPr>
        <p:txBody>
          <a:bodyPr wrap="square">
            <a:spAutoFit/>
          </a:bodyPr>
          <a:lstStyle/>
          <a:p>
            <a:pPr defTabSz="1144701"/>
            <a:r>
              <a:rPr lang="zh-CN" altLang="en-US" sz="1067" b="1" kern="0" dirty="0">
                <a:latin typeface="微软雅黑" panose="020B0503020204020204" pitchFamily="34" charset="-122"/>
                <a:ea typeface="微软雅黑" panose="020B0503020204020204" pitchFamily="34" charset="-122"/>
                <a:cs typeface="Arial" pitchFamily="34" charset="0"/>
              </a:rPr>
              <a:t>公专合一模组</a:t>
            </a:r>
          </a:p>
        </p:txBody>
      </p:sp>
      <p:grpSp>
        <p:nvGrpSpPr>
          <p:cNvPr id="116" name="组合 115"/>
          <p:cNvGrpSpPr/>
          <p:nvPr/>
        </p:nvGrpSpPr>
        <p:grpSpPr>
          <a:xfrm>
            <a:off x="3892331" y="2995886"/>
            <a:ext cx="576921" cy="535057"/>
            <a:chOff x="1384300" y="2527300"/>
            <a:chExt cx="519113" cy="600075"/>
          </a:xfrm>
          <a:solidFill>
            <a:schemeClr val="bg1"/>
          </a:solidFill>
        </p:grpSpPr>
        <p:sp>
          <p:nvSpPr>
            <p:cNvPr id="143" name="Freeform 27"/>
            <p:cNvSpPr>
              <a:spLocks noEditPoints="1"/>
            </p:cNvSpPr>
            <p:nvPr/>
          </p:nvSpPr>
          <p:spPr bwMode="auto">
            <a:xfrm>
              <a:off x="1463675" y="2589213"/>
              <a:ext cx="93663" cy="250825"/>
            </a:xfrm>
            <a:custGeom>
              <a:avLst/>
              <a:gdLst/>
              <a:ahLst/>
              <a:cxnLst>
                <a:cxn ang="0">
                  <a:pos x="264" y="16"/>
                </a:cxn>
                <a:cxn ang="0">
                  <a:pos x="0" y="597"/>
                </a:cxn>
                <a:cxn ang="0">
                  <a:pos x="262" y="1175"/>
                </a:cxn>
                <a:cxn ang="0">
                  <a:pos x="263" y="1173"/>
                </a:cxn>
                <a:cxn ang="0">
                  <a:pos x="390" y="1112"/>
                </a:cxn>
                <a:cxn ang="0">
                  <a:pos x="424" y="979"/>
                </a:cxn>
                <a:cxn ang="0">
                  <a:pos x="428" y="975"/>
                </a:cxn>
                <a:cxn ang="0">
                  <a:pos x="245" y="577"/>
                </a:cxn>
                <a:cxn ang="0">
                  <a:pos x="405" y="199"/>
                </a:cxn>
                <a:cxn ang="0">
                  <a:pos x="409" y="197"/>
                </a:cxn>
                <a:cxn ang="0">
                  <a:pos x="380" y="73"/>
                </a:cxn>
                <a:cxn ang="0">
                  <a:pos x="265" y="18"/>
                </a:cxn>
                <a:cxn ang="0">
                  <a:pos x="264" y="16"/>
                </a:cxn>
                <a:cxn ang="0">
                  <a:pos x="264" y="16"/>
                </a:cxn>
                <a:cxn ang="0">
                  <a:pos x="264" y="16"/>
                </a:cxn>
              </a:cxnLst>
              <a:rect l="0" t="0" r="r" b="b"/>
              <a:pathLst>
                <a:path w="445" h="1193">
                  <a:moveTo>
                    <a:pt x="264" y="16"/>
                  </a:moveTo>
                  <a:cubicBezTo>
                    <a:pt x="102" y="157"/>
                    <a:pt x="0" y="365"/>
                    <a:pt x="0" y="597"/>
                  </a:cubicBezTo>
                  <a:cubicBezTo>
                    <a:pt x="0" y="827"/>
                    <a:pt x="101" y="1034"/>
                    <a:pt x="262" y="1175"/>
                  </a:cubicBezTo>
                  <a:cubicBezTo>
                    <a:pt x="263" y="1173"/>
                    <a:pt x="263" y="1173"/>
                    <a:pt x="263" y="1173"/>
                  </a:cubicBezTo>
                  <a:cubicBezTo>
                    <a:pt x="291" y="1193"/>
                    <a:pt x="347" y="1166"/>
                    <a:pt x="390" y="1112"/>
                  </a:cubicBezTo>
                  <a:cubicBezTo>
                    <a:pt x="431" y="1061"/>
                    <a:pt x="445" y="1004"/>
                    <a:pt x="424" y="979"/>
                  </a:cubicBezTo>
                  <a:cubicBezTo>
                    <a:pt x="428" y="975"/>
                    <a:pt x="428" y="975"/>
                    <a:pt x="428" y="975"/>
                  </a:cubicBezTo>
                  <a:cubicBezTo>
                    <a:pt x="316" y="879"/>
                    <a:pt x="245" y="736"/>
                    <a:pt x="245" y="577"/>
                  </a:cubicBezTo>
                  <a:cubicBezTo>
                    <a:pt x="245" y="428"/>
                    <a:pt x="306" y="295"/>
                    <a:pt x="405" y="199"/>
                  </a:cubicBezTo>
                  <a:cubicBezTo>
                    <a:pt x="407" y="198"/>
                    <a:pt x="408" y="198"/>
                    <a:pt x="409" y="197"/>
                  </a:cubicBezTo>
                  <a:cubicBezTo>
                    <a:pt x="433" y="178"/>
                    <a:pt x="420" y="122"/>
                    <a:pt x="380" y="73"/>
                  </a:cubicBezTo>
                  <a:cubicBezTo>
                    <a:pt x="340" y="24"/>
                    <a:pt x="290" y="0"/>
                    <a:pt x="265" y="18"/>
                  </a:cubicBezTo>
                  <a:lnTo>
                    <a:pt x="264" y="16"/>
                  </a:lnTo>
                  <a:close/>
                  <a:moveTo>
                    <a:pt x="264" y="16"/>
                  </a:moveTo>
                  <a:cubicBezTo>
                    <a:pt x="264" y="16"/>
                    <a:pt x="264" y="16"/>
                    <a:pt x="264" y="16"/>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44" name="Freeform 28"/>
            <p:cNvSpPr>
              <a:spLocks noEditPoints="1"/>
            </p:cNvSpPr>
            <p:nvPr/>
          </p:nvSpPr>
          <p:spPr bwMode="auto">
            <a:xfrm>
              <a:off x="1384300" y="2528887"/>
              <a:ext cx="122238" cy="373063"/>
            </a:xfrm>
            <a:custGeom>
              <a:avLst/>
              <a:gdLst/>
              <a:ahLst/>
              <a:cxnLst>
                <a:cxn ang="0">
                  <a:pos x="407" y="7"/>
                </a:cxn>
                <a:cxn ang="0">
                  <a:pos x="400" y="14"/>
                </a:cxn>
                <a:cxn ang="0">
                  <a:pos x="398" y="15"/>
                </a:cxn>
                <a:cxn ang="0">
                  <a:pos x="396" y="17"/>
                </a:cxn>
                <a:cxn ang="0">
                  <a:pos x="0" y="885"/>
                </a:cxn>
                <a:cxn ang="0">
                  <a:pos x="393" y="1750"/>
                </a:cxn>
                <a:cxn ang="0">
                  <a:pos x="398" y="1755"/>
                </a:cxn>
                <a:cxn ang="0">
                  <a:pos x="527" y="1695"/>
                </a:cxn>
                <a:cxn ang="0">
                  <a:pos x="558" y="1559"/>
                </a:cxn>
                <a:cxn ang="0">
                  <a:pos x="559" y="1557"/>
                </a:cxn>
                <a:cxn ang="0">
                  <a:pos x="253" y="885"/>
                </a:cxn>
                <a:cxn ang="0">
                  <a:pos x="564" y="208"/>
                </a:cxn>
                <a:cxn ang="0">
                  <a:pos x="563" y="206"/>
                </a:cxn>
                <a:cxn ang="0">
                  <a:pos x="526" y="75"/>
                </a:cxn>
                <a:cxn ang="0">
                  <a:pos x="408" y="9"/>
                </a:cxn>
                <a:cxn ang="0">
                  <a:pos x="407" y="7"/>
                </a:cxn>
                <a:cxn ang="0">
                  <a:pos x="407" y="7"/>
                </a:cxn>
                <a:cxn ang="0">
                  <a:pos x="407" y="7"/>
                </a:cxn>
              </a:cxnLst>
              <a:rect l="0" t="0" r="r" b="b"/>
              <a:pathLst>
                <a:path w="583" h="1777">
                  <a:moveTo>
                    <a:pt x="407" y="7"/>
                  </a:moveTo>
                  <a:cubicBezTo>
                    <a:pt x="405" y="9"/>
                    <a:pt x="402" y="12"/>
                    <a:pt x="400" y="14"/>
                  </a:cubicBezTo>
                  <a:cubicBezTo>
                    <a:pt x="399" y="14"/>
                    <a:pt x="398" y="14"/>
                    <a:pt x="398" y="15"/>
                  </a:cubicBezTo>
                  <a:cubicBezTo>
                    <a:pt x="397" y="16"/>
                    <a:pt x="396" y="17"/>
                    <a:pt x="396" y="17"/>
                  </a:cubicBezTo>
                  <a:cubicBezTo>
                    <a:pt x="153" y="228"/>
                    <a:pt x="0" y="539"/>
                    <a:pt x="0" y="885"/>
                  </a:cubicBezTo>
                  <a:cubicBezTo>
                    <a:pt x="0" y="1230"/>
                    <a:pt x="152" y="1539"/>
                    <a:pt x="393" y="1750"/>
                  </a:cubicBezTo>
                  <a:cubicBezTo>
                    <a:pt x="395" y="1752"/>
                    <a:pt x="396" y="1754"/>
                    <a:pt x="398" y="1755"/>
                  </a:cubicBezTo>
                  <a:cubicBezTo>
                    <a:pt x="425" y="1777"/>
                    <a:pt x="483" y="1750"/>
                    <a:pt x="527" y="1695"/>
                  </a:cubicBezTo>
                  <a:cubicBezTo>
                    <a:pt x="570" y="1642"/>
                    <a:pt x="583" y="1581"/>
                    <a:pt x="558" y="1559"/>
                  </a:cubicBezTo>
                  <a:cubicBezTo>
                    <a:pt x="559" y="1557"/>
                    <a:pt x="559" y="1557"/>
                    <a:pt x="559" y="1557"/>
                  </a:cubicBezTo>
                  <a:cubicBezTo>
                    <a:pt x="372" y="1393"/>
                    <a:pt x="253" y="1153"/>
                    <a:pt x="253" y="885"/>
                  </a:cubicBezTo>
                  <a:cubicBezTo>
                    <a:pt x="253" y="614"/>
                    <a:pt x="374" y="372"/>
                    <a:pt x="564" y="208"/>
                  </a:cubicBezTo>
                  <a:cubicBezTo>
                    <a:pt x="563" y="206"/>
                    <a:pt x="563" y="206"/>
                    <a:pt x="563" y="206"/>
                  </a:cubicBezTo>
                  <a:cubicBezTo>
                    <a:pt x="581" y="180"/>
                    <a:pt x="566" y="124"/>
                    <a:pt x="526" y="75"/>
                  </a:cubicBezTo>
                  <a:cubicBezTo>
                    <a:pt x="488" y="26"/>
                    <a:pt x="438" y="0"/>
                    <a:pt x="408" y="9"/>
                  </a:cubicBezTo>
                  <a:lnTo>
                    <a:pt x="407" y="7"/>
                  </a:lnTo>
                  <a:close/>
                  <a:moveTo>
                    <a:pt x="407" y="7"/>
                  </a:moveTo>
                  <a:cubicBezTo>
                    <a:pt x="407" y="7"/>
                    <a:pt x="407" y="7"/>
                    <a:pt x="407" y="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46" name="Freeform 29"/>
            <p:cNvSpPr>
              <a:spLocks noEditPoints="1"/>
            </p:cNvSpPr>
            <p:nvPr/>
          </p:nvSpPr>
          <p:spPr bwMode="auto">
            <a:xfrm>
              <a:off x="1730375" y="2589213"/>
              <a:ext cx="93663" cy="250825"/>
            </a:xfrm>
            <a:custGeom>
              <a:avLst/>
              <a:gdLst/>
              <a:ahLst/>
              <a:cxnLst>
                <a:cxn ang="0">
                  <a:pos x="182" y="1177"/>
                </a:cxn>
                <a:cxn ang="0">
                  <a:pos x="445" y="596"/>
                </a:cxn>
                <a:cxn ang="0">
                  <a:pos x="184" y="18"/>
                </a:cxn>
                <a:cxn ang="0">
                  <a:pos x="182" y="20"/>
                </a:cxn>
                <a:cxn ang="0">
                  <a:pos x="56" y="81"/>
                </a:cxn>
                <a:cxn ang="0">
                  <a:pos x="21" y="214"/>
                </a:cxn>
                <a:cxn ang="0">
                  <a:pos x="18" y="218"/>
                </a:cxn>
                <a:cxn ang="0">
                  <a:pos x="201" y="616"/>
                </a:cxn>
                <a:cxn ang="0">
                  <a:pos x="40" y="994"/>
                </a:cxn>
                <a:cxn ang="0">
                  <a:pos x="37" y="996"/>
                </a:cxn>
                <a:cxn ang="0">
                  <a:pos x="66" y="1120"/>
                </a:cxn>
                <a:cxn ang="0">
                  <a:pos x="180" y="1175"/>
                </a:cxn>
                <a:cxn ang="0">
                  <a:pos x="182" y="1177"/>
                </a:cxn>
                <a:cxn ang="0">
                  <a:pos x="182" y="1177"/>
                </a:cxn>
                <a:cxn ang="0">
                  <a:pos x="182" y="1177"/>
                </a:cxn>
              </a:cxnLst>
              <a:rect l="0" t="0" r="r" b="b"/>
              <a:pathLst>
                <a:path w="445" h="1193">
                  <a:moveTo>
                    <a:pt x="182" y="1177"/>
                  </a:moveTo>
                  <a:cubicBezTo>
                    <a:pt x="343" y="1036"/>
                    <a:pt x="445" y="828"/>
                    <a:pt x="445" y="596"/>
                  </a:cubicBezTo>
                  <a:cubicBezTo>
                    <a:pt x="445" y="366"/>
                    <a:pt x="344" y="159"/>
                    <a:pt x="184" y="18"/>
                  </a:cubicBezTo>
                  <a:cubicBezTo>
                    <a:pt x="182" y="20"/>
                    <a:pt x="182" y="20"/>
                    <a:pt x="182" y="20"/>
                  </a:cubicBezTo>
                  <a:cubicBezTo>
                    <a:pt x="155" y="0"/>
                    <a:pt x="98" y="27"/>
                    <a:pt x="56" y="81"/>
                  </a:cubicBezTo>
                  <a:cubicBezTo>
                    <a:pt x="15" y="132"/>
                    <a:pt x="0" y="189"/>
                    <a:pt x="21" y="214"/>
                  </a:cubicBezTo>
                  <a:cubicBezTo>
                    <a:pt x="18" y="218"/>
                    <a:pt x="18" y="218"/>
                    <a:pt x="18" y="218"/>
                  </a:cubicBezTo>
                  <a:cubicBezTo>
                    <a:pt x="130" y="314"/>
                    <a:pt x="201" y="457"/>
                    <a:pt x="201" y="616"/>
                  </a:cubicBezTo>
                  <a:cubicBezTo>
                    <a:pt x="201" y="765"/>
                    <a:pt x="139" y="898"/>
                    <a:pt x="40" y="994"/>
                  </a:cubicBezTo>
                  <a:cubicBezTo>
                    <a:pt x="39" y="995"/>
                    <a:pt x="38" y="995"/>
                    <a:pt x="37" y="996"/>
                  </a:cubicBezTo>
                  <a:cubicBezTo>
                    <a:pt x="13" y="1015"/>
                    <a:pt x="25" y="1071"/>
                    <a:pt x="66" y="1120"/>
                  </a:cubicBezTo>
                  <a:cubicBezTo>
                    <a:pt x="105" y="1169"/>
                    <a:pt x="156" y="1193"/>
                    <a:pt x="180" y="1175"/>
                  </a:cubicBezTo>
                  <a:lnTo>
                    <a:pt x="182" y="1177"/>
                  </a:lnTo>
                  <a:close/>
                  <a:moveTo>
                    <a:pt x="182" y="1177"/>
                  </a:moveTo>
                  <a:cubicBezTo>
                    <a:pt x="182" y="1177"/>
                    <a:pt x="182" y="1177"/>
                    <a:pt x="182" y="117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49" name="Freeform 30"/>
            <p:cNvSpPr>
              <a:spLocks noEditPoints="1"/>
            </p:cNvSpPr>
            <p:nvPr/>
          </p:nvSpPr>
          <p:spPr bwMode="auto">
            <a:xfrm>
              <a:off x="1781175" y="2527300"/>
              <a:ext cx="122238" cy="373063"/>
            </a:xfrm>
            <a:custGeom>
              <a:avLst/>
              <a:gdLst/>
              <a:ahLst/>
              <a:cxnLst>
                <a:cxn ang="0">
                  <a:pos x="176" y="1770"/>
                </a:cxn>
                <a:cxn ang="0">
                  <a:pos x="184" y="1763"/>
                </a:cxn>
                <a:cxn ang="0">
                  <a:pos x="185" y="1762"/>
                </a:cxn>
                <a:cxn ang="0">
                  <a:pos x="188" y="1760"/>
                </a:cxn>
                <a:cxn ang="0">
                  <a:pos x="584" y="892"/>
                </a:cxn>
                <a:cxn ang="0">
                  <a:pos x="190" y="27"/>
                </a:cxn>
                <a:cxn ang="0">
                  <a:pos x="185" y="22"/>
                </a:cxn>
                <a:cxn ang="0">
                  <a:pos x="57" y="82"/>
                </a:cxn>
                <a:cxn ang="0">
                  <a:pos x="25" y="218"/>
                </a:cxn>
                <a:cxn ang="0">
                  <a:pos x="24" y="220"/>
                </a:cxn>
                <a:cxn ang="0">
                  <a:pos x="330" y="892"/>
                </a:cxn>
                <a:cxn ang="0">
                  <a:pos x="19" y="1569"/>
                </a:cxn>
                <a:cxn ang="0">
                  <a:pos x="20" y="1571"/>
                </a:cxn>
                <a:cxn ang="0">
                  <a:pos x="57" y="1702"/>
                </a:cxn>
                <a:cxn ang="0">
                  <a:pos x="175" y="1768"/>
                </a:cxn>
                <a:cxn ang="0">
                  <a:pos x="176" y="1770"/>
                </a:cxn>
                <a:cxn ang="0">
                  <a:pos x="176" y="1770"/>
                </a:cxn>
                <a:cxn ang="0">
                  <a:pos x="176" y="1770"/>
                </a:cxn>
              </a:cxnLst>
              <a:rect l="0" t="0" r="r" b="b"/>
              <a:pathLst>
                <a:path w="584" h="1777">
                  <a:moveTo>
                    <a:pt x="176" y="1770"/>
                  </a:moveTo>
                  <a:cubicBezTo>
                    <a:pt x="179" y="1768"/>
                    <a:pt x="181" y="1765"/>
                    <a:pt x="184" y="1763"/>
                  </a:cubicBezTo>
                  <a:cubicBezTo>
                    <a:pt x="184" y="1763"/>
                    <a:pt x="185" y="1763"/>
                    <a:pt x="185" y="1762"/>
                  </a:cubicBezTo>
                  <a:cubicBezTo>
                    <a:pt x="186" y="1761"/>
                    <a:pt x="187" y="1760"/>
                    <a:pt x="188" y="1760"/>
                  </a:cubicBezTo>
                  <a:cubicBezTo>
                    <a:pt x="430" y="1549"/>
                    <a:pt x="584" y="1238"/>
                    <a:pt x="584" y="892"/>
                  </a:cubicBezTo>
                  <a:cubicBezTo>
                    <a:pt x="584" y="547"/>
                    <a:pt x="431" y="238"/>
                    <a:pt x="190" y="27"/>
                  </a:cubicBezTo>
                  <a:cubicBezTo>
                    <a:pt x="188" y="25"/>
                    <a:pt x="187" y="23"/>
                    <a:pt x="185" y="22"/>
                  </a:cubicBezTo>
                  <a:cubicBezTo>
                    <a:pt x="158" y="0"/>
                    <a:pt x="101" y="27"/>
                    <a:pt x="57" y="82"/>
                  </a:cubicBezTo>
                  <a:cubicBezTo>
                    <a:pt x="14" y="135"/>
                    <a:pt x="0" y="196"/>
                    <a:pt x="25" y="218"/>
                  </a:cubicBezTo>
                  <a:cubicBezTo>
                    <a:pt x="24" y="220"/>
                    <a:pt x="24" y="220"/>
                    <a:pt x="24" y="220"/>
                  </a:cubicBezTo>
                  <a:cubicBezTo>
                    <a:pt x="212" y="384"/>
                    <a:pt x="330" y="624"/>
                    <a:pt x="330" y="892"/>
                  </a:cubicBezTo>
                  <a:cubicBezTo>
                    <a:pt x="330" y="1163"/>
                    <a:pt x="209" y="1405"/>
                    <a:pt x="19" y="1569"/>
                  </a:cubicBezTo>
                  <a:cubicBezTo>
                    <a:pt x="20" y="1571"/>
                    <a:pt x="20" y="1571"/>
                    <a:pt x="20" y="1571"/>
                  </a:cubicBezTo>
                  <a:cubicBezTo>
                    <a:pt x="3" y="1597"/>
                    <a:pt x="17" y="1653"/>
                    <a:pt x="57" y="1702"/>
                  </a:cubicBezTo>
                  <a:cubicBezTo>
                    <a:pt x="96" y="1751"/>
                    <a:pt x="145" y="1777"/>
                    <a:pt x="175" y="1768"/>
                  </a:cubicBezTo>
                  <a:lnTo>
                    <a:pt x="176" y="1770"/>
                  </a:lnTo>
                  <a:close/>
                  <a:moveTo>
                    <a:pt x="176" y="1770"/>
                  </a:moveTo>
                  <a:cubicBezTo>
                    <a:pt x="176" y="1770"/>
                    <a:pt x="176" y="1770"/>
                    <a:pt x="176" y="177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51" name="Freeform 31"/>
            <p:cNvSpPr>
              <a:spLocks noEditPoints="1"/>
            </p:cNvSpPr>
            <p:nvPr/>
          </p:nvSpPr>
          <p:spPr bwMode="auto">
            <a:xfrm>
              <a:off x="1476375" y="2676525"/>
              <a:ext cx="334963" cy="450850"/>
            </a:xfrm>
            <a:custGeom>
              <a:avLst/>
              <a:gdLst/>
              <a:ahLst/>
              <a:cxnLst>
                <a:cxn ang="0">
                  <a:pos x="1581" y="1979"/>
                </a:cxn>
                <a:cxn ang="0">
                  <a:pos x="953" y="465"/>
                </a:cxn>
                <a:cxn ang="0">
                  <a:pos x="1050" y="263"/>
                </a:cxn>
                <a:cxn ang="0">
                  <a:pos x="787" y="0"/>
                </a:cxn>
                <a:cxn ang="0">
                  <a:pos x="525" y="263"/>
                </a:cxn>
                <a:cxn ang="0">
                  <a:pos x="636" y="477"/>
                </a:cxn>
                <a:cxn ang="0">
                  <a:pos x="10" y="1985"/>
                </a:cxn>
                <a:cxn ang="0">
                  <a:pos x="8" y="1990"/>
                </a:cxn>
                <a:cxn ang="0">
                  <a:pos x="6" y="1996"/>
                </a:cxn>
                <a:cxn ang="0">
                  <a:pos x="6" y="1996"/>
                </a:cxn>
                <a:cxn ang="0">
                  <a:pos x="0" y="2033"/>
                </a:cxn>
                <a:cxn ang="0">
                  <a:pos x="116" y="2149"/>
                </a:cxn>
                <a:cxn ang="0">
                  <a:pos x="232" y="2033"/>
                </a:cxn>
                <a:cxn ang="0">
                  <a:pos x="381" y="1661"/>
                </a:cxn>
                <a:cxn ang="0">
                  <a:pos x="1217" y="1661"/>
                </a:cxn>
                <a:cxn ang="0">
                  <a:pos x="1364" y="2008"/>
                </a:cxn>
                <a:cxn ang="0">
                  <a:pos x="1362" y="2033"/>
                </a:cxn>
                <a:cxn ang="0">
                  <a:pos x="1478" y="2149"/>
                </a:cxn>
                <a:cxn ang="0">
                  <a:pos x="1594" y="2033"/>
                </a:cxn>
                <a:cxn ang="0">
                  <a:pos x="1581" y="1979"/>
                </a:cxn>
                <a:cxn ang="0">
                  <a:pos x="787" y="643"/>
                </a:cxn>
                <a:cxn ang="0">
                  <a:pos x="981" y="1103"/>
                </a:cxn>
                <a:cxn ang="0">
                  <a:pos x="604" y="1103"/>
                </a:cxn>
                <a:cxn ang="0">
                  <a:pos x="787" y="643"/>
                </a:cxn>
                <a:cxn ang="0">
                  <a:pos x="437" y="1520"/>
                </a:cxn>
                <a:cxn ang="0">
                  <a:pos x="542" y="1257"/>
                </a:cxn>
                <a:cxn ang="0">
                  <a:pos x="1047" y="1257"/>
                </a:cxn>
                <a:cxn ang="0">
                  <a:pos x="1157" y="1520"/>
                </a:cxn>
                <a:cxn ang="0">
                  <a:pos x="437" y="1520"/>
                </a:cxn>
                <a:cxn ang="0">
                  <a:pos x="437" y="1520"/>
                </a:cxn>
                <a:cxn ang="0">
                  <a:pos x="437" y="1520"/>
                </a:cxn>
              </a:cxnLst>
              <a:rect l="0" t="0" r="r" b="b"/>
              <a:pathLst>
                <a:path w="1594" h="2149">
                  <a:moveTo>
                    <a:pt x="1581" y="1979"/>
                  </a:moveTo>
                  <a:cubicBezTo>
                    <a:pt x="953" y="465"/>
                    <a:pt x="953" y="465"/>
                    <a:pt x="953" y="465"/>
                  </a:cubicBezTo>
                  <a:cubicBezTo>
                    <a:pt x="1012" y="416"/>
                    <a:pt x="1050" y="344"/>
                    <a:pt x="1050" y="263"/>
                  </a:cubicBezTo>
                  <a:cubicBezTo>
                    <a:pt x="1050" y="118"/>
                    <a:pt x="932" y="0"/>
                    <a:pt x="787" y="0"/>
                  </a:cubicBezTo>
                  <a:cubicBezTo>
                    <a:pt x="642" y="0"/>
                    <a:pt x="525" y="118"/>
                    <a:pt x="525" y="263"/>
                  </a:cubicBezTo>
                  <a:cubicBezTo>
                    <a:pt x="525" y="351"/>
                    <a:pt x="569" y="429"/>
                    <a:pt x="636" y="477"/>
                  </a:cubicBezTo>
                  <a:cubicBezTo>
                    <a:pt x="10" y="1985"/>
                    <a:pt x="10" y="1985"/>
                    <a:pt x="10" y="1985"/>
                  </a:cubicBezTo>
                  <a:cubicBezTo>
                    <a:pt x="9" y="1987"/>
                    <a:pt x="9" y="1989"/>
                    <a:pt x="8" y="1990"/>
                  </a:cubicBezTo>
                  <a:cubicBezTo>
                    <a:pt x="6" y="1996"/>
                    <a:pt x="6" y="1996"/>
                    <a:pt x="6" y="1996"/>
                  </a:cubicBezTo>
                  <a:cubicBezTo>
                    <a:pt x="6" y="1996"/>
                    <a:pt x="6" y="1996"/>
                    <a:pt x="6" y="1996"/>
                  </a:cubicBezTo>
                  <a:cubicBezTo>
                    <a:pt x="2" y="2007"/>
                    <a:pt x="0" y="2020"/>
                    <a:pt x="0" y="2033"/>
                  </a:cubicBezTo>
                  <a:cubicBezTo>
                    <a:pt x="0" y="2098"/>
                    <a:pt x="52" y="2149"/>
                    <a:pt x="116" y="2149"/>
                  </a:cubicBezTo>
                  <a:cubicBezTo>
                    <a:pt x="181" y="2149"/>
                    <a:pt x="232" y="2098"/>
                    <a:pt x="232" y="2033"/>
                  </a:cubicBezTo>
                  <a:cubicBezTo>
                    <a:pt x="381" y="1661"/>
                    <a:pt x="381" y="1661"/>
                    <a:pt x="381" y="1661"/>
                  </a:cubicBezTo>
                  <a:cubicBezTo>
                    <a:pt x="1217" y="1661"/>
                    <a:pt x="1217" y="1661"/>
                    <a:pt x="1217" y="1661"/>
                  </a:cubicBezTo>
                  <a:cubicBezTo>
                    <a:pt x="1364" y="2008"/>
                    <a:pt x="1364" y="2008"/>
                    <a:pt x="1364" y="2008"/>
                  </a:cubicBezTo>
                  <a:cubicBezTo>
                    <a:pt x="1362" y="2016"/>
                    <a:pt x="1362" y="2024"/>
                    <a:pt x="1362" y="2033"/>
                  </a:cubicBezTo>
                  <a:cubicBezTo>
                    <a:pt x="1362" y="2098"/>
                    <a:pt x="1413" y="2149"/>
                    <a:pt x="1478" y="2149"/>
                  </a:cubicBezTo>
                  <a:cubicBezTo>
                    <a:pt x="1542" y="2149"/>
                    <a:pt x="1594" y="2098"/>
                    <a:pt x="1594" y="2033"/>
                  </a:cubicBezTo>
                  <a:cubicBezTo>
                    <a:pt x="1594" y="2013"/>
                    <a:pt x="1589" y="1995"/>
                    <a:pt x="1581" y="1979"/>
                  </a:cubicBezTo>
                  <a:close/>
                  <a:moveTo>
                    <a:pt x="787" y="643"/>
                  </a:moveTo>
                  <a:cubicBezTo>
                    <a:pt x="981" y="1103"/>
                    <a:pt x="981" y="1103"/>
                    <a:pt x="981" y="1103"/>
                  </a:cubicBezTo>
                  <a:cubicBezTo>
                    <a:pt x="604" y="1103"/>
                    <a:pt x="604" y="1103"/>
                    <a:pt x="604" y="1103"/>
                  </a:cubicBezTo>
                  <a:lnTo>
                    <a:pt x="787" y="643"/>
                  </a:lnTo>
                  <a:close/>
                  <a:moveTo>
                    <a:pt x="437" y="1520"/>
                  </a:moveTo>
                  <a:cubicBezTo>
                    <a:pt x="542" y="1257"/>
                    <a:pt x="542" y="1257"/>
                    <a:pt x="542" y="1257"/>
                  </a:cubicBezTo>
                  <a:cubicBezTo>
                    <a:pt x="1047" y="1257"/>
                    <a:pt x="1047" y="1257"/>
                    <a:pt x="1047" y="1257"/>
                  </a:cubicBezTo>
                  <a:cubicBezTo>
                    <a:pt x="1157" y="1520"/>
                    <a:pt x="1157" y="1520"/>
                    <a:pt x="1157" y="1520"/>
                  </a:cubicBezTo>
                  <a:lnTo>
                    <a:pt x="437" y="1520"/>
                  </a:lnTo>
                  <a:close/>
                  <a:moveTo>
                    <a:pt x="437" y="1520"/>
                  </a:moveTo>
                  <a:cubicBezTo>
                    <a:pt x="437" y="1520"/>
                    <a:pt x="437" y="1520"/>
                    <a:pt x="437" y="152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grpSp>
      <p:sp>
        <p:nvSpPr>
          <p:cNvPr id="231" name="515092649"/>
          <p:cNvSpPr/>
          <p:nvPr/>
        </p:nvSpPr>
        <p:spPr>
          <a:xfrm>
            <a:off x="5652218" y="5429678"/>
            <a:ext cx="480588" cy="447770"/>
          </a:xfrm>
          <a:prstGeom prst="ellipse">
            <a:avLst/>
          </a:prstGeom>
          <a:gradFill flip="none" rotWithShape="1">
            <a:gsLst>
              <a:gs pos="0">
                <a:srgbClr val="4F81BD">
                  <a:lumMod val="40000"/>
                  <a:lumOff val="60000"/>
                  <a:alpha val="7000"/>
                </a:srgbClr>
              </a:gs>
              <a:gs pos="0">
                <a:srgbClr val="226F9E">
                  <a:alpha val="31000"/>
                </a:srgbClr>
              </a:gs>
              <a:gs pos="69000">
                <a:srgbClr val="3E6CA4">
                  <a:alpha val="17000"/>
                </a:srgbClr>
              </a:gs>
              <a:gs pos="31000">
                <a:srgbClr val="4F81BD">
                  <a:lumMod val="75000"/>
                  <a:alpha val="0"/>
                </a:srgbClr>
              </a:gs>
              <a:gs pos="98000">
                <a:srgbClr val="4F81BD">
                  <a:lumMod val="50000"/>
                  <a:alpha val="8000"/>
                </a:srgbClr>
              </a:gs>
            </a:gsLst>
            <a:lin ang="3600000" scaled="0"/>
            <a:tileRect/>
          </a:gradFill>
          <a:ln w="9525" cap="flat" cmpd="sng" algn="ctr">
            <a:solidFill>
              <a:schemeClr val="accent1">
                <a:lumMod val="75000"/>
              </a:schemeClr>
            </a:solidFill>
            <a:prstDash val="solid"/>
            <a:round/>
            <a:headEnd type="none" w="med" len="med"/>
            <a:tailEnd type="none" w="med" len="med"/>
          </a:ln>
          <a:effectLst/>
          <a:scene3d>
            <a:camera prst="orthographicFront"/>
            <a:lightRig rig="flat" dir="t"/>
          </a:scene3d>
        </p:spPr>
        <p:txBody>
          <a:bodyPr lIns="121908" tIns="60954" rIns="121908" bIns="60954" anchor="ctr"/>
          <a:lstStyle/>
          <a:p>
            <a:pPr indent="-228515" algn="ctr" defTabSz="2436051" fontAlgn="ctr">
              <a:buClr>
                <a:srgbClr val="CC9900"/>
              </a:buClr>
              <a:buSzPct val="60000"/>
            </a:pPr>
            <a:endParaRPr lang="zh-CN" altLang="en-US" sz="1067" b="1"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4" name="矩形 83"/>
          <p:cNvSpPr/>
          <p:nvPr/>
        </p:nvSpPr>
        <p:spPr>
          <a:xfrm>
            <a:off x="5469689" y="5889869"/>
            <a:ext cx="910827" cy="256545"/>
          </a:xfrm>
          <a:prstGeom prst="rect">
            <a:avLst/>
          </a:prstGeom>
        </p:spPr>
        <p:txBody>
          <a:bodyPr wrap="none">
            <a:spAutoFit/>
          </a:bodyPr>
          <a:lstStyle/>
          <a:p>
            <a:pPr defTabSz="1144701"/>
            <a:r>
              <a:rPr lang="zh-CN" altLang="en-US" sz="1067" b="1" kern="0" dirty="0">
                <a:latin typeface="微软雅黑" panose="020B0503020204020204" pitchFamily="34" charset="-122"/>
                <a:ea typeface="微软雅黑" panose="020B0503020204020204" pitchFamily="34" charset="-122"/>
                <a:cs typeface="Arial" pitchFamily="34" charset="0"/>
              </a:rPr>
              <a:t>嵌入式</a:t>
            </a:r>
            <a:r>
              <a:rPr lang="en-US" altLang="zh-CN" sz="1067" b="1" kern="0" dirty="0">
                <a:latin typeface="微软雅黑" panose="020B0503020204020204" pitchFamily="34" charset="-122"/>
                <a:ea typeface="微软雅黑" panose="020B0503020204020204" pitchFamily="34" charset="-122"/>
                <a:cs typeface="Arial" pitchFamily="34" charset="0"/>
              </a:rPr>
              <a:t>DAU</a:t>
            </a:r>
            <a:endParaRPr lang="zh-CN" altLang="en-US" sz="1067" b="1" kern="0" dirty="0">
              <a:latin typeface="微软雅黑" panose="020B0503020204020204" pitchFamily="34" charset="-122"/>
              <a:ea typeface="微软雅黑" panose="020B0503020204020204" pitchFamily="34" charset="-122"/>
              <a:cs typeface="Arial" pitchFamily="34" charset="0"/>
            </a:endParaRPr>
          </a:p>
        </p:txBody>
      </p:sp>
      <p:pic>
        <p:nvPicPr>
          <p:cNvPr id="98" name="Picture 3" descr="C:\Users\Public\Documents\KeyShot 4\Renderings\eA780\手板-20170504\banjin2.2147.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700147" y="5530256"/>
            <a:ext cx="366345" cy="245467"/>
          </a:xfrm>
          <a:prstGeom prst="rect">
            <a:avLst/>
          </a:prstGeom>
          <a:ln>
            <a:noFill/>
          </a:ln>
          <a:effectLst>
            <a:outerShdw blurRad="292100" dist="139700" dir="2700000" algn="tl" rotWithShape="0">
              <a:srgbClr val="333333">
                <a:alpha val="0"/>
              </a:srgbClr>
            </a:outerShdw>
          </a:effectLst>
        </p:spPr>
      </p:pic>
      <p:pic>
        <p:nvPicPr>
          <p:cNvPr id="139" name="图片 138"/>
          <p:cNvPicPr/>
          <p:nvPr/>
        </p:nvPicPr>
        <p:blipFill>
          <a:blip r:embed="rId13" cstate="print"/>
          <a:srcRect/>
          <a:stretch>
            <a:fillRect/>
          </a:stretch>
        </p:blipFill>
        <p:spPr bwMode="auto">
          <a:xfrm>
            <a:off x="406612" y="1543512"/>
            <a:ext cx="1310052" cy="646219"/>
          </a:xfrm>
          <a:prstGeom prst="roundRect">
            <a:avLst>
              <a:gd name="adj" fmla="val 8594"/>
            </a:avLst>
          </a:prstGeom>
          <a:solidFill>
            <a:srgbClr val="FFFFFF">
              <a:shade val="85000"/>
            </a:srgbClr>
          </a:solidFill>
          <a:ln>
            <a:noFill/>
          </a:ln>
          <a:effectLst/>
        </p:spPr>
      </p:pic>
      <p:sp>
        <p:nvSpPr>
          <p:cNvPr id="140" name="矩形 139"/>
          <p:cNvSpPr/>
          <p:nvPr/>
        </p:nvSpPr>
        <p:spPr>
          <a:xfrm>
            <a:off x="382688" y="1219251"/>
            <a:ext cx="1415403" cy="338466"/>
          </a:xfrm>
          <a:prstGeom prst="rect">
            <a:avLst/>
          </a:prstGeom>
        </p:spPr>
        <p:txBody>
          <a:bodyPr wrap="none">
            <a:spAutoFit/>
          </a:bodyPr>
          <a:lstStyle/>
          <a:p>
            <a:pPr algn="ctr" defTabSz="1144701"/>
            <a:r>
              <a:rPr lang="zh-CN" altLang="en-US" sz="1600" b="1" kern="0" dirty="0">
                <a:latin typeface="微软雅黑" panose="020B0503020204020204" pitchFamily="34" charset="-122"/>
                <a:ea typeface="微软雅黑" panose="020B0503020204020204" pitchFamily="34" charset="-122"/>
                <a:cs typeface="Arial" pitchFamily="34" charset="0"/>
              </a:rPr>
              <a:t>精准负荷控制</a:t>
            </a:r>
          </a:p>
        </p:txBody>
      </p:sp>
      <p:pic>
        <p:nvPicPr>
          <p:cNvPr id="1026" name="Picture 2" descr="http://i02.pictn.sogoucdn.com/437abf8d9e204cf7">
            <a:hlinkClick r:id="rId14"/>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166118" y="1538580"/>
            <a:ext cx="1065412" cy="656081"/>
          </a:xfrm>
          <a:prstGeom prst="roundRect">
            <a:avLst>
              <a:gd name="adj" fmla="val 8594"/>
            </a:avLst>
          </a:prstGeom>
          <a:solidFill>
            <a:srgbClr val="FFFFFF">
              <a:shade val="85000"/>
            </a:srgbClr>
          </a:solidFill>
          <a:ln>
            <a:noFill/>
          </a:ln>
          <a:effectLst/>
          <a:extLst/>
        </p:spPr>
      </p:pic>
      <p:sp>
        <p:nvSpPr>
          <p:cNvPr id="142" name="矩形 141"/>
          <p:cNvSpPr/>
          <p:nvPr/>
        </p:nvSpPr>
        <p:spPr>
          <a:xfrm>
            <a:off x="7271684" y="1219251"/>
            <a:ext cx="800011" cy="338466"/>
          </a:xfrm>
          <a:prstGeom prst="rect">
            <a:avLst/>
          </a:prstGeom>
        </p:spPr>
        <p:txBody>
          <a:bodyPr wrap="none">
            <a:spAutoFit/>
          </a:bodyPr>
          <a:lstStyle/>
          <a:p>
            <a:pPr algn="ctr" defTabSz="1144701"/>
            <a:r>
              <a:rPr lang="zh-CN" altLang="en-US" sz="1600" b="1" kern="0" dirty="0">
                <a:latin typeface="微软雅黑" panose="020B0503020204020204" pitchFamily="34" charset="-122"/>
                <a:ea typeface="微软雅黑" panose="020B0503020204020204" pitchFamily="34" charset="-122"/>
                <a:cs typeface="Arial" pitchFamily="34" charset="0"/>
              </a:rPr>
              <a:t>充电桩</a:t>
            </a:r>
          </a:p>
        </p:txBody>
      </p:sp>
      <p:sp>
        <p:nvSpPr>
          <p:cNvPr id="111" name="标题 1"/>
          <p:cNvSpPr txBox="1">
            <a:spLocks/>
          </p:cNvSpPr>
          <p:nvPr/>
        </p:nvSpPr>
        <p:spPr>
          <a:xfrm>
            <a:off x="150356" y="121572"/>
            <a:ext cx="11766057" cy="584775"/>
          </a:xfrm>
          <a:prstGeom prst="rect">
            <a:avLst/>
          </a:prstGeom>
        </p:spPr>
        <p:txBody>
          <a:bodyPr/>
          <a:lst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r>
              <a:rPr kumimoji="1" lang="zh-CN" altLang="en-US" sz="2799" kern="0" dirty="0">
                <a:solidFill>
                  <a:schemeClr val="tx1"/>
                </a:solidFill>
                <a:latin typeface="微软雅黑" panose="020B0503020204020204" pitchFamily="34" charset="-122"/>
                <a:ea typeface="微软雅黑" panose="020B0503020204020204" pitchFamily="34" charset="-122"/>
                <a:cs typeface="+mn-cs"/>
                <a:sym typeface="Arial" panose="020B0604020202020204" pitchFamily="34" charset="0"/>
              </a:rPr>
              <a:t>华为电力无线</a:t>
            </a:r>
            <a:r>
              <a:rPr kumimoji="1" lang="en-US" altLang="zh-CN" sz="2799" kern="0" dirty="0">
                <a:solidFill>
                  <a:schemeClr val="tx1"/>
                </a:solidFill>
                <a:latin typeface="微软雅黑" panose="020B0503020204020204" pitchFamily="34" charset="-122"/>
                <a:ea typeface="微软雅黑" panose="020B0503020204020204" pitchFamily="34" charset="-122"/>
                <a:cs typeface="+mn-cs"/>
                <a:sym typeface="Arial" panose="020B0604020202020204" pitchFamily="34" charset="0"/>
              </a:rPr>
              <a:t>LTE-G</a:t>
            </a:r>
            <a:r>
              <a:rPr kumimoji="1" lang="zh-CN" altLang="en-US" sz="2799" kern="0" dirty="0">
                <a:solidFill>
                  <a:schemeClr val="tx1"/>
                </a:solidFill>
                <a:latin typeface="微软雅黑" panose="020B0503020204020204" pitchFamily="34" charset="-122"/>
                <a:ea typeface="微软雅黑" panose="020B0503020204020204" pitchFamily="34" charset="-122"/>
                <a:cs typeface="+mn-cs"/>
                <a:sym typeface="Arial" panose="020B0604020202020204" pitchFamily="34" charset="0"/>
              </a:rPr>
              <a:t>解决方案满足电力能源互联网的业务需求</a:t>
            </a:r>
            <a:endParaRPr kumimoji="1" lang="en-US" altLang="en-US" sz="2799" kern="0" dirty="0">
              <a:solidFill>
                <a:schemeClr val="tx1"/>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06" name="矩形 105"/>
          <p:cNvSpPr/>
          <p:nvPr/>
        </p:nvSpPr>
        <p:spPr>
          <a:xfrm>
            <a:off x="3611383" y="3674470"/>
            <a:ext cx="859531" cy="256545"/>
          </a:xfrm>
          <a:prstGeom prst="rect">
            <a:avLst/>
          </a:prstGeom>
        </p:spPr>
        <p:txBody>
          <a:bodyPr wrap="none">
            <a:spAutoFit/>
          </a:bodyPr>
          <a:lstStyle/>
          <a:p>
            <a:pPr defTabSz="1144701"/>
            <a:r>
              <a:rPr lang="en-US" altLang="zh-CN" sz="1067" b="1" kern="0" dirty="0">
                <a:latin typeface="微软雅黑" panose="020B0503020204020204" pitchFamily="34" charset="-122"/>
                <a:ea typeface="微软雅黑" panose="020B0503020204020204" pitchFamily="34" charset="-122"/>
                <a:cs typeface="Arial" pitchFamily="34" charset="0"/>
              </a:rPr>
              <a:t>LTE-G</a:t>
            </a:r>
            <a:r>
              <a:rPr lang="zh-CN" altLang="en-US" sz="1067" b="1" kern="0" dirty="0">
                <a:latin typeface="微软雅黑" panose="020B0503020204020204" pitchFamily="34" charset="-122"/>
                <a:ea typeface="微软雅黑" panose="020B0503020204020204" pitchFamily="34" charset="-122"/>
                <a:cs typeface="Arial" pitchFamily="34" charset="0"/>
              </a:rPr>
              <a:t>基站</a:t>
            </a:r>
          </a:p>
        </p:txBody>
      </p:sp>
      <p:sp>
        <p:nvSpPr>
          <p:cNvPr id="108" name="矩形 107"/>
          <p:cNvSpPr/>
          <p:nvPr/>
        </p:nvSpPr>
        <p:spPr>
          <a:xfrm>
            <a:off x="7671689" y="3705602"/>
            <a:ext cx="859531" cy="256545"/>
          </a:xfrm>
          <a:prstGeom prst="rect">
            <a:avLst/>
          </a:prstGeom>
        </p:spPr>
        <p:txBody>
          <a:bodyPr wrap="none">
            <a:spAutoFit/>
          </a:bodyPr>
          <a:lstStyle/>
          <a:p>
            <a:pPr defTabSz="1144701"/>
            <a:r>
              <a:rPr lang="en-US" altLang="zh-CN" sz="1067" b="1" kern="0" dirty="0">
                <a:latin typeface="微软雅黑" panose="020B0503020204020204" pitchFamily="34" charset="-122"/>
                <a:ea typeface="微软雅黑" panose="020B0503020204020204" pitchFamily="34" charset="-122"/>
                <a:cs typeface="Arial" pitchFamily="34" charset="0"/>
              </a:rPr>
              <a:t>LTE-G</a:t>
            </a:r>
            <a:r>
              <a:rPr lang="zh-CN" altLang="en-US" sz="1067" b="1" kern="0" dirty="0">
                <a:latin typeface="微软雅黑" panose="020B0503020204020204" pitchFamily="34" charset="-122"/>
                <a:ea typeface="微软雅黑" panose="020B0503020204020204" pitchFamily="34" charset="-122"/>
                <a:cs typeface="Arial" pitchFamily="34" charset="0"/>
              </a:rPr>
              <a:t>基站</a:t>
            </a:r>
          </a:p>
        </p:txBody>
      </p:sp>
      <p:sp>
        <p:nvSpPr>
          <p:cNvPr id="100" name="矩形 99">
            <a:extLst>
              <a:ext uri="{FF2B5EF4-FFF2-40B4-BE49-F238E27FC236}">
                <a16:creationId xmlns:a16="http://schemas.microsoft.com/office/drawing/2014/main" id="{27F3C6A3-26AA-4C35-A479-C209433E119F}"/>
              </a:ext>
            </a:extLst>
          </p:cNvPr>
          <p:cNvSpPr/>
          <p:nvPr/>
        </p:nvSpPr>
        <p:spPr>
          <a:xfrm>
            <a:off x="10669306" y="1219251"/>
            <a:ext cx="1089390" cy="338466"/>
          </a:xfrm>
          <a:prstGeom prst="rect">
            <a:avLst/>
          </a:prstGeom>
        </p:spPr>
        <p:txBody>
          <a:bodyPr wrap="square">
            <a:spAutoFit/>
          </a:bodyPr>
          <a:lstStyle/>
          <a:p>
            <a:pPr algn="ctr"/>
            <a:r>
              <a:rPr lang="zh-CN" altLang="en-US" sz="1600" b="1" kern="0" dirty="0">
                <a:latin typeface="微软雅黑" panose="020B0503020204020204" pitchFamily="34" charset="-122"/>
                <a:ea typeface="微软雅黑" panose="020B0503020204020204" pitchFamily="34" charset="-122"/>
                <a:cs typeface="Arial" pitchFamily="34" charset="0"/>
              </a:rPr>
              <a:t>维修维保</a:t>
            </a:r>
          </a:p>
        </p:txBody>
      </p:sp>
      <p:pic>
        <p:nvPicPr>
          <p:cNvPr id="105" name="图片 104" descr="u=3545447111,1276567367&amp;fm=21&amp;gp=0.jpg">
            <a:extLst>
              <a:ext uri="{FF2B5EF4-FFF2-40B4-BE49-F238E27FC236}">
                <a16:creationId xmlns:a16="http://schemas.microsoft.com/office/drawing/2014/main" id="{42AA1F4E-3A9B-4430-8885-005CC35F38F5}"/>
              </a:ext>
            </a:extLst>
          </p:cNvPr>
          <p:cNvPicPr preferRelativeResize="0">
            <a:picLocks/>
          </p:cNvPicPr>
          <p:nvPr/>
        </p:nvPicPr>
        <p:blipFill>
          <a:blip r:embed="rId16" cstate="print"/>
          <a:stretch>
            <a:fillRect/>
          </a:stretch>
        </p:blipFill>
        <p:spPr>
          <a:xfrm>
            <a:off x="10561794" y="1543512"/>
            <a:ext cx="1321306" cy="618926"/>
          </a:xfrm>
          <a:prstGeom prst="roundRect">
            <a:avLst>
              <a:gd name="adj" fmla="val 8594"/>
            </a:avLst>
          </a:prstGeom>
          <a:solidFill>
            <a:srgbClr val="FFFFFF">
              <a:shade val="85000"/>
            </a:srgbClr>
          </a:solidFill>
          <a:ln>
            <a:noFill/>
          </a:ln>
          <a:effectLst/>
        </p:spPr>
      </p:pic>
      <p:pic>
        <p:nvPicPr>
          <p:cNvPr id="120" name="Picture 2" descr="C:\Users\Administrator\Desktop\圆2.png">
            <a:extLst>
              <a:ext uri="{FF2B5EF4-FFF2-40B4-BE49-F238E27FC236}">
                <a16:creationId xmlns:a16="http://schemas.microsoft.com/office/drawing/2014/main" id="{5BF6B830-931D-4BB8-9781-D3D866092787}"/>
              </a:ext>
            </a:extLst>
          </p:cNvPr>
          <p:cNvPicPr preferRelativeResize="0">
            <a:picLocks noChangeArrowheads="1"/>
          </p:cNvPicPr>
          <p:nvPr/>
        </p:nvPicPr>
        <p:blipFill>
          <a:blip r:embed="rId3" cstate="print">
            <a:duotone>
              <a:prstClr val="black"/>
              <a:schemeClr val="accent1">
                <a:tint val="45000"/>
                <a:satMod val="400000"/>
              </a:schemeClr>
            </a:duotone>
          </a:blip>
          <a:srcRect/>
          <a:stretch>
            <a:fillRect/>
          </a:stretch>
        </p:blipFill>
        <p:spPr bwMode="auto">
          <a:xfrm>
            <a:off x="9405399" y="3860783"/>
            <a:ext cx="1398991" cy="1071086"/>
          </a:xfrm>
          <a:prstGeom prst="rect">
            <a:avLst/>
          </a:prstGeom>
          <a:noFill/>
        </p:spPr>
      </p:pic>
      <p:pic>
        <p:nvPicPr>
          <p:cNvPr id="126" name="图片 125">
            <a:extLst>
              <a:ext uri="{FF2B5EF4-FFF2-40B4-BE49-F238E27FC236}">
                <a16:creationId xmlns:a16="http://schemas.microsoft.com/office/drawing/2014/main" id="{C1A0C3E9-80B6-4206-BF6C-CA0EF04908C9}"/>
              </a:ext>
            </a:extLst>
          </p:cNvPr>
          <p:cNvPicPr>
            <a:picLocks noChangeAspect="1"/>
          </p:cNvPicPr>
          <p:nvPr/>
        </p:nvPicPr>
        <p:blipFill>
          <a:blip r:embed="rId17">
            <a:grayscl/>
          </a:blip>
          <a:stretch>
            <a:fillRect/>
          </a:stretch>
        </p:blipFill>
        <p:spPr>
          <a:xfrm>
            <a:off x="9972566" y="4151691"/>
            <a:ext cx="350786" cy="506691"/>
          </a:xfrm>
          <a:prstGeom prst="rect">
            <a:avLst/>
          </a:prstGeom>
          <a:grpFill/>
          <a:ln w="9525">
            <a:noFill/>
            <a:round/>
            <a:headEnd/>
            <a:tailEnd/>
          </a:ln>
        </p:spPr>
      </p:pic>
      <p:grpSp>
        <p:nvGrpSpPr>
          <p:cNvPr id="127" name="组合 126">
            <a:extLst>
              <a:ext uri="{FF2B5EF4-FFF2-40B4-BE49-F238E27FC236}">
                <a16:creationId xmlns:a16="http://schemas.microsoft.com/office/drawing/2014/main" id="{46F58B79-6ED2-4F17-938D-8A9A503DB6F7}"/>
              </a:ext>
            </a:extLst>
          </p:cNvPr>
          <p:cNvGrpSpPr/>
          <p:nvPr/>
        </p:nvGrpSpPr>
        <p:grpSpPr>
          <a:xfrm>
            <a:off x="7711886" y="2995886"/>
            <a:ext cx="576921" cy="535057"/>
            <a:chOff x="1384300" y="2527300"/>
            <a:chExt cx="519113" cy="600075"/>
          </a:xfrm>
          <a:solidFill>
            <a:schemeClr val="bg1"/>
          </a:solidFill>
        </p:grpSpPr>
        <p:sp>
          <p:nvSpPr>
            <p:cNvPr id="128" name="Freeform 27">
              <a:extLst>
                <a:ext uri="{FF2B5EF4-FFF2-40B4-BE49-F238E27FC236}">
                  <a16:creationId xmlns:a16="http://schemas.microsoft.com/office/drawing/2014/main" id="{01B30CB2-BC3C-4370-95FA-CA718FF6D8B1}"/>
                </a:ext>
              </a:extLst>
            </p:cNvPr>
            <p:cNvSpPr>
              <a:spLocks noEditPoints="1"/>
            </p:cNvSpPr>
            <p:nvPr/>
          </p:nvSpPr>
          <p:spPr bwMode="auto">
            <a:xfrm>
              <a:off x="1463675" y="2589213"/>
              <a:ext cx="93663" cy="250825"/>
            </a:xfrm>
            <a:custGeom>
              <a:avLst/>
              <a:gdLst/>
              <a:ahLst/>
              <a:cxnLst>
                <a:cxn ang="0">
                  <a:pos x="264" y="16"/>
                </a:cxn>
                <a:cxn ang="0">
                  <a:pos x="0" y="597"/>
                </a:cxn>
                <a:cxn ang="0">
                  <a:pos x="262" y="1175"/>
                </a:cxn>
                <a:cxn ang="0">
                  <a:pos x="263" y="1173"/>
                </a:cxn>
                <a:cxn ang="0">
                  <a:pos x="390" y="1112"/>
                </a:cxn>
                <a:cxn ang="0">
                  <a:pos x="424" y="979"/>
                </a:cxn>
                <a:cxn ang="0">
                  <a:pos x="428" y="975"/>
                </a:cxn>
                <a:cxn ang="0">
                  <a:pos x="245" y="577"/>
                </a:cxn>
                <a:cxn ang="0">
                  <a:pos x="405" y="199"/>
                </a:cxn>
                <a:cxn ang="0">
                  <a:pos x="409" y="197"/>
                </a:cxn>
                <a:cxn ang="0">
                  <a:pos x="380" y="73"/>
                </a:cxn>
                <a:cxn ang="0">
                  <a:pos x="265" y="18"/>
                </a:cxn>
                <a:cxn ang="0">
                  <a:pos x="264" y="16"/>
                </a:cxn>
                <a:cxn ang="0">
                  <a:pos x="264" y="16"/>
                </a:cxn>
                <a:cxn ang="0">
                  <a:pos x="264" y="16"/>
                </a:cxn>
              </a:cxnLst>
              <a:rect l="0" t="0" r="r" b="b"/>
              <a:pathLst>
                <a:path w="445" h="1193">
                  <a:moveTo>
                    <a:pt x="264" y="16"/>
                  </a:moveTo>
                  <a:cubicBezTo>
                    <a:pt x="102" y="157"/>
                    <a:pt x="0" y="365"/>
                    <a:pt x="0" y="597"/>
                  </a:cubicBezTo>
                  <a:cubicBezTo>
                    <a:pt x="0" y="827"/>
                    <a:pt x="101" y="1034"/>
                    <a:pt x="262" y="1175"/>
                  </a:cubicBezTo>
                  <a:cubicBezTo>
                    <a:pt x="263" y="1173"/>
                    <a:pt x="263" y="1173"/>
                    <a:pt x="263" y="1173"/>
                  </a:cubicBezTo>
                  <a:cubicBezTo>
                    <a:pt x="291" y="1193"/>
                    <a:pt x="347" y="1166"/>
                    <a:pt x="390" y="1112"/>
                  </a:cubicBezTo>
                  <a:cubicBezTo>
                    <a:pt x="431" y="1061"/>
                    <a:pt x="445" y="1004"/>
                    <a:pt x="424" y="979"/>
                  </a:cubicBezTo>
                  <a:cubicBezTo>
                    <a:pt x="428" y="975"/>
                    <a:pt x="428" y="975"/>
                    <a:pt x="428" y="975"/>
                  </a:cubicBezTo>
                  <a:cubicBezTo>
                    <a:pt x="316" y="879"/>
                    <a:pt x="245" y="736"/>
                    <a:pt x="245" y="577"/>
                  </a:cubicBezTo>
                  <a:cubicBezTo>
                    <a:pt x="245" y="428"/>
                    <a:pt x="306" y="295"/>
                    <a:pt x="405" y="199"/>
                  </a:cubicBezTo>
                  <a:cubicBezTo>
                    <a:pt x="407" y="198"/>
                    <a:pt x="408" y="198"/>
                    <a:pt x="409" y="197"/>
                  </a:cubicBezTo>
                  <a:cubicBezTo>
                    <a:pt x="433" y="178"/>
                    <a:pt x="420" y="122"/>
                    <a:pt x="380" y="73"/>
                  </a:cubicBezTo>
                  <a:cubicBezTo>
                    <a:pt x="340" y="24"/>
                    <a:pt x="290" y="0"/>
                    <a:pt x="265" y="18"/>
                  </a:cubicBezTo>
                  <a:lnTo>
                    <a:pt x="264" y="16"/>
                  </a:lnTo>
                  <a:close/>
                  <a:moveTo>
                    <a:pt x="264" y="16"/>
                  </a:moveTo>
                  <a:cubicBezTo>
                    <a:pt x="264" y="16"/>
                    <a:pt x="264" y="16"/>
                    <a:pt x="264" y="16"/>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29" name="Freeform 28">
              <a:extLst>
                <a:ext uri="{FF2B5EF4-FFF2-40B4-BE49-F238E27FC236}">
                  <a16:creationId xmlns:a16="http://schemas.microsoft.com/office/drawing/2014/main" id="{D43D5089-8A07-485F-A3F3-A0579348B274}"/>
                </a:ext>
              </a:extLst>
            </p:cNvPr>
            <p:cNvSpPr>
              <a:spLocks noEditPoints="1"/>
            </p:cNvSpPr>
            <p:nvPr/>
          </p:nvSpPr>
          <p:spPr bwMode="auto">
            <a:xfrm>
              <a:off x="1384300" y="2528887"/>
              <a:ext cx="122238" cy="373063"/>
            </a:xfrm>
            <a:custGeom>
              <a:avLst/>
              <a:gdLst/>
              <a:ahLst/>
              <a:cxnLst>
                <a:cxn ang="0">
                  <a:pos x="407" y="7"/>
                </a:cxn>
                <a:cxn ang="0">
                  <a:pos x="400" y="14"/>
                </a:cxn>
                <a:cxn ang="0">
                  <a:pos x="398" y="15"/>
                </a:cxn>
                <a:cxn ang="0">
                  <a:pos x="396" y="17"/>
                </a:cxn>
                <a:cxn ang="0">
                  <a:pos x="0" y="885"/>
                </a:cxn>
                <a:cxn ang="0">
                  <a:pos x="393" y="1750"/>
                </a:cxn>
                <a:cxn ang="0">
                  <a:pos x="398" y="1755"/>
                </a:cxn>
                <a:cxn ang="0">
                  <a:pos x="527" y="1695"/>
                </a:cxn>
                <a:cxn ang="0">
                  <a:pos x="558" y="1559"/>
                </a:cxn>
                <a:cxn ang="0">
                  <a:pos x="559" y="1557"/>
                </a:cxn>
                <a:cxn ang="0">
                  <a:pos x="253" y="885"/>
                </a:cxn>
                <a:cxn ang="0">
                  <a:pos x="564" y="208"/>
                </a:cxn>
                <a:cxn ang="0">
                  <a:pos x="563" y="206"/>
                </a:cxn>
                <a:cxn ang="0">
                  <a:pos x="526" y="75"/>
                </a:cxn>
                <a:cxn ang="0">
                  <a:pos x="408" y="9"/>
                </a:cxn>
                <a:cxn ang="0">
                  <a:pos x="407" y="7"/>
                </a:cxn>
                <a:cxn ang="0">
                  <a:pos x="407" y="7"/>
                </a:cxn>
                <a:cxn ang="0">
                  <a:pos x="407" y="7"/>
                </a:cxn>
              </a:cxnLst>
              <a:rect l="0" t="0" r="r" b="b"/>
              <a:pathLst>
                <a:path w="583" h="1777">
                  <a:moveTo>
                    <a:pt x="407" y="7"/>
                  </a:moveTo>
                  <a:cubicBezTo>
                    <a:pt x="405" y="9"/>
                    <a:pt x="402" y="12"/>
                    <a:pt x="400" y="14"/>
                  </a:cubicBezTo>
                  <a:cubicBezTo>
                    <a:pt x="399" y="14"/>
                    <a:pt x="398" y="14"/>
                    <a:pt x="398" y="15"/>
                  </a:cubicBezTo>
                  <a:cubicBezTo>
                    <a:pt x="397" y="16"/>
                    <a:pt x="396" y="17"/>
                    <a:pt x="396" y="17"/>
                  </a:cubicBezTo>
                  <a:cubicBezTo>
                    <a:pt x="153" y="228"/>
                    <a:pt x="0" y="539"/>
                    <a:pt x="0" y="885"/>
                  </a:cubicBezTo>
                  <a:cubicBezTo>
                    <a:pt x="0" y="1230"/>
                    <a:pt x="152" y="1539"/>
                    <a:pt x="393" y="1750"/>
                  </a:cubicBezTo>
                  <a:cubicBezTo>
                    <a:pt x="395" y="1752"/>
                    <a:pt x="396" y="1754"/>
                    <a:pt x="398" y="1755"/>
                  </a:cubicBezTo>
                  <a:cubicBezTo>
                    <a:pt x="425" y="1777"/>
                    <a:pt x="483" y="1750"/>
                    <a:pt x="527" y="1695"/>
                  </a:cubicBezTo>
                  <a:cubicBezTo>
                    <a:pt x="570" y="1642"/>
                    <a:pt x="583" y="1581"/>
                    <a:pt x="558" y="1559"/>
                  </a:cubicBezTo>
                  <a:cubicBezTo>
                    <a:pt x="559" y="1557"/>
                    <a:pt x="559" y="1557"/>
                    <a:pt x="559" y="1557"/>
                  </a:cubicBezTo>
                  <a:cubicBezTo>
                    <a:pt x="372" y="1393"/>
                    <a:pt x="253" y="1153"/>
                    <a:pt x="253" y="885"/>
                  </a:cubicBezTo>
                  <a:cubicBezTo>
                    <a:pt x="253" y="614"/>
                    <a:pt x="374" y="372"/>
                    <a:pt x="564" y="208"/>
                  </a:cubicBezTo>
                  <a:cubicBezTo>
                    <a:pt x="563" y="206"/>
                    <a:pt x="563" y="206"/>
                    <a:pt x="563" y="206"/>
                  </a:cubicBezTo>
                  <a:cubicBezTo>
                    <a:pt x="581" y="180"/>
                    <a:pt x="566" y="124"/>
                    <a:pt x="526" y="75"/>
                  </a:cubicBezTo>
                  <a:cubicBezTo>
                    <a:pt x="488" y="26"/>
                    <a:pt x="438" y="0"/>
                    <a:pt x="408" y="9"/>
                  </a:cubicBezTo>
                  <a:lnTo>
                    <a:pt x="407" y="7"/>
                  </a:lnTo>
                  <a:close/>
                  <a:moveTo>
                    <a:pt x="407" y="7"/>
                  </a:moveTo>
                  <a:cubicBezTo>
                    <a:pt x="407" y="7"/>
                    <a:pt x="407" y="7"/>
                    <a:pt x="407" y="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30" name="Freeform 29">
              <a:extLst>
                <a:ext uri="{FF2B5EF4-FFF2-40B4-BE49-F238E27FC236}">
                  <a16:creationId xmlns:a16="http://schemas.microsoft.com/office/drawing/2014/main" id="{E006B99D-7F22-450D-B759-469139F1B240}"/>
                </a:ext>
              </a:extLst>
            </p:cNvPr>
            <p:cNvSpPr>
              <a:spLocks noEditPoints="1"/>
            </p:cNvSpPr>
            <p:nvPr/>
          </p:nvSpPr>
          <p:spPr bwMode="auto">
            <a:xfrm>
              <a:off x="1730375" y="2589213"/>
              <a:ext cx="93663" cy="250825"/>
            </a:xfrm>
            <a:custGeom>
              <a:avLst/>
              <a:gdLst/>
              <a:ahLst/>
              <a:cxnLst>
                <a:cxn ang="0">
                  <a:pos x="182" y="1177"/>
                </a:cxn>
                <a:cxn ang="0">
                  <a:pos x="445" y="596"/>
                </a:cxn>
                <a:cxn ang="0">
                  <a:pos x="184" y="18"/>
                </a:cxn>
                <a:cxn ang="0">
                  <a:pos x="182" y="20"/>
                </a:cxn>
                <a:cxn ang="0">
                  <a:pos x="56" y="81"/>
                </a:cxn>
                <a:cxn ang="0">
                  <a:pos x="21" y="214"/>
                </a:cxn>
                <a:cxn ang="0">
                  <a:pos x="18" y="218"/>
                </a:cxn>
                <a:cxn ang="0">
                  <a:pos x="201" y="616"/>
                </a:cxn>
                <a:cxn ang="0">
                  <a:pos x="40" y="994"/>
                </a:cxn>
                <a:cxn ang="0">
                  <a:pos x="37" y="996"/>
                </a:cxn>
                <a:cxn ang="0">
                  <a:pos x="66" y="1120"/>
                </a:cxn>
                <a:cxn ang="0">
                  <a:pos x="180" y="1175"/>
                </a:cxn>
                <a:cxn ang="0">
                  <a:pos x="182" y="1177"/>
                </a:cxn>
                <a:cxn ang="0">
                  <a:pos x="182" y="1177"/>
                </a:cxn>
                <a:cxn ang="0">
                  <a:pos x="182" y="1177"/>
                </a:cxn>
              </a:cxnLst>
              <a:rect l="0" t="0" r="r" b="b"/>
              <a:pathLst>
                <a:path w="445" h="1193">
                  <a:moveTo>
                    <a:pt x="182" y="1177"/>
                  </a:moveTo>
                  <a:cubicBezTo>
                    <a:pt x="343" y="1036"/>
                    <a:pt x="445" y="828"/>
                    <a:pt x="445" y="596"/>
                  </a:cubicBezTo>
                  <a:cubicBezTo>
                    <a:pt x="445" y="366"/>
                    <a:pt x="344" y="159"/>
                    <a:pt x="184" y="18"/>
                  </a:cubicBezTo>
                  <a:cubicBezTo>
                    <a:pt x="182" y="20"/>
                    <a:pt x="182" y="20"/>
                    <a:pt x="182" y="20"/>
                  </a:cubicBezTo>
                  <a:cubicBezTo>
                    <a:pt x="155" y="0"/>
                    <a:pt x="98" y="27"/>
                    <a:pt x="56" y="81"/>
                  </a:cubicBezTo>
                  <a:cubicBezTo>
                    <a:pt x="15" y="132"/>
                    <a:pt x="0" y="189"/>
                    <a:pt x="21" y="214"/>
                  </a:cubicBezTo>
                  <a:cubicBezTo>
                    <a:pt x="18" y="218"/>
                    <a:pt x="18" y="218"/>
                    <a:pt x="18" y="218"/>
                  </a:cubicBezTo>
                  <a:cubicBezTo>
                    <a:pt x="130" y="314"/>
                    <a:pt x="201" y="457"/>
                    <a:pt x="201" y="616"/>
                  </a:cubicBezTo>
                  <a:cubicBezTo>
                    <a:pt x="201" y="765"/>
                    <a:pt x="139" y="898"/>
                    <a:pt x="40" y="994"/>
                  </a:cubicBezTo>
                  <a:cubicBezTo>
                    <a:pt x="39" y="995"/>
                    <a:pt x="38" y="995"/>
                    <a:pt x="37" y="996"/>
                  </a:cubicBezTo>
                  <a:cubicBezTo>
                    <a:pt x="13" y="1015"/>
                    <a:pt x="25" y="1071"/>
                    <a:pt x="66" y="1120"/>
                  </a:cubicBezTo>
                  <a:cubicBezTo>
                    <a:pt x="105" y="1169"/>
                    <a:pt x="156" y="1193"/>
                    <a:pt x="180" y="1175"/>
                  </a:cubicBezTo>
                  <a:lnTo>
                    <a:pt x="182" y="1177"/>
                  </a:lnTo>
                  <a:close/>
                  <a:moveTo>
                    <a:pt x="182" y="1177"/>
                  </a:moveTo>
                  <a:cubicBezTo>
                    <a:pt x="182" y="1177"/>
                    <a:pt x="182" y="1177"/>
                    <a:pt x="182" y="1177"/>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31" name="Freeform 30">
              <a:extLst>
                <a:ext uri="{FF2B5EF4-FFF2-40B4-BE49-F238E27FC236}">
                  <a16:creationId xmlns:a16="http://schemas.microsoft.com/office/drawing/2014/main" id="{A4132C47-954C-4580-806C-1E000000B2A9}"/>
                </a:ext>
              </a:extLst>
            </p:cNvPr>
            <p:cNvSpPr>
              <a:spLocks noEditPoints="1"/>
            </p:cNvSpPr>
            <p:nvPr/>
          </p:nvSpPr>
          <p:spPr bwMode="auto">
            <a:xfrm>
              <a:off x="1781175" y="2527300"/>
              <a:ext cx="122238" cy="373063"/>
            </a:xfrm>
            <a:custGeom>
              <a:avLst/>
              <a:gdLst/>
              <a:ahLst/>
              <a:cxnLst>
                <a:cxn ang="0">
                  <a:pos x="176" y="1770"/>
                </a:cxn>
                <a:cxn ang="0">
                  <a:pos x="184" y="1763"/>
                </a:cxn>
                <a:cxn ang="0">
                  <a:pos x="185" y="1762"/>
                </a:cxn>
                <a:cxn ang="0">
                  <a:pos x="188" y="1760"/>
                </a:cxn>
                <a:cxn ang="0">
                  <a:pos x="584" y="892"/>
                </a:cxn>
                <a:cxn ang="0">
                  <a:pos x="190" y="27"/>
                </a:cxn>
                <a:cxn ang="0">
                  <a:pos x="185" y="22"/>
                </a:cxn>
                <a:cxn ang="0">
                  <a:pos x="57" y="82"/>
                </a:cxn>
                <a:cxn ang="0">
                  <a:pos x="25" y="218"/>
                </a:cxn>
                <a:cxn ang="0">
                  <a:pos x="24" y="220"/>
                </a:cxn>
                <a:cxn ang="0">
                  <a:pos x="330" y="892"/>
                </a:cxn>
                <a:cxn ang="0">
                  <a:pos x="19" y="1569"/>
                </a:cxn>
                <a:cxn ang="0">
                  <a:pos x="20" y="1571"/>
                </a:cxn>
                <a:cxn ang="0">
                  <a:pos x="57" y="1702"/>
                </a:cxn>
                <a:cxn ang="0">
                  <a:pos x="175" y="1768"/>
                </a:cxn>
                <a:cxn ang="0">
                  <a:pos x="176" y="1770"/>
                </a:cxn>
                <a:cxn ang="0">
                  <a:pos x="176" y="1770"/>
                </a:cxn>
                <a:cxn ang="0">
                  <a:pos x="176" y="1770"/>
                </a:cxn>
              </a:cxnLst>
              <a:rect l="0" t="0" r="r" b="b"/>
              <a:pathLst>
                <a:path w="584" h="1777">
                  <a:moveTo>
                    <a:pt x="176" y="1770"/>
                  </a:moveTo>
                  <a:cubicBezTo>
                    <a:pt x="179" y="1768"/>
                    <a:pt x="181" y="1765"/>
                    <a:pt x="184" y="1763"/>
                  </a:cubicBezTo>
                  <a:cubicBezTo>
                    <a:pt x="184" y="1763"/>
                    <a:pt x="185" y="1763"/>
                    <a:pt x="185" y="1762"/>
                  </a:cubicBezTo>
                  <a:cubicBezTo>
                    <a:pt x="186" y="1761"/>
                    <a:pt x="187" y="1760"/>
                    <a:pt x="188" y="1760"/>
                  </a:cubicBezTo>
                  <a:cubicBezTo>
                    <a:pt x="430" y="1549"/>
                    <a:pt x="584" y="1238"/>
                    <a:pt x="584" y="892"/>
                  </a:cubicBezTo>
                  <a:cubicBezTo>
                    <a:pt x="584" y="547"/>
                    <a:pt x="431" y="238"/>
                    <a:pt x="190" y="27"/>
                  </a:cubicBezTo>
                  <a:cubicBezTo>
                    <a:pt x="188" y="25"/>
                    <a:pt x="187" y="23"/>
                    <a:pt x="185" y="22"/>
                  </a:cubicBezTo>
                  <a:cubicBezTo>
                    <a:pt x="158" y="0"/>
                    <a:pt x="101" y="27"/>
                    <a:pt x="57" y="82"/>
                  </a:cubicBezTo>
                  <a:cubicBezTo>
                    <a:pt x="14" y="135"/>
                    <a:pt x="0" y="196"/>
                    <a:pt x="25" y="218"/>
                  </a:cubicBezTo>
                  <a:cubicBezTo>
                    <a:pt x="24" y="220"/>
                    <a:pt x="24" y="220"/>
                    <a:pt x="24" y="220"/>
                  </a:cubicBezTo>
                  <a:cubicBezTo>
                    <a:pt x="212" y="384"/>
                    <a:pt x="330" y="624"/>
                    <a:pt x="330" y="892"/>
                  </a:cubicBezTo>
                  <a:cubicBezTo>
                    <a:pt x="330" y="1163"/>
                    <a:pt x="209" y="1405"/>
                    <a:pt x="19" y="1569"/>
                  </a:cubicBezTo>
                  <a:cubicBezTo>
                    <a:pt x="20" y="1571"/>
                    <a:pt x="20" y="1571"/>
                    <a:pt x="20" y="1571"/>
                  </a:cubicBezTo>
                  <a:cubicBezTo>
                    <a:pt x="3" y="1597"/>
                    <a:pt x="17" y="1653"/>
                    <a:pt x="57" y="1702"/>
                  </a:cubicBezTo>
                  <a:cubicBezTo>
                    <a:pt x="96" y="1751"/>
                    <a:pt x="145" y="1777"/>
                    <a:pt x="175" y="1768"/>
                  </a:cubicBezTo>
                  <a:lnTo>
                    <a:pt x="176" y="1770"/>
                  </a:lnTo>
                  <a:close/>
                  <a:moveTo>
                    <a:pt x="176" y="1770"/>
                  </a:moveTo>
                  <a:cubicBezTo>
                    <a:pt x="176" y="1770"/>
                    <a:pt x="176" y="1770"/>
                    <a:pt x="176" y="177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132" name="Freeform 31">
              <a:extLst>
                <a:ext uri="{FF2B5EF4-FFF2-40B4-BE49-F238E27FC236}">
                  <a16:creationId xmlns:a16="http://schemas.microsoft.com/office/drawing/2014/main" id="{761EAC9F-446C-4911-9818-E3414E7376CF}"/>
                </a:ext>
              </a:extLst>
            </p:cNvPr>
            <p:cNvSpPr>
              <a:spLocks noEditPoints="1"/>
            </p:cNvSpPr>
            <p:nvPr/>
          </p:nvSpPr>
          <p:spPr bwMode="auto">
            <a:xfrm>
              <a:off x="1476375" y="2676525"/>
              <a:ext cx="334963" cy="450850"/>
            </a:xfrm>
            <a:custGeom>
              <a:avLst/>
              <a:gdLst/>
              <a:ahLst/>
              <a:cxnLst>
                <a:cxn ang="0">
                  <a:pos x="1581" y="1979"/>
                </a:cxn>
                <a:cxn ang="0">
                  <a:pos x="953" y="465"/>
                </a:cxn>
                <a:cxn ang="0">
                  <a:pos x="1050" y="263"/>
                </a:cxn>
                <a:cxn ang="0">
                  <a:pos x="787" y="0"/>
                </a:cxn>
                <a:cxn ang="0">
                  <a:pos x="525" y="263"/>
                </a:cxn>
                <a:cxn ang="0">
                  <a:pos x="636" y="477"/>
                </a:cxn>
                <a:cxn ang="0">
                  <a:pos x="10" y="1985"/>
                </a:cxn>
                <a:cxn ang="0">
                  <a:pos x="8" y="1990"/>
                </a:cxn>
                <a:cxn ang="0">
                  <a:pos x="6" y="1996"/>
                </a:cxn>
                <a:cxn ang="0">
                  <a:pos x="6" y="1996"/>
                </a:cxn>
                <a:cxn ang="0">
                  <a:pos x="0" y="2033"/>
                </a:cxn>
                <a:cxn ang="0">
                  <a:pos x="116" y="2149"/>
                </a:cxn>
                <a:cxn ang="0">
                  <a:pos x="232" y="2033"/>
                </a:cxn>
                <a:cxn ang="0">
                  <a:pos x="381" y="1661"/>
                </a:cxn>
                <a:cxn ang="0">
                  <a:pos x="1217" y="1661"/>
                </a:cxn>
                <a:cxn ang="0">
                  <a:pos x="1364" y="2008"/>
                </a:cxn>
                <a:cxn ang="0">
                  <a:pos x="1362" y="2033"/>
                </a:cxn>
                <a:cxn ang="0">
                  <a:pos x="1478" y="2149"/>
                </a:cxn>
                <a:cxn ang="0">
                  <a:pos x="1594" y="2033"/>
                </a:cxn>
                <a:cxn ang="0">
                  <a:pos x="1581" y="1979"/>
                </a:cxn>
                <a:cxn ang="0">
                  <a:pos x="787" y="643"/>
                </a:cxn>
                <a:cxn ang="0">
                  <a:pos x="981" y="1103"/>
                </a:cxn>
                <a:cxn ang="0">
                  <a:pos x="604" y="1103"/>
                </a:cxn>
                <a:cxn ang="0">
                  <a:pos x="787" y="643"/>
                </a:cxn>
                <a:cxn ang="0">
                  <a:pos x="437" y="1520"/>
                </a:cxn>
                <a:cxn ang="0">
                  <a:pos x="542" y="1257"/>
                </a:cxn>
                <a:cxn ang="0">
                  <a:pos x="1047" y="1257"/>
                </a:cxn>
                <a:cxn ang="0">
                  <a:pos x="1157" y="1520"/>
                </a:cxn>
                <a:cxn ang="0">
                  <a:pos x="437" y="1520"/>
                </a:cxn>
                <a:cxn ang="0">
                  <a:pos x="437" y="1520"/>
                </a:cxn>
                <a:cxn ang="0">
                  <a:pos x="437" y="1520"/>
                </a:cxn>
              </a:cxnLst>
              <a:rect l="0" t="0" r="r" b="b"/>
              <a:pathLst>
                <a:path w="1594" h="2149">
                  <a:moveTo>
                    <a:pt x="1581" y="1979"/>
                  </a:moveTo>
                  <a:cubicBezTo>
                    <a:pt x="953" y="465"/>
                    <a:pt x="953" y="465"/>
                    <a:pt x="953" y="465"/>
                  </a:cubicBezTo>
                  <a:cubicBezTo>
                    <a:pt x="1012" y="416"/>
                    <a:pt x="1050" y="344"/>
                    <a:pt x="1050" y="263"/>
                  </a:cubicBezTo>
                  <a:cubicBezTo>
                    <a:pt x="1050" y="118"/>
                    <a:pt x="932" y="0"/>
                    <a:pt x="787" y="0"/>
                  </a:cubicBezTo>
                  <a:cubicBezTo>
                    <a:pt x="642" y="0"/>
                    <a:pt x="525" y="118"/>
                    <a:pt x="525" y="263"/>
                  </a:cubicBezTo>
                  <a:cubicBezTo>
                    <a:pt x="525" y="351"/>
                    <a:pt x="569" y="429"/>
                    <a:pt x="636" y="477"/>
                  </a:cubicBezTo>
                  <a:cubicBezTo>
                    <a:pt x="10" y="1985"/>
                    <a:pt x="10" y="1985"/>
                    <a:pt x="10" y="1985"/>
                  </a:cubicBezTo>
                  <a:cubicBezTo>
                    <a:pt x="9" y="1987"/>
                    <a:pt x="9" y="1989"/>
                    <a:pt x="8" y="1990"/>
                  </a:cubicBezTo>
                  <a:cubicBezTo>
                    <a:pt x="6" y="1996"/>
                    <a:pt x="6" y="1996"/>
                    <a:pt x="6" y="1996"/>
                  </a:cubicBezTo>
                  <a:cubicBezTo>
                    <a:pt x="6" y="1996"/>
                    <a:pt x="6" y="1996"/>
                    <a:pt x="6" y="1996"/>
                  </a:cubicBezTo>
                  <a:cubicBezTo>
                    <a:pt x="2" y="2007"/>
                    <a:pt x="0" y="2020"/>
                    <a:pt x="0" y="2033"/>
                  </a:cubicBezTo>
                  <a:cubicBezTo>
                    <a:pt x="0" y="2098"/>
                    <a:pt x="52" y="2149"/>
                    <a:pt x="116" y="2149"/>
                  </a:cubicBezTo>
                  <a:cubicBezTo>
                    <a:pt x="181" y="2149"/>
                    <a:pt x="232" y="2098"/>
                    <a:pt x="232" y="2033"/>
                  </a:cubicBezTo>
                  <a:cubicBezTo>
                    <a:pt x="381" y="1661"/>
                    <a:pt x="381" y="1661"/>
                    <a:pt x="381" y="1661"/>
                  </a:cubicBezTo>
                  <a:cubicBezTo>
                    <a:pt x="1217" y="1661"/>
                    <a:pt x="1217" y="1661"/>
                    <a:pt x="1217" y="1661"/>
                  </a:cubicBezTo>
                  <a:cubicBezTo>
                    <a:pt x="1364" y="2008"/>
                    <a:pt x="1364" y="2008"/>
                    <a:pt x="1364" y="2008"/>
                  </a:cubicBezTo>
                  <a:cubicBezTo>
                    <a:pt x="1362" y="2016"/>
                    <a:pt x="1362" y="2024"/>
                    <a:pt x="1362" y="2033"/>
                  </a:cubicBezTo>
                  <a:cubicBezTo>
                    <a:pt x="1362" y="2098"/>
                    <a:pt x="1413" y="2149"/>
                    <a:pt x="1478" y="2149"/>
                  </a:cubicBezTo>
                  <a:cubicBezTo>
                    <a:pt x="1542" y="2149"/>
                    <a:pt x="1594" y="2098"/>
                    <a:pt x="1594" y="2033"/>
                  </a:cubicBezTo>
                  <a:cubicBezTo>
                    <a:pt x="1594" y="2013"/>
                    <a:pt x="1589" y="1995"/>
                    <a:pt x="1581" y="1979"/>
                  </a:cubicBezTo>
                  <a:close/>
                  <a:moveTo>
                    <a:pt x="787" y="643"/>
                  </a:moveTo>
                  <a:cubicBezTo>
                    <a:pt x="981" y="1103"/>
                    <a:pt x="981" y="1103"/>
                    <a:pt x="981" y="1103"/>
                  </a:cubicBezTo>
                  <a:cubicBezTo>
                    <a:pt x="604" y="1103"/>
                    <a:pt x="604" y="1103"/>
                    <a:pt x="604" y="1103"/>
                  </a:cubicBezTo>
                  <a:lnTo>
                    <a:pt x="787" y="643"/>
                  </a:lnTo>
                  <a:close/>
                  <a:moveTo>
                    <a:pt x="437" y="1520"/>
                  </a:moveTo>
                  <a:cubicBezTo>
                    <a:pt x="542" y="1257"/>
                    <a:pt x="542" y="1257"/>
                    <a:pt x="542" y="1257"/>
                  </a:cubicBezTo>
                  <a:cubicBezTo>
                    <a:pt x="1047" y="1257"/>
                    <a:pt x="1047" y="1257"/>
                    <a:pt x="1047" y="1257"/>
                  </a:cubicBezTo>
                  <a:cubicBezTo>
                    <a:pt x="1157" y="1520"/>
                    <a:pt x="1157" y="1520"/>
                    <a:pt x="1157" y="1520"/>
                  </a:cubicBezTo>
                  <a:lnTo>
                    <a:pt x="437" y="1520"/>
                  </a:lnTo>
                  <a:close/>
                  <a:moveTo>
                    <a:pt x="437" y="1520"/>
                  </a:moveTo>
                  <a:cubicBezTo>
                    <a:pt x="437" y="1520"/>
                    <a:pt x="437" y="1520"/>
                    <a:pt x="437" y="1520"/>
                  </a:cubicBezTo>
                </a:path>
              </a:pathLst>
            </a:custGeom>
            <a:grp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grpSp>
      <p:sp>
        <p:nvSpPr>
          <p:cNvPr id="5" name="矩形 4">
            <a:extLst>
              <a:ext uri="{FF2B5EF4-FFF2-40B4-BE49-F238E27FC236}">
                <a16:creationId xmlns:a16="http://schemas.microsoft.com/office/drawing/2014/main" id="{3AA90A8C-2B42-443F-BD80-EE815D5E3299}"/>
              </a:ext>
            </a:extLst>
          </p:cNvPr>
          <p:cNvSpPr/>
          <p:nvPr/>
        </p:nvSpPr>
        <p:spPr>
          <a:xfrm>
            <a:off x="1080733" y="856100"/>
            <a:ext cx="3054041"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cs typeface="+mn-ea"/>
                <a:sym typeface="+mn-lt"/>
              </a:rPr>
              <a:t>生产控制大区（一区</a:t>
            </a:r>
            <a:r>
              <a:rPr lang="en-US" altLang="zh-CN" dirty="0">
                <a:latin typeface="微软雅黑" panose="020B0503020204020204" pitchFamily="34" charset="-122"/>
                <a:ea typeface="微软雅黑" panose="020B0503020204020204" pitchFamily="34" charset="-122"/>
                <a:cs typeface="+mn-ea"/>
                <a:sym typeface="+mn-lt"/>
              </a:rPr>
              <a:t>/</a:t>
            </a:r>
            <a:r>
              <a:rPr lang="zh-CN" altLang="en-US" dirty="0">
                <a:latin typeface="微软雅黑" panose="020B0503020204020204" pitchFamily="34" charset="-122"/>
                <a:ea typeface="微软雅黑" panose="020B0503020204020204" pitchFamily="34" charset="-122"/>
                <a:cs typeface="+mn-ea"/>
                <a:sym typeface="+mn-lt"/>
              </a:rPr>
              <a:t>二区）</a:t>
            </a:r>
            <a:endParaRPr lang="zh-CN" altLang="en-US" dirty="0">
              <a:latin typeface="微软雅黑" panose="020B0503020204020204" pitchFamily="34" charset="-122"/>
              <a:ea typeface="微软雅黑" panose="020B0503020204020204" pitchFamily="34" charset="-122"/>
            </a:endParaRPr>
          </a:p>
        </p:txBody>
      </p:sp>
      <p:sp>
        <p:nvSpPr>
          <p:cNvPr id="133" name="矩形 132">
            <a:extLst>
              <a:ext uri="{FF2B5EF4-FFF2-40B4-BE49-F238E27FC236}">
                <a16:creationId xmlns:a16="http://schemas.microsoft.com/office/drawing/2014/main" id="{F547F414-1CD9-4D25-9A01-BC3380ED5920}"/>
              </a:ext>
            </a:extLst>
          </p:cNvPr>
          <p:cNvSpPr/>
          <p:nvPr/>
        </p:nvSpPr>
        <p:spPr>
          <a:xfrm>
            <a:off x="6812008" y="831120"/>
            <a:ext cx="3054041"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cs typeface="+mn-ea"/>
                <a:sym typeface="+mn-lt"/>
              </a:rPr>
              <a:t>管理信息大区（三区</a:t>
            </a:r>
            <a:r>
              <a:rPr lang="en-US" altLang="zh-CN" dirty="0">
                <a:latin typeface="微软雅黑" panose="020B0503020204020204" pitchFamily="34" charset="-122"/>
                <a:ea typeface="微软雅黑" panose="020B0503020204020204" pitchFamily="34" charset="-122"/>
                <a:cs typeface="+mn-ea"/>
                <a:sym typeface="+mn-lt"/>
              </a:rPr>
              <a:t>/</a:t>
            </a:r>
            <a:r>
              <a:rPr lang="zh-CN" altLang="en-US" dirty="0">
                <a:latin typeface="微软雅黑" panose="020B0503020204020204" pitchFamily="34" charset="-122"/>
                <a:ea typeface="微软雅黑" panose="020B0503020204020204" pitchFamily="34" charset="-122"/>
                <a:cs typeface="+mn-ea"/>
                <a:sym typeface="+mn-lt"/>
              </a:rPr>
              <a:t>四区）</a:t>
            </a:r>
            <a:endParaRPr lang="zh-CN" altLang="en-US" dirty="0">
              <a:latin typeface="微软雅黑" panose="020B0503020204020204" pitchFamily="34" charset="-122"/>
              <a:ea typeface="微软雅黑" panose="020B0503020204020204" pitchFamily="34" charset="-122"/>
            </a:endParaRPr>
          </a:p>
        </p:txBody>
      </p:sp>
      <p:sp>
        <p:nvSpPr>
          <p:cNvPr id="134" name="矩形 133">
            <a:extLst>
              <a:ext uri="{FF2B5EF4-FFF2-40B4-BE49-F238E27FC236}">
                <a16:creationId xmlns:a16="http://schemas.microsoft.com/office/drawing/2014/main" id="{FC486AFE-A13A-4739-BA34-81D420170AB7}"/>
              </a:ext>
            </a:extLst>
          </p:cNvPr>
          <p:cNvSpPr/>
          <p:nvPr/>
        </p:nvSpPr>
        <p:spPr>
          <a:xfrm>
            <a:off x="10310594" y="775342"/>
            <a:ext cx="1823706" cy="369332"/>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cs typeface="+mn-ea"/>
                <a:sym typeface="+mn-lt"/>
              </a:rPr>
              <a:t>日常维护</a:t>
            </a:r>
            <a:r>
              <a:rPr lang="en-US" altLang="zh-CN" dirty="0">
                <a:latin typeface="微软雅黑" panose="020B0503020204020204" pitchFamily="34" charset="-122"/>
                <a:ea typeface="微软雅黑" panose="020B0503020204020204" pitchFamily="34" charset="-122"/>
                <a:cs typeface="+mn-ea"/>
                <a:sym typeface="+mn-lt"/>
              </a:rPr>
              <a:t>&amp;</a:t>
            </a:r>
            <a:r>
              <a:rPr lang="zh-CN" altLang="en-US" dirty="0">
                <a:latin typeface="微软雅黑" panose="020B0503020204020204" pitchFamily="34" charset="-122"/>
                <a:ea typeface="微软雅黑" panose="020B0503020204020204" pitchFamily="34" charset="-122"/>
                <a:cs typeface="+mn-ea"/>
                <a:sym typeface="+mn-lt"/>
              </a:rPr>
              <a:t>应急</a:t>
            </a:r>
            <a:endParaRPr lang="zh-CN" altLang="en-US" dirty="0">
              <a:latin typeface="微软雅黑" panose="020B0503020204020204" pitchFamily="34" charset="-122"/>
              <a:ea typeface="微软雅黑" panose="020B0503020204020204" pitchFamily="34" charset="-122"/>
            </a:endParaRPr>
          </a:p>
        </p:txBody>
      </p:sp>
      <p:sp>
        <p:nvSpPr>
          <p:cNvPr id="119" name="文本框 118">
            <a:extLst>
              <a:ext uri="{FF2B5EF4-FFF2-40B4-BE49-F238E27FC236}">
                <a16:creationId xmlns:a16="http://schemas.microsoft.com/office/drawing/2014/main" id="{429F54C7-DD30-4AAD-9886-AE05349D2CAF}"/>
              </a:ext>
            </a:extLst>
          </p:cNvPr>
          <p:cNvSpPr txBox="1"/>
          <p:nvPr/>
        </p:nvSpPr>
        <p:spPr>
          <a:xfrm>
            <a:off x="9580185" y="4918514"/>
            <a:ext cx="1213794" cy="297646"/>
          </a:xfrm>
          <a:prstGeom prst="rect">
            <a:avLst/>
          </a:prstGeom>
          <a:noFill/>
        </p:spPr>
        <p:txBody>
          <a:bodyPr wrap="none" rtlCol="0">
            <a:spAutoFit/>
          </a:bodyPr>
          <a:lstStyle/>
          <a:p>
            <a:r>
              <a:rPr lang="zh-CN" altLang="en-US" sz="1334" dirty="0">
                <a:latin typeface="微软雅黑" panose="020B0503020204020204" pitchFamily="34" charset="-122"/>
                <a:ea typeface="微软雅黑" panose="020B0503020204020204" pitchFamily="34" charset="-122"/>
                <a:cs typeface="Arial" panose="020B0604020202020204" pitchFamily="34" charset="0"/>
              </a:rPr>
              <a:t>专网手持终端</a:t>
            </a:r>
            <a:endParaRPr lang="en-US" sz="1334"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Freeform 4">
            <a:extLst>
              <a:ext uri="{FF2B5EF4-FFF2-40B4-BE49-F238E27FC236}">
                <a16:creationId xmlns:a16="http://schemas.microsoft.com/office/drawing/2014/main" id="{DF0FF991-A61E-45C3-9A8B-D9BA9DD56404}"/>
              </a:ext>
            </a:extLst>
          </p:cNvPr>
          <p:cNvSpPr>
            <a:spLocks/>
          </p:cNvSpPr>
          <p:nvPr/>
        </p:nvSpPr>
        <p:spPr bwMode="auto">
          <a:xfrm rot="1651920" flipV="1">
            <a:off x="2748514" y="3436808"/>
            <a:ext cx="188122" cy="59606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latin typeface="Arial" pitchFamily="34" charset="0"/>
              <a:ea typeface="宋体"/>
              <a:cs typeface="Arial" pitchFamily="34" charset="0"/>
            </a:endParaRPr>
          </a:p>
        </p:txBody>
      </p:sp>
      <p:sp>
        <p:nvSpPr>
          <p:cNvPr id="123" name="Freeform 4">
            <a:extLst>
              <a:ext uri="{FF2B5EF4-FFF2-40B4-BE49-F238E27FC236}">
                <a16:creationId xmlns:a16="http://schemas.microsoft.com/office/drawing/2014/main" id="{90C780FA-9786-4158-BE94-9EDDE3BD47AC}"/>
              </a:ext>
            </a:extLst>
          </p:cNvPr>
          <p:cNvSpPr>
            <a:spLocks/>
          </p:cNvSpPr>
          <p:nvPr/>
        </p:nvSpPr>
        <p:spPr bwMode="auto">
          <a:xfrm rot="7735334" flipV="1">
            <a:off x="4754827" y="3389470"/>
            <a:ext cx="188122" cy="59606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latin typeface="Arial" pitchFamily="34" charset="0"/>
              <a:ea typeface="宋体"/>
              <a:cs typeface="Arial" pitchFamily="34" charset="0"/>
            </a:endParaRPr>
          </a:p>
        </p:txBody>
      </p:sp>
      <p:sp>
        <p:nvSpPr>
          <p:cNvPr id="124" name="Freeform 4">
            <a:extLst>
              <a:ext uri="{FF2B5EF4-FFF2-40B4-BE49-F238E27FC236}">
                <a16:creationId xmlns:a16="http://schemas.microsoft.com/office/drawing/2014/main" id="{0D10D74E-C659-4B15-889D-FC83FF3561C7}"/>
              </a:ext>
            </a:extLst>
          </p:cNvPr>
          <p:cNvSpPr>
            <a:spLocks/>
          </p:cNvSpPr>
          <p:nvPr/>
        </p:nvSpPr>
        <p:spPr bwMode="auto">
          <a:xfrm rot="12919034" flipV="1">
            <a:off x="7193343" y="3426608"/>
            <a:ext cx="188122" cy="59606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latin typeface="Arial" pitchFamily="34" charset="0"/>
              <a:ea typeface="宋体"/>
              <a:cs typeface="Arial" pitchFamily="34" charset="0"/>
            </a:endParaRPr>
          </a:p>
        </p:txBody>
      </p:sp>
      <p:sp>
        <p:nvSpPr>
          <p:cNvPr id="125" name="Freeform 4">
            <a:extLst>
              <a:ext uri="{FF2B5EF4-FFF2-40B4-BE49-F238E27FC236}">
                <a16:creationId xmlns:a16="http://schemas.microsoft.com/office/drawing/2014/main" id="{8C4B76AA-CB6A-43DE-BFB9-1F372C66515D}"/>
              </a:ext>
            </a:extLst>
          </p:cNvPr>
          <p:cNvSpPr>
            <a:spLocks/>
          </p:cNvSpPr>
          <p:nvPr/>
        </p:nvSpPr>
        <p:spPr bwMode="auto">
          <a:xfrm rot="7685904" flipV="1">
            <a:off x="9266307" y="3386959"/>
            <a:ext cx="188122" cy="59606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latin typeface="Arial" pitchFamily="34" charset="0"/>
              <a:ea typeface="宋体"/>
              <a:cs typeface="Arial" pitchFamily="34" charset="0"/>
            </a:endParaRPr>
          </a:p>
        </p:txBody>
      </p:sp>
      <p:cxnSp>
        <p:nvCxnSpPr>
          <p:cNvPr id="4" name="直接连接符 3">
            <a:extLst>
              <a:ext uri="{FF2B5EF4-FFF2-40B4-BE49-F238E27FC236}">
                <a16:creationId xmlns:a16="http://schemas.microsoft.com/office/drawing/2014/main" id="{6718B9A7-3619-49FD-AD16-9A8F3B4A6DB9}"/>
              </a:ext>
            </a:extLst>
          </p:cNvPr>
          <p:cNvCxnSpPr>
            <a:cxnSpLocks/>
            <a:stCxn id="149" idx="3"/>
            <a:endCxn id="87" idx="2"/>
          </p:cNvCxnSpPr>
          <p:nvPr/>
        </p:nvCxnSpPr>
        <p:spPr>
          <a:xfrm flipV="1">
            <a:off x="4333590" y="2749760"/>
            <a:ext cx="1847549" cy="2478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EA12A988-B1E5-4F42-9694-60B02E345019}"/>
              </a:ext>
            </a:extLst>
          </p:cNvPr>
          <p:cNvCxnSpPr>
            <a:cxnSpLocks/>
            <a:stCxn id="129" idx="9"/>
            <a:endCxn id="87" idx="2"/>
          </p:cNvCxnSpPr>
          <p:nvPr/>
        </p:nvCxnSpPr>
        <p:spPr>
          <a:xfrm flipH="1" flipV="1">
            <a:off x="6181139" y="2749760"/>
            <a:ext cx="1531306" cy="249098"/>
          </a:xfrm>
          <a:prstGeom prst="line">
            <a:avLst/>
          </a:prstGeom>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4515892" y="2105527"/>
            <a:ext cx="3044321" cy="687107"/>
            <a:chOff x="3722534" y="1868052"/>
            <a:chExt cx="1577975" cy="681038"/>
          </a:xfrm>
        </p:grpSpPr>
        <p:sp>
          <p:nvSpPr>
            <p:cNvPr id="43026" name="Freeform 18"/>
            <p:cNvSpPr>
              <a:spLocks/>
            </p:cNvSpPr>
            <p:nvPr/>
          </p:nvSpPr>
          <p:spPr bwMode="auto">
            <a:xfrm>
              <a:off x="3722534" y="1868052"/>
              <a:ext cx="1577975" cy="681038"/>
            </a:xfrm>
            <a:custGeom>
              <a:avLst/>
              <a:gdLst/>
              <a:ahLst/>
              <a:cxnLst>
                <a:cxn ang="0">
                  <a:pos x="7122" y="2084"/>
                </a:cxn>
                <a:cxn ang="0">
                  <a:pos x="6999" y="2105"/>
                </a:cxn>
                <a:cxn ang="0">
                  <a:pos x="6523" y="1305"/>
                </a:cxn>
                <a:cxn ang="0">
                  <a:pos x="6028" y="916"/>
                </a:cxn>
                <a:cxn ang="0">
                  <a:pos x="5905" y="937"/>
                </a:cxn>
                <a:cxn ang="0">
                  <a:pos x="4963" y="15"/>
                </a:cxn>
                <a:cxn ang="0">
                  <a:pos x="4192" y="417"/>
                </a:cxn>
                <a:cxn ang="0">
                  <a:pos x="3568" y="388"/>
                </a:cxn>
                <a:cxn ang="0">
                  <a:pos x="2818" y="1033"/>
                </a:cxn>
                <a:cxn ang="0">
                  <a:pos x="2760" y="1031"/>
                </a:cxn>
                <a:cxn ang="0">
                  <a:pos x="2188" y="1217"/>
                </a:cxn>
                <a:cxn ang="0">
                  <a:pos x="1922" y="1183"/>
                </a:cxn>
                <a:cxn ang="0">
                  <a:pos x="915" y="1961"/>
                </a:cxn>
                <a:cxn ang="0">
                  <a:pos x="686" y="1915"/>
                </a:cxn>
                <a:cxn ang="0">
                  <a:pos x="0" y="2601"/>
                </a:cxn>
                <a:cxn ang="0">
                  <a:pos x="618" y="3287"/>
                </a:cxn>
                <a:cxn ang="0">
                  <a:pos x="5239" y="3287"/>
                </a:cxn>
                <a:cxn ang="0">
                  <a:pos x="5646" y="3067"/>
                </a:cxn>
                <a:cxn ang="0">
                  <a:pos x="7143" y="3067"/>
                </a:cxn>
                <a:cxn ang="0">
                  <a:pos x="7634" y="2576"/>
                </a:cxn>
                <a:cxn ang="0">
                  <a:pos x="7122" y="2084"/>
                </a:cxn>
              </a:cxnLst>
              <a:rect l="0" t="0" r="r" b="b"/>
              <a:pathLst>
                <a:path w="7634" h="3287">
                  <a:moveTo>
                    <a:pt x="7122" y="2084"/>
                  </a:moveTo>
                  <a:cubicBezTo>
                    <a:pt x="7081" y="2084"/>
                    <a:pt x="7040" y="2084"/>
                    <a:pt x="6999" y="2105"/>
                  </a:cubicBezTo>
                  <a:cubicBezTo>
                    <a:pt x="6999" y="1761"/>
                    <a:pt x="6805" y="1463"/>
                    <a:pt x="6523" y="1305"/>
                  </a:cubicBezTo>
                  <a:cubicBezTo>
                    <a:pt x="6462" y="1073"/>
                    <a:pt x="6261" y="916"/>
                    <a:pt x="6028" y="916"/>
                  </a:cubicBezTo>
                  <a:cubicBezTo>
                    <a:pt x="5987" y="916"/>
                    <a:pt x="5946" y="916"/>
                    <a:pt x="5905" y="937"/>
                  </a:cubicBezTo>
                  <a:cubicBezTo>
                    <a:pt x="5905" y="425"/>
                    <a:pt x="5475" y="15"/>
                    <a:pt x="4963" y="15"/>
                  </a:cubicBezTo>
                  <a:cubicBezTo>
                    <a:pt x="4644" y="0"/>
                    <a:pt x="4360" y="164"/>
                    <a:pt x="4192" y="417"/>
                  </a:cubicBezTo>
                  <a:cubicBezTo>
                    <a:pt x="3997" y="349"/>
                    <a:pt x="3781" y="335"/>
                    <a:pt x="3568" y="388"/>
                  </a:cubicBezTo>
                  <a:cubicBezTo>
                    <a:pt x="3212" y="457"/>
                    <a:pt x="2941" y="712"/>
                    <a:pt x="2818" y="1033"/>
                  </a:cubicBezTo>
                  <a:cubicBezTo>
                    <a:pt x="2799" y="1032"/>
                    <a:pt x="2779" y="1031"/>
                    <a:pt x="2760" y="1031"/>
                  </a:cubicBezTo>
                  <a:cubicBezTo>
                    <a:pt x="2546" y="1021"/>
                    <a:pt x="2347" y="1092"/>
                    <a:pt x="2188" y="1217"/>
                  </a:cubicBezTo>
                  <a:cubicBezTo>
                    <a:pt x="2103" y="1195"/>
                    <a:pt x="2014" y="1183"/>
                    <a:pt x="1922" y="1183"/>
                  </a:cubicBezTo>
                  <a:cubicBezTo>
                    <a:pt x="1441" y="1160"/>
                    <a:pt x="1030" y="1503"/>
                    <a:pt x="915" y="1961"/>
                  </a:cubicBezTo>
                  <a:cubicBezTo>
                    <a:pt x="847" y="1915"/>
                    <a:pt x="755" y="1915"/>
                    <a:pt x="686" y="1915"/>
                  </a:cubicBezTo>
                  <a:cubicBezTo>
                    <a:pt x="320" y="1915"/>
                    <a:pt x="0" y="2212"/>
                    <a:pt x="0" y="2601"/>
                  </a:cubicBezTo>
                  <a:cubicBezTo>
                    <a:pt x="0" y="2944"/>
                    <a:pt x="275" y="3242"/>
                    <a:pt x="618" y="3287"/>
                  </a:cubicBezTo>
                  <a:cubicBezTo>
                    <a:pt x="5239" y="3287"/>
                    <a:pt x="5239" y="3287"/>
                    <a:pt x="5239" y="3287"/>
                  </a:cubicBezTo>
                  <a:cubicBezTo>
                    <a:pt x="5406" y="3287"/>
                    <a:pt x="5556" y="3199"/>
                    <a:pt x="5646" y="3067"/>
                  </a:cubicBezTo>
                  <a:cubicBezTo>
                    <a:pt x="7143" y="3067"/>
                    <a:pt x="7143" y="3067"/>
                    <a:pt x="7143" y="3067"/>
                  </a:cubicBezTo>
                  <a:cubicBezTo>
                    <a:pt x="7409" y="3067"/>
                    <a:pt x="7634" y="2842"/>
                    <a:pt x="7634" y="2576"/>
                  </a:cubicBezTo>
                  <a:cubicBezTo>
                    <a:pt x="7614" y="2289"/>
                    <a:pt x="7389" y="2084"/>
                    <a:pt x="7122" y="2084"/>
                  </a:cubicBezTo>
                  <a:close/>
                </a:path>
              </a:pathLst>
            </a:custGeom>
            <a:gradFill>
              <a:gsLst>
                <a:gs pos="0">
                  <a:srgbClr val="5E9EFF"/>
                </a:gs>
                <a:gs pos="39999">
                  <a:schemeClr val="tx2">
                    <a:lumMod val="40000"/>
                    <a:lumOff val="60000"/>
                  </a:schemeClr>
                </a:gs>
                <a:gs pos="70000">
                  <a:schemeClr val="tx2">
                    <a:lumMod val="20000"/>
                    <a:lumOff val="80000"/>
                    <a:alpha val="59000"/>
                  </a:schemeClr>
                </a:gs>
                <a:gs pos="100000">
                  <a:schemeClr val="bg1">
                    <a:alpha val="38000"/>
                  </a:schemeClr>
                </a:gs>
              </a:gsLst>
              <a:lin ang="5400000" scaled="0"/>
            </a:gradFill>
            <a:ln w="9525">
              <a:noFill/>
              <a:round/>
              <a:headEnd/>
              <a:tailEnd/>
            </a:ln>
          </p:spPr>
          <p:txBody>
            <a:bodyPr vert="horz" wrap="square" lIns="121916" tIns="60958" rIns="121916" bIns="60958" numCol="1" anchor="t" anchorCtr="0" compatLnSpc="1">
              <a:prstTxWarp prst="textNoShape">
                <a:avLst/>
              </a:prstTxWarp>
            </a:bodyPr>
            <a:lstStyle/>
            <a:p>
              <a:endParaRPr lang="zh-CN" altLang="en-US" sz="3200">
                <a:latin typeface="微软雅黑" panose="020B0503020204020204" pitchFamily="34" charset="-122"/>
                <a:ea typeface="微软雅黑" panose="020B0503020204020204" pitchFamily="34" charset="-122"/>
              </a:endParaRPr>
            </a:p>
          </p:txBody>
        </p:sp>
        <p:sp>
          <p:nvSpPr>
            <p:cNvPr id="87" name="矩形 86"/>
            <p:cNvSpPr/>
            <p:nvPr/>
          </p:nvSpPr>
          <p:spPr>
            <a:xfrm>
              <a:off x="4218766" y="2049007"/>
              <a:ext cx="733843" cy="457587"/>
            </a:xfrm>
            <a:prstGeom prst="rect">
              <a:avLst/>
            </a:prstGeom>
          </p:spPr>
          <p:txBody>
            <a:bodyPr wrap="none">
              <a:spAutoFit/>
            </a:bodyPr>
            <a:lstStyle/>
            <a:p>
              <a:pPr defTabSz="1144701"/>
              <a:r>
                <a:rPr lang="zh-CN" altLang="en-US" sz="2400" b="1" kern="0" dirty="0">
                  <a:latin typeface="微软雅黑" panose="020B0503020204020204" pitchFamily="34" charset="-122"/>
                  <a:ea typeface="微软雅黑" panose="020B0503020204020204" pitchFamily="34" charset="-122"/>
                  <a:cs typeface="Arial" pitchFamily="34" charset="0"/>
                </a:rPr>
                <a:t>云核心网</a:t>
              </a:r>
            </a:p>
          </p:txBody>
        </p:sp>
      </p:grpSp>
    </p:spTree>
    <p:extLst>
      <p:ext uri="{BB962C8B-B14F-4D97-AF65-F5344CB8AC3E}">
        <p14:creationId xmlns:p14="http://schemas.microsoft.com/office/powerpoint/2010/main" val="2672711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B2016B69-B2FA-432B-9302-3D1F43A02168}"/>
              </a:ext>
            </a:extLst>
          </p:cNvPr>
          <p:cNvPicPr>
            <a:picLocks noChangeAspect="1"/>
          </p:cNvPicPr>
          <p:nvPr/>
        </p:nvPicPr>
        <p:blipFill>
          <a:blip r:embed="rId12"/>
          <a:stretch>
            <a:fillRect/>
          </a:stretch>
        </p:blipFill>
        <p:spPr>
          <a:xfrm>
            <a:off x="6696992" y="4936783"/>
            <a:ext cx="1206875" cy="689880"/>
          </a:xfrm>
          <a:prstGeom prst="rect">
            <a:avLst/>
          </a:prstGeom>
        </p:spPr>
      </p:pic>
      <p:pic>
        <p:nvPicPr>
          <p:cNvPr id="32" name="图片 31">
            <a:extLst>
              <a:ext uri="{FF2B5EF4-FFF2-40B4-BE49-F238E27FC236}">
                <a16:creationId xmlns:a16="http://schemas.microsoft.com/office/drawing/2014/main" id="{629C8F36-AEE6-42ED-8659-12118B85BDF3}"/>
              </a:ext>
            </a:extLst>
          </p:cNvPr>
          <p:cNvPicPr>
            <a:picLocks noChangeAspect="1"/>
          </p:cNvPicPr>
          <p:nvPr/>
        </p:nvPicPr>
        <p:blipFill>
          <a:blip r:embed="rId13"/>
          <a:stretch>
            <a:fillRect/>
          </a:stretch>
        </p:blipFill>
        <p:spPr>
          <a:xfrm>
            <a:off x="5585186" y="4937521"/>
            <a:ext cx="1103400" cy="683925"/>
          </a:xfrm>
          <a:prstGeom prst="rect">
            <a:avLst/>
          </a:prstGeom>
        </p:spPr>
      </p:pic>
      <p:pic>
        <p:nvPicPr>
          <p:cNvPr id="31" name="图片 30">
            <a:extLst>
              <a:ext uri="{FF2B5EF4-FFF2-40B4-BE49-F238E27FC236}">
                <a16:creationId xmlns:a16="http://schemas.microsoft.com/office/drawing/2014/main" id="{936482F9-26BD-482F-974C-DE8E5267DB9F}"/>
              </a:ext>
            </a:extLst>
          </p:cNvPr>
          <p:cNvPicPr>
            <a:picLocks noChangeAspect="1"/>
          </p:cNvPicPr>
          <p:nvPr/>
        </p:nvPicPr>
        <p:blipFill>
          <a:blip r:embed="rId14"/>
          <a:stretch>
            <a:fillRect/>
          </a:stretch>
        </p:blipFill>
        <p:spPr>
          <a:xfrm>
            <a:off x="3798178" y="4937521"/>
            <a:ext cx="1233813" cy="689142"/>
          </a:xfrm>
          <a:prstGeom prst="rect">
            <a:avLst/>
          </a:prstGeom>
        </p:spPr>
      </p:pic>
      <p:pic>
        <p:nvPicPr>
          <p:cNvPr id="30" name="图片 29">
            <a:extLst>
              <a:ext uri="{FF2B5EF4-FFF2-40B4-BE49-F238E27FC236}">
                <a16:creationId xmlns:a16="http://schemas.microsoft.com/office/drawing/2014/main" id="{0B15CC0F-9D7B-403C-9956-94E1F6BA2A6D}"/>
              </a:ext>
            </a:extLst>
          </p:cNvPr>
          <p:cNvPicPr>
            <a:picLocks noChangeAspect="1"/>
          </p:cNvPicPr>
          <p:nvPr/>
        </p:nvPicPr>
        <p:blipFill>
          <a:blip r:embed="rId15"/>
          <a:stretch>
            <a:fillRect/>
          </a:stretch>
        </p:blipFill>
        <p:spPr>
          <a:xfrm>
            <a:off x="1937899" y="4939145"/>
            <a:ext cx="1110101" cy="685679"/>
          </a:xfrm>
          <a:prstGeom prst="rect">
            <a:avLst/>
          </a:prstGeom>
        </p:spPr>
      </p:pic>
      <p:sp>
        <p:nvSpPr>
          <p:cNvPr id="309" name="Title 2"/>
          <p:cNvSpPr txBox="1">
            <a:spLocks/>
          </p:cNvSpPr>
          <p:nvPr>
            <p:custDataLst>
              <p:tags r:id="rId1"/>
            </p:custDataLst>
          </p:nvPr>
        </p:nvSpPr>
        <p:spPr>
          <a:xfrm>
            <a:off x="108420" y="72300"/>
            <a:ext cx="9993194" cy="431948"/>
          </a:xfrm>
          <a:prstGeom prst="rect">
            <a:avLst/>
          </a:prstGeom>
        </p:spPr>
        <p:txBody>
          <a:bodyPr lIns="91413" tIns="45706" rIns="91413" bIns="45706"/>
          <a:lstStyle/>
          <a:p>
            <a:pPr>
              <a:defRPr/>
            </a:pP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rPr>
              <a:t>精控业务</a:t>
            </a:r>
            <a:r>
              <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rPr>
              <a:t>——</a:t>
            </a:r>
            <a:r>
              <a:rPr kumimoji="1" lang="zh-CN" altLang="en-US" sz="2799" b="1" kern="0" dirty="0">
                <a:solidFill>
                  <a:srgbClr val="1D1D1A">
                    <a:lumMod val="50000"/>
                  </a:srgbClr>
                </a:solidFill>
                <a:latin typeface="微软雅黑" panose="020B0503020204020204" pitchFamily="34" charset="-122"/>
                <a:ea typeface="微软雅黑" panose="020B0503020204020204" pitchFamily="34" charset="-122"/>
              </a:rPr>
              <a:t>电力系统安全稳定的第二道防线</a:t>
            </a:r>
            <a:endParaRPr kumimoji="1" lang="en-US" altLang="zh-CN" sz="2799" b="1" kern="0" dirty="0">
              <a:solidFill>
                <a:srgbClr val="1D1D1A">
                  <a:lumMod val="50000"/>
                </a:srgbClr>
              </a:solidFill>
              <a:latin typeface="微软雅黑" panose="020B0503020204020204" pitchFamily="34" charset="-122"/>
              <a:ea typeface="微软雅黑" panose="020B0503020204020204" pitchFamily="34" charset="-122"/>
              <a:sym typeface="Wingdings" pitchFamily="2" charset="2"/>
            </a:endParaRPr>
          </a:p>
        </p:txBody>
      </p:sp>
      <p:sp>
        <p:nvSpPr>
          <p:cNvPr id="287" name="Rounded Rectangle 41"/>
          <p:cNvSpPr/>
          <p:nvPr/>
        </p:nvSpPr>
        <p:spPr bwMode="auto">
          <a:xfrm>
            <a:off x="3944269" y="852813"/>
            <a:ext cx="3683106" cy="1869070"/>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sp>
        <p:nvSpPr>
          <p:cNvPr id="291" name="Rounded Rectangle 41"/>
          <p:cNvSpPr/>
          <p:nvPr/>
        </p:nvSpPr>
        <p:spPr>
          <a:xfrm>
            <a:off x="895646" y="1689445"/>
            <a:ext cx="2752281" cy="613535"/>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sp>
        <p:nvSpPr>
          <p:cNvPr id="333" name="Rounded Rectangle 41"/>
          <p:cNvSpPr/>
          <p:nvPr/>
        </p:nvSpPr>
        <p:spPr>
          <a:xfrm>
            <a:off x="895647" y="1028978"/>
            <a:ext cx="2758628" cy="580254"/>
          </a:xfrm>
          <a:prstGeom prst="roundRect">
            <a:avLst>
              <a:gd name="adj" fmla="val 1532"/>
            </a:avLst>
          </a:prstGeom>
          <a:noFill/>
          <a:ln w="9525" cap="flat" cmpd="sng" algn="ctr">
            <a:solidFill>
              <a:schemeClr val="bg2">
                <a:lumMod val="90000"/>
              </a:schemeClr>
            </a:solidFill>
            <a:prstDash val="solid"/>
            <a:round/>
            <a:headEnd type="none" w="med" len="med"/>
            <a:tailEnd type="none" w="med" len="med"/>
          </a:ln>
          <a:effectLst>
            <a:outerShdw blurRad="63500" algn="ctr" rotWithShape="0">
              <a:prstClr val="black">
                <a:alpha val="40000"/>
              </a:prstClr>
            </a:outerShdw>
          </a:effectLst>
        </p:spPr>
      </p:sp>
      <p:cxnSp>
        <p:nvCxnSpPr>
          <p:cNvPr id="336" name="直接箭头连接符 92"/>
          <p:cNvCxnSpPr>
            <a:cxnSpLocks noChangeShapeType="1"/>
          </p:cNvCxnSpPr>
          <p:nvPr/>
        </p:nvCxnSpPr>
        <p:spPr bwMode="auto">
          <a:xfrm>
            <a:off x="3400270" y="1297850"/>
            <a:ext cx="596917" cy="0"/>
          </a:xfrm>
          <a:prstGeom prst="straightConnector1">
            <a:avLst/>
          </a:prstGeom>
          <a:noFill/>
          <a:ln w="12700">
            <a:solidFill>
              <a:srgbClr val="FF0000"/>
            </a:solidFill>
            <a:prstDash val="dash"/>
            <a:round/>
            <a:headEnd type="triangle" w="med" len="med"/>
            <a:tailEnd type="triangle" w="med" len="med"/>
          </a:ln>
        </p:spPr>
      </p:cxnSp>
      <p:pic>
        <p:nvPicPr>
          <p:cNvPr id="488" name="Picture 1085" descr="图片199"/>
          <p:cNvPicPr>
            <a:picLocks noChangeAspect="1" noChangeArrowheads="1"/>
          </p:cNvPicPr>
          <p:nvPr/>
        </p:nvPicPr>
        <p:blipFill>
          <a:blip r:embed="rId16" cstate="print"/>
          <a:srcRect/>
          <a:stretch>
            <a:fillRect/>
          </a:stretch>
        </p:blipFill>
        <p:spPr bwMode="auto">
          <a:xfrm>
            <a:off x="2406217" y="1060742"/>
            <a:ext cx="737932" cy="485004"/>
          </a:xfrm>
          <a:prstGeom prst="rect">
            <a:avLst/>
          </a:prstGeom>
          <a:noFill/>
          <a:effectLst>
            <a:outerShdw blurRad="50800" dist="38100" dir="2700000" algn="tl" rotWithShape="0">
              <a:prstClr val="black">
                <a:alpha val="40000"/>
              </a:prstClr>
            </a:outerShdw>
          </a:effectLst>
        </p:spPr>
      </p:pic>
      <p:pic>
        <p:nvPicPr>
          <p:cNvPr id="490" name="Picture 1086" descr="图片200"/>
          <p:cNvPicPr>
            <a:picLocks noChangeAspect="1" noChangeArrowheads="1"/>
          </p:cNvPicPr>
          <p:nvPr/>
        </p:nvPicPr>
        <p:blipFill>
          <a:blip r:embed="rId17" cstate="print"/>
          <a:srcRect/>
          <a:stretch>
            <a:fillRect/>
          </a:stretch>
        </p:blipFill>
        <p:spPr bwMode="auto">
          <a:xfrm>
            <a:off x="2365577" y="1807980"/>
            <a:ext cx="831070" cy="406323"/>
          </a:xfrm>
          <a:prstGeom prst="rect">
            <a:avLst/>
          </a:prstGeom>
          <a:noFill/>
          <a:effectLst>
            <a:outerShdw blurRad="50800" dist="38100" dir="2700000" algn="tl" rotWithShape="0">
              <a:prstClr val="black">
                <a:alpha val="40000"/>
              </a:prstClr>
            </a:outerShdw>
          </a:effectLst>
        </p:spPr>
      </p:pic>
      <p:cxnSp>
        <p:nvCxnSpPr>
          <p:cNvPr id="492" name="直接箭头连接符 92"/>
          <p:cNvCxnSpPr>
            <a:cxnSpLocks noChangeShapeType="1"/>
          </p:cNvCxnSpPr>
          <p:nvPr/>
        </p:nvCxnSpPr>
        <p:spPr bwMode="auto">
          <a:xfrm flipV="1">
            <a:off x="3389686" y="1976473"/>
            <a:ext cx="584217" cy="0"/>
          </a:xfrm>
          <a:prstGeom prst="straightConnector1">
            <a:avLst/>
          </a:prstGeom>
          <a:noFill/>
          <a:ln w="12700">
            <a:solidFill>
              <a:srgbClr val="FF0000"/>
            </a:solidFill>
            <a:prstDash val="dash"/>
            <a:round/>
            <a:headEnd type="triangle" w="med" len="med"/>
            <a:tailEnd type="triangle" w="med" len="med"/>
          </a:ln>
        </p:spPr>
      </p:cxnSp>
      <p:sp>
        <p:nvSpPr>
          <p:cNvPr id="106" name="TextBox 105"/>
          <p:cNvSpPr txBox="1"/>
          <p:nvPr/>
        </p:nvSpPr>
        <p:spPr>
          <a:xfrm>
            <a:off x="1411583" y="2273229"/>
            <a:ext cx="2874297" cy="415829"/>
          </a:xfrm>
          <a:prstGeom prst="rect">
            <a:avLst/>
          </a:prstGeom>
          <a:noFill/>
        </p:spPr>
        <p:txBody>
          <a:bodyPr lIns="121916" tIns="60958" rIns="121916" bIns="60958">
            <a:spAutoFit/>
          </a:bodyPr>
          <a:lstStyle/>
          <a:p>
            <a:pPr algn="ctr">
              <a:defRPr/>
            </a:pPr>
            <a:r>
              <a:rPr lang="en-US" altLang="zh-CN" sz="1900" b="1" dirty="0">
                <a:solidFill>
                  <a:schemeClr val="bg1"/>
                </a:solidFill>
                <a:latin typeface="微软雅黑" panose="020B0503020204020204" pitchFamily="34" charset="-122"/>
                <a:ea typeface="微软雅黑" panose="020B0503020204020204" pitchFamily="34" charset="-122"/>
                <a:cs typeface="Arial" pitchFamily="34" charset="0"/>
              </a:rPr>
              <a:t>Command center</a:t>
            </a:r>
            <a:endParaRPr lang="zh-CN" altLang="en-US" sz="19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65" name="Text Box 235"/>
          <p:cNvSpPr txBox="1">
            <a:spLocks noChangeArrowheads="1"/>
          </p:cNvSpPr>
          <p:nvPr/>
        </p:nvSpPr>
        <p:spPr bwMode="auto">
          <a:xfrm>
            <a:off x="1179030" y="1113269"/>
            <a:ext cx="697627" cy="400110"/>
          </a:xfrm>
          <a:prstGeom prst="rect">
            <a:avLst/>
          </a:prstGeom>
          <a:noFill/>
          <a:ln w="9525" algn="ctr">
            <a:noFill/>
            <a:miter lim="800000"/>
            <a:headEnd/>
            <a:tailEnd/>
          </a:ln>
          <a:effectLst/>
        </p:spPr>
        <p:txBody>
          <a:bodyPr wrap="none">
            <a:spAutoFit/>
          </a:bodyPr>
          <a:lstStyle/>
          <a:p>
            <a:pPr>
              <a:buFont typeface="Wingdings" pitchFamily="2" charset="2"/>
              <a:buNone/>
              <a:defRPr/>
            </a:pPr>
            <a:r>
              <a:rPr lang="zh-CN" altLang="en-US" sz="2000" kern="0" dirty="0">
                <a:latin typeface="微软雅黑" panose="020B0503020204020204" pitchFamily="34" charset="-122"/>
                <a:ea typeface="微软雅黑" panose="020B0503020204020204" pitchFamily="34" charset="-122"/>
                <a:cs typeface="Arial" pitchFamily="34" charset="0"/>
              </a:rPr>
              <a:t>网管</a:t>
            </a:r>
          </a:p>
        </p:txBody>
      </p:sp>
      <p:sp>
        <p:nvSpPr>
          <p:cNvPr id="766" name="Text Box 235"/>
          <p:cNvSpPr txBox="1">
            <a:spLocks noChangeArrowheads="1"/>
          </p:cNvSpPr>
          <p:nvPr/>
        </p:nvSpPr>
        <p:spPr bwMode="auto">
          <a:xfrm>
            <a:off x="1100910" y="1764942"/>
            <a:ext cx="800219" cy="276999"/>
          </a:xfrm>
          <a:prstGeom prst="rect">
            <a:avLst/>
          </a:prstGeom>
          <a:noFill/>
          <a:ln w="9525" algn="ctr">
            <a:noFill/>
            <a:miter lim="800000"/>
            <a:headEnd/>
            <a:tailEnd/>
          </a:ln>
          <a:effectLst/>
        </p:spPr>
        <p:txBody>
          <a:bodyPr wrap="none">
            <a:spAutoFit/>
          </a:bodyPr>
          <a:lstStyle/>
          <a:p>
            <a:pPr>
              <a:buFont typeface="Wingdings" pitchFamily="2" charset="2"/>
              <a:buNone/>
              <a:defRPr/>
            </a:pPr>
            <a:r>
              <a:rPr lang="zh-CN" altLang="en-US" sz="1200" kern="0" dirty="0">
                <a:latin typeface="微软雅黑" panose="020B0503020204020204" pitchFamily="34" charset="-122"/>
                <a:ea typeface="微软雅黑" panose="020B0503020204020204" pitchFamily="34" charset="-122"/>
                <a:cs typeface="Arial" pitchFamily="34" charset="0"/>
              </a:rPr>
              <a:t>精控主站</a:t>
            </a:r>
          </a:p>
        </p:txBody>
      </p:sp>
      <p:sp>
        <p:nvSpPr>
          <p:cNvPr id="105" name="Oval 102"/>
          <p:cNvSpPr>
            <a:spLocks noChangeArrowheads="1"/>
          </p:cNvSpPr>
          <p:nvPr/>
        </p:nvSpPr>
        <p:spPr bwMode="auto">
          <a:xfrm>
            <a:off x="1313053" y="2893965"/>
            <a:ext cx="6407229" cy="846957"/>
          </a:xfrm>
          <a:prstGeom prst="ellipse">
            <a:avLst/>
          </a:prstGeom>
          <a:noFill/>
          <a:ln w="19050">
            <a:solidFill>
              <a:srgbClr val="FFC000"/>
            </a:solidFill>
            <a:round/>
            <a:headEnd/>
            <a:tailEnd/>
          </a:ln>
          <a:effectLst>
            <a:outerShdw blurRad="50800" dist="38100" dir="2700000" algn="tl" rotWithShape="0">
              <a:prstClr val="black">
                <a:alpha val="40000"/>
              </a:prstClr>
            </a:outerShdw>
          </a:effectLst>
        </p:spPr>
        <p:txBody>
          <a:bodyPr wrap="none" lIns="121916" tIns="60958" rIns="121916" bIns="60958" anchor="ctr"/>
          <a:lstStyle/>
          <a:p>
            <a:pPr algn="ctr" defTabSz="1219200">
              <a:defRPr/>
            </a:pPr>
            <a:endParaRPr lang="zh-CN" altLang="en-US" b="1" kern="0" dirty="0">
              <a:ln w="18000">
                <a:solidFill>
                  <a:srgbClr val="FFCC66">
                    <a:satMod val="140000"/>
                  </a:srgbClr>
                </a:solidFill>
                <a:prstDash val="solid"/>
                <a:miter lim="800000"/>
              </a:ln>
              <a:solidFill>
                <a:srgbClr val="2D2015"/>
              </a:solidFill>
              <a:effectLst>
                <a:outerShdw blurRad="25500" dist="23000" dir="7020000" algn="tl">
                  <a:srgbClr val="000000">
                    <a:alpha val="50000"/>
                  </a:srgbClr>
                </a:outerShdw>
              </a:effectLst>
              <a:latin typeface="微软雅黑" panose="020B0503020204020204" pitchFamily="34" charset="-122"/>
              <a:ea typeface="微软雅黑" panose="020B0503020204020204" pitchFamily="34" charset="-122"/>
            </a:endParaRPr>
          </a:p>
        </p:txBody>
      </p:sp>
      <p:pic>
        <p:nvPicPr>
          <p:cNvPr id="232" name="Picture 195" descr="5"/>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rot="21363755">
            <a:off x="2377211" y="3261099"/>
            <a:ext cx="1529959" cy="660742"/>
          </a:xfrm>
          <a:prstGeom prst="rect">
            <a:avLst/>
          </a:prstGeom>
          <a:noFill/>
          <a:ln w="9525">
            <a:noFill/>
            <a:miter lim="800000"/>
            <a:headEnd/>
            <a:tailEnd/>
          </a:ln>
        </p:spPr>
      </p:pic>
      <p:sp>
        <p:nvSpPr>
          <p:cNvPr id="233" name="TextBox 95"/>
          <p:cNvSpPr txBox="1">
            <a:spLocks noChangeArrowheads="1"/>
          </p:cNvSpPr>
          <p:nvPr/>
        </p:nvSpPr>
        <p:spPr bwMode="auto">
          <a:xfrm>
            <a:off x="2953578" y="3334394"/>
            <a:ext cx="684804" cy="430887"/>
          </a:xfrm>
          <a:prstGeom prst="rect">
            <a:avLst/>
          </a:prstGeom>
          <a:noFill/>
          <a:ln w="9525">
            <a:noFill/>
            <a:miter lim="800000"/>
            <a:headEnd/>
            <a:tailEnd/>
          </a:ln>
        </p:spPr>
        <p:txBody>
          <a:bodyPr wrap="none">
            <a:spAutoFit/>
          </a:bodyPr>
          <a:lstStyle/>
          <a:p>
            <a:pPr algn="ctr" defTabSz="1219200">
              <a:buClr>
                <a:srgbClr val="C00000"/>
              </a:buClr>
              <a:defRPr/>
            </a:pPr>
            <a:r>
              <a:rPr lang="en-US" altLang="zh-CN" sz="1100" b="1" kern="0" dirty="0">
                <a:latin typeface="微软雅黑" panose="020B0503020204020204" pitchFamily="34" charset="-122"/>
                <a:ea typeface="微软雅黑" panose="020B0503020204020204" pitchFamily="34" charset="-122"/>
              </a:rPr>
              <a:t>110KV </a:t>
            </a:r>
          </a:p>
          <a:p>
            <a:pPr algn="ctr" defTabSz="1219200">
              <a:buClr>
                <a:srgbClr val="C00000"/>
              </a:buClr>
              <a:defRPr/>
            </a:pPr>
            <a:r>
              <a:rPr lang="zh-CN" altLang="en-US" sz="1100" b="1" kern="0" dirty="0">
                <a:latin typeface="微软雅黑" panose="020B0503020204020204" pitchFamily="34" charset="-122"/>
                <a:ea typeface="微软雅黑" panose="020B0503020204020204" pitchFamily="34" charset="-122"/>
              </a:rPr>
              <a:t>子站点</a:t>
            </a:r>
          </a:p>
        </p:txBody>
      </p:sp>
      <p:grpSp>
        <p:nvGrpSpPr>
          <p:cNvPr id="3" name="Group 139"/>
          <p:cNvGrpSpPr>
            <a:grpSpLocks noChangeAspect="1"/>
          </p:cNvGrpSpPr>
          <p:nvPr/>
        </p:nvGrpSpPr>
        <p:grpSpPr bwMode="auto">
          <a:xfrm>
            <a:off x="2338161" y="3105663"/>
            <a:ext cx="646027" cy="868172"/>
            <a:chOff x="4832" y="2369"/>
            <a:chExt cx="520" cy="670"/>
          </a:xfrm>
        </p:grpSpPr>
        <p:sp>
          <p:nvSpPr>
            <p:cNvPr id="237" name="AutoShape 140"/>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Freeform 141"/>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Freeform 142"/>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Freeform 143"/>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Freeform 144"/>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Freeform 145"/>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Freeform 146"/>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Freeform 147"/>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Freeform 148"/>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6" name="Freeform 149"/>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7" name="Freeform 150"/>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8" name="Freeform 151"/>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49" name="Freeform 152"/>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0" name="Freeform 153"/>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1" name="Freeform 154"/>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2" name="Freeform 155"/>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3" name="Freeform 156"/>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4" name="Freeform 157"/>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5" name="Freeform 158"/>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6" name="Freeform 159"/>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7" name="Freeform 160"/>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8" name="Freeform 161"/>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59" name="Freeform 162"/>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0" name="Freeform 163"/>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1" name="Freeform 164"/>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2" name="Freeform 165"/>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3" name="Freeform 166"/>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4" name="Freeform 167"/>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5" name="Freeform 168"/>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6" name="Freeform 169"/>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7" name="Freeform 170"/>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8" name="Freeform 171"/>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69" name="Freeform 172"/>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0" name="Freeform 173"/>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1" name="Freeform 174"/>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2" name="Freeform 175"/>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3" name="Freeform 176"/>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4" name="Freeform 177"/>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5" name="Freeform 178"/>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6" name="Freeform 179"/>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7" name="Freeform 180"/>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8" name="Freeform 181"/>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79" name="Freeform 182"/>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0" name="Freeform 183"/>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1" name="Freeform 184"/>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2" name="Rectangle 185"/>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3" name="Freeform 186"/>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4" name="Freeform 187"/>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5" name="Freeform 188"/>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6" name="Freeform 189"/>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8" name="Freeform 190"/>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89" name="Freeform 191"/>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0" name="Freeform 192"/>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2" name="Freeform 193"/>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3" name="Freeform 194"/>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294" name="Freeform 195"/>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cxnSp>
        <p:nvCxnSpPr>
          <p:cNvPr id="436" name="直接连接符 435"/>
          <p:cNvCxnSpPr/>
          <p:nvPr/>
        </p:nvCxnSpPr>
        <p:spPr>
          <a:xfrm>
            <a:off x="4495554" y="2695575"/>
            <a:ext cx="0" cy="21595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437" name="TextBox 28"/>
          <p:cNvSpPr txBox="1">
            <a:spLocks noChangeArrowheads="1"/>
          </p:cNvSpPr>
          <p:nvPr>
            <p:custDataLst>
              <p:tags r:id="rId2"/>
            </p:custDataLst>
          </p:nvPr>
        </p:nvSpPr>
        <p:spPr bwMode="auto">
          <a:xfrm>
            <a:off x="4155562" y="2788936"/>
            <a:ext cx="2312770" cy="328570"/>
          </a:xfrm>
          <a:prstGeom prst="rect">
            <a:avLst/>
          </a:prstGeom>
          <a:noFill/>
          <a:ln w="9525">
            <a:noFill/>
            <a:miter lim="800000"/>
            <a:headEnd/>
            <a:tailEnd/>
          </a:ln>
        </p:spPr>
        <p:txBody>
          <a:bodyPr wrap="square" lIns="81609" tIns="40805" rIns="81609" bIns="40805">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itchFamily="34" charset="0"/>
              </a:rPr>
              <a:t>电力骨干传输网</a:t>
            </a:r>
            <a:endParaRPr lang="en-US" altLang="zh-CN" sz="16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38" name="TextBox 28"/>
          <p:cNvSpPr txBox="1">
            <a:spLocks noChangeArrowheads="1"/>
          </p:cNvSpPr>
          <p:nvPr>
            <p:custDataLst>
              <p:tags r:id="rId3"/>
            </p:custDataLst>
          </p:nvPr>
        </p:nvSpPr>
        <p:spPr bwMode="auto">
          <a:xfrm>
            <a:off x="736527" y="2836658"/>
            <a:ext cx="1045970" cy="451739"/>
          </a:xfrm>
          <a:prstGeom prst="rect">
            <a:avLst/>
          </a:prstGeom>
          <a:noFill/>
          <a:ln w="9525">
            <a:noFill/>
            <a:miter lim="800000"/>
            <a:headEnd/>
            <a:tailEnd/>
          </a:ln>
        </p:spPr>
        <p:txBody>
          <a:bodyPr wrap="square" lIns="81609" tIns="40805" rIns="81609" bIns="40805">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rPr>
              <a:t>110KV</a:t>
            </a:r>
          </a:p>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电力环</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56" name="TextBox 28"/>
          <p:cNvSpPr txBox="1">
            <a:spLocks noChangeArrowheads="1"/>
          </p:cNvSpPr>
          <p:nvPr>
            <p:custDataLst>
              <p:tags r:id="rId4"/>
            </p:custDataLst>
          </p:nvPr>
        </p:nvSpPr>
        <p:spPr bwMode="auto">
          <a:xfrm>
            <a:off x="615910" y="4341874"/>
            <a:ext cx="868087" cy="45173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负荷控制终端</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pic>
        <p:nvPicPr>
          <p:cNvPr id="527" name="Picture 195" descr="5"/>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rot="21363755">
            <a:off x="5395305" y="3290649"/>
            <a:ext cx="1529959" cy="660742"/>
          </a:xfrm>
          <a:prstGeom prst="rect">
            <a:avLst/>
          </a:prstGeom>
          <a:noFill/>
          <a:ln w="9525">
            <a:noFill/>
            <a:miter lim="800000"/>
            <a:headEnd/>
            <a:tailEnd/>
          </a:ln>
        </p:spPr>
      </p:pic>
      <p:sp>
        <p:nvSpPr>
          <p:cNvPr id="528" name="TextBox 95"/>
          <p:cNvSpPr txBox="1">
            <a:spLocks noChangeArrowheads="1"/>
          </p:cNvSpPr>
          <p:nvPr/>
        </p:nvSpPr>
        <p:spPr bwMode="auto">
          <a:xfrm>
            <a:off x="5995735" y="3363944"/>
            <a:ext cx="684804" cy="430887"/>
          </a:xfrm>
          <a:prstGeom prst="rect">
            <a:avLst/>
          </a:prstGeom>
          <a:noFill/>
          <a:ln w="9525">
            <a:noFill/>
            <a:miter lim="800000"/>
            <a:headEnd/>
            <a:tailEnd/>
          </a:ln>
        </p:spPr>
        <p:txBody>
          <a:bodyPr wrap="none">
            <a:spAutoFit/>
          </a:bodyPr>
          <a:lstStyle/>
          <a:p>
            <a:pPr algn="ctr" defTabSz="1219200">
              <a:buClr>
                <a:srgbClr val="C00000"/>
              </a:buClr>
              <a:defRPr/>
            </a:pPr>
            <a:r>
              <a:rPr lang="en-US" altLang="zh-CN" sz="1100" b="1" kern="0" dirty="0">
                <a:latin typeface="微软雅黑" panose="020B0503020204020204" pitchFamily="34" charset="-122"/>
                <a:ea typeface="微软雅黑" panose="020B0503020204020204" pitchFamily="34" charset="-122"/>
              </a:rPr>
              <a:t>110KV </a:t>
            </a:r>
          </a:p>
          <a:p>
            <a:pPr algn="ctr" defTabSz="1219200">
              <a:buClr>
                <a:srgbClr val="C00000"/>
              </a:buClr>
              <a:defRPr/>
            </a:pPr>
            <a:r>
              <a:rPr lang="zh-CN" altLang="en-US" sz="1100" b="1" kern="0" dirty="0">
                <a:latin typeface="微软雅黑" panose="020B0503020204020204" pitchFamily="34" charset="-122"/>
                <a:ea typeface="微软雅黑" panose="020B0503020204020204" pitchFamily="34" charset="-122"/>
              </a:rPr>
              <a:t>子站点</a:t>
            </a:r>
          </a:p>
        </p:txBody>
      </p:sp>
      <p:grpSp>
        <p:nvGrpSpPr>
          <p:cNvPr id="15" name="Group 139"/>
          <p:cNvGrpSpPr>
            <a:grpSpLocks noChangeAspect="1"/>
          </p:cNvGrpSpPr>
          <p:nvPr/>
        </p:nvGrpSpPr>
        <p:grpSpPr bwMode="auto">
          <a:xfrm>
            <a:off x="5324171" y="3105663"/>
            <a:ext cx="646027" cy="868172"/>
            <a:chOff x="4832" y="2369"/>
            <a:chExt cx="520" cy="670"/>
          </a:xfrm>
        </p:grpSpPr>
        <p:sp>
          <p:nvSpPr>
            <p:cNvPr id="530" name="AutoShape 140"/>
            <p:cNvSpPr>
              <a:spLocks noChangeAspect="1" noChangeArrowheads="1" noTextEdit="1"/>
            </p:cNvSpPr>
            <p:nvPr/>
          </p:nvSpPr>
          <p:spPr bwMode="auto">
            <a:xfrm>
              <a:off x="4832" y="2369"/>
              <a:ext cx="520" cy="670"/>
            </a:xfrm>
            <a:prstGeom prst="rect">
              <a:avLst/>
            </a:prstGeom>
            <a:no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1" name="Freeform 141"/>
            <p:cNvSpPr>
              <a:spLocks/>
            </p:cNvSpPr>
            <p:nvPr/>
          </p:nvSpPr>
          <p:spPr bwMode="auto">
            <a:xfrm>
              <a:off x="5055" y="2911"/>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5"/>
                </a:cxn>
                <a:cxn ang="0">
                  <a:pos x="1782" y="0"/>
                </a:cxn>
                <a:cxn ang="0">
                  <a:pos x="3564" y="0"/>
                </a:cxn>
                <a:cxn ang="0">
                  <a:pos x="5346" y="0"/>
                </a:cxn>
                <a:cxn ang="0">
                  <a:pos x="6237" y="765"/>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5"/>
                  </a:lnTo>
                  <a:lnTo>
                    <a:pt x="1782" y="0"/>
                  </a:lnTo>
                  <a:lnTo>
                    <a:pt x="3564" y="0"/>
                  </a:lnTo>
                  <a:lnTo>
                    <a:pt x="5346" y="0"/>
                  </a:lnTo>
                  <a:lnTo>
                    <a:pt x="6237" y="765"/>
                  </a:lnTo>
                  <a:lnTo>
                    <a:pt x="7128" y="1530"/>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2" name="Freeform 142"/>
            <p:cNvSpPr>
              <a:spLocks/>
            </p:cNvSpPr>
            <p:nvPr/>
          </p:nvSpPr>
          <p:spPr bwMode="auto">
            <a:xfrm>
              <a:off x="5055" y="2957"/>
              <a:ext cx="297" cy="18"/>
            </a:xfrm>
            <a:custGeom>
              <a:avLst/>
              <a:gdLst/>
              <a:ahLst/>
              <a:cxnLst>
                <a:cxn ang="0">
                  <a:pos x="1" y="0"/>
                </a:cxn>
                <a:cxn ang="0">
                  <a:pos x="0" y="430"/>
                </a:cxn>
                <a:cxn ang="0">
                  <a:pos x="7128" y="432"/>
                </a:cxn>
                <a:cxn ang="0">
                  <a:pos x="7129" y="0"/>
                </a:cxn>
                <a:cxn ang="0">
                  <a:pos x="1" y="0"/>
                </a:cxn>
              </a:cxnLst>
              <a:rect l="0" t="0" r="r" b="b"/>
              <a:pathLst>
                <a:path w="7129" h="432">
                  <a:moveTo>
                    <a:pt x="1" y="0"/>
                  </a:moveTo>
                  <a:lnTo>
                    <a:pt x="0" y="430"/>
                  </a:lnTo>
                  <a:lnTo>
                    <a:pt x="7128" y="432"/>
                  </a:lnTo>
                  <a:lnTo>
                    <a:pt x="7129" y="0"/>
                  </a:lnTo>
                  <a:lnTo>
                    <a:pt x="1"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3" name="Freeform 143"/>
            <p:cNvSpPr>
              <a:spLocks/>
            </p:cNvSpPr>
            <p:nvPr/>
          </p:nvSpPr>
          <p:spPr bwMode="auto">
            <a:xfrm>
              <a:off x="5055" y="2911"/>
              <a:ext cx="74" cy="128"/>
            </a:xfrm>
            <a:custGeom>
              <a:avLst/>
              <a:gdLst/>
              <a:ahLst/>
              <a:cxnLst>
                <a:cxn ang="0">
                  <a:pos x="1784" y="3061"/>
                </a:cxn>
                <a:cxn ang="0">
                  <a:pos x="1782" y="3061"/>
                </a:cxn>
                <a:cxn ang="0">
                  <a:pos x="891" y="2296"/>
                </a:cxn>
                <a:cxn ang="0">
                  <a:pos x="0" y="1530"/>
                </a:cxn>
                <a:cxn ang="0">
                  <a:pos x="891" y="765"/>
                </a:cxn>
                <a:cxn ang="0">
                  <a:pos x="1782" y="0"/>
                </a:cxn>
                <a:cxn ang="0">
                  <a:pos x="1784" y="0"/>
                </a:cxn>
                <a:cxn ang="0">
                  <a:pos x="1784" y="3061"/>
                </a:cxn>
              </a:cxnLst>
              <a:rect l="0" t="0" r="r" b="b"/>
              <a:pathLst>
                <a:path w="1784" h="3061">
                  <a:moveTo>
                    <a:pt x="1784" y="3061"/>
                  </a:moveTo>
                  <a:lnTo>
                    <a:pt x="1782" y="3061"/>
                  </a:lnTo>
                  <a:lnTo>
                    <a:pt x="891" y="2296"/>
                  </a:lnTo>
                  <a:lnTo>
                    <a:pt x="0" y="1530"/>
                  </a:lnTo>
                  <a:lnTo>
                    <a:pt x="891" y="765"/>
                  </a:lnTo>
                  <a:lnTo>
                    <a:pt x="1782" y="0"/>
                  </a:lnTo>
                  <a:lnTo>
                    <a:pt x="1784" y="0"/>
                  </a:lnTo>
                  <a:lnTo>
                    <a:pt x="1784" y="3061"/>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4" name="Freeform 144"/>
            <p:cNvSpPr>
              <a:spLocks/>
            </p:cNvSpPr>
            <p:nvPr/>
          </p:nvSpPr>
          <p:spPr bwMode="auto">
            <a:xfrm>
              <a:off x="5278" y="2912"/>
              <a:ext cx="74" cy="127"/>
            </a:xfrm>
            <a:custGeom>
              <a:avLst/>
              <a:gdLst/>
              <a:ahLst/>
              <a:cxnLst>
                <a:cxn ang="0">
                  <a:pos x="1779" y="1528"/>
                </a:cxn>
                <a:cxn ang="0">
                  <a:pos x="888" y="2294"/>
                </a:cxn>
                <a:cxn ang="0">
                  <a:pos x="0" y="3056"/>
                </a:cxn>
                <a:cxn ang="0">
                  <a:pos x="0" y="0"/>
                </a:cxn>
                <a:cxn ang="0">
                  <a:pos x="888" y="763"/>
                </a:cxn>
                <a:cxn ang="0">
                  <a:pos x="1779" y="1528"/>
                </a:cxn>
              </a:cxnLst>
              <a:rect l="0" t="0" r="r" b="b"/>
              <a:pathLst>
                <a:path w="1779" h="3056">
                  <a:moveTo>
                    <a:pt x="1779" y="1528"/>
                  </a:moveTo>
                  <a:lnTo>
                    <a:pt x="888" y="2294"/>
                  </a:lnTo>
                  <a:lnTo>
                    <a:pt x="0" y="3056"/>
                  </a:lnTo>
                  <a:lnTo>
                    <a:pt x="0" y="0"/>
                  </a:lnTo>
                  <a:lnTo>
                    <a:pt x="888" y="763"/>
                  </a:lnTo>
                  <a:lnTo>
                    <a:pt x="1779" y="1528"/>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5" name="Freeform 145"/>
            <p:cNvSpPr>
              <a:spLocks/>
            </p:cNvSpPr>
            <p:nvPr/>
          </p:nvSpPr>
          <p:spPr bwMode="auto">
            <a:xfrm>
              <a:off x="5055" y="2893"/>
              <a:ext cx="297" cy="128"/>
            </a:xfrm>
            <a:custGeom>
              <a:avLst/>
              <a:gdLst/>
              <a:ahLst/>
              <a:cxnLst>
                <a:cxn ang="0">
                  <a:pos x="7128" y="1530"/>
                </a:cxn>
                <a:cxn ang="0">
                  <a:pos x="6237" y="2296"/>
                </a:cxn>
                <a:cxn ang="0">
                  <a:pos x="5346" y="3061"/>
                </a:cxn>
                <a:cxn ang="0">
                  <a:pos x="3564" y="3061"/>
                </a:cxn>
                <a:cxn ang="0">
                  <a:pos x="1782" y="3061"/>
                </a:cxn>
                <a:cxn ang="0">
                  <a:pos x="891" y="2296"/>
                </a:cxn>
                <a:cxn ang="0">
                  <a:pos x="0" y="1530"/>
                </a:cxn>
                <a:cxn ang="0">
                  <a:pos x="891" y="764"/>
                </a:cxn>
                <a:cxn ang="0">
                  <a:pos x="1782" y="0"/>
                </a:cxn>
                <a:cxn ang="0">
                  <a:pos x="3564" y="0"/>
                </a:cxn>
                <a:cxn ang="0">
                  <a:pos x="5346" y="0"/>
                </a:cxn>
                <a:cxn ang="0">
                  <a:pos x="6237" y="764"/>
                </a:cxn>
                <a:cxn ang="0">
                  <a:pos x="7128" y="1530"/>
                </a:cxn>
              </a:cxnLst>
              <a:rect l="0" t="0" r="r" b="b"/>
              <a:pathLst>
                <a:path w="7128" h="3061">
                  <a:moveTo>
                    <a:pt x="7128" y="1530"/>
                  </a:moveTo>
                  <a:lnTo>
                    <a:pt x="6237" y="2296"/>
                  </a:lnTo>
                  <a:lnTo>
                    <a:pt x="5346" y="3061"/>
                  </a:lnTo>
                  <a:lnTo>
                    <a:pt x="3564" y="3061"/>
                  </a:lnTo>
                  <a:lnTo>
                    <a:pt x="1782" y="3061"/>
                  </a:lnTo>
                  <a:lnTo>
                    <a:pt x="891" y="2296"/>
                  </a:lnTo>
                  <a:lnTo>
                    <a:pt x="0" y="1530"/>
                  </a:lnTo>
                  <a:lnTo>
                    <a:pt x="891" y="764"/>
                  </a:lnTo>
                  <a:lnTo>
                    <a:pt x="1782" y="0"/>
                  </a:lnTo>
                  <a:lnTo>
                    <a:pt x="3564" y="0"/>
                  </a:lnTo>
                  <a:lnTo>
                    <a:pt x="5346" y="0"/>
                  </a:lnTo>
                  <a:lnTo>
                    <a:pt x="6237" y="764"/>
                  </a:lnTo>
                  <a:lnTo>
                    <a:pt x="7128" y="1530"/>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6" name="Freeform 146"/>
            <p:cNvSpPr>
              <a:spLocks/>
            </p:cNvSpPr>
            <p:nvPr/>
          </p:nvSpPr>
          <p:spPr bwMode="auto">
            <a:xfrm>
              <a:off x="4832" y="2830"/>
              <a:ext cx="297" cy="127"/>
            </a:xfrm>
            <a:custGeom>
              <a:avLst/>
              <a:gdLst/>
              <a:ahLst/>
              <a:cxnLst>
                <a:cxn ang="0">
                  <a:pos x="0" y="1532"/>
                </a:cxn>
                <a:cxn ang="0">
                  <a:pos x="892" y="2296"/>
                </a:cxn>
                <a:cxn ang="0">
                  <a:pos x="1782" y="3062"/>
                </a:cxn>
                <a:cxn ang="0">
                  <a:pos x="3564" y="3062"/>
                </a:cxn>
                <a:cxn ang="0">
                  <a:pos x="5346" y="3062"/>
                </a:cxn>
                <a:cxn ang="0">
                  <a:pos x="6237" y="2296"/>
                </a:cxn>
                <a:cxn ang="0">
                  <a:pos x="7128" y="1532"/>
                </a:cxn>
                <a:cxn ang="0">
                  <a:pos x="6237" y="766"/>
                </a:cxn>
                <a:cxn ang="0">
                  <a:pos x="5346" y="0"/>
                </a:cxn>
                <a:cxn ang="0">
                  <a:pos x="3564" y="0"/>
                </a:cxn>
                <a:cxn ang="0">
                  <a:pos x="1782" y="0"/>
                </a:cxn>
                <a:cxn ang="0">
                  <a:pos x="892" y="766"/>
                </a:cxn>
                <a:cxn ang="0">
                  <a:pos x="0" y="1532"/>
                </a:cxn>
              </a:cxnLst>
              <a:rect l="0" t="0" r="r" b="b"/>
              <a:pathLst>
                <a:path w="7128" h="3062">
                  <a:moveTo>
                    <a:pt x="0" y="1532"/>
                  </a:moveTo>
                  <a:lnTo>
                    <a:pt x="892" y="2296"/>
                  </a:lnTo>
                  <a:lnTo>
                    <a:pt x="1782" y="3062"/>
                  </a:lnTo>
                  <a:lnTo>
                    <a:pt x="3564" y="3062"/>
                  </a:lnTo>
                  <a:lnTo>
                    <a:pt x="5346" y="3062"/>
                  </a:lnTo>
                  <a:lnTo>
                    <a:pt x="6237" y="2296"/>
                  </a:lnTo>
                  <a:lnTo>
                    <a:pt x="7128" y="1532"/>
                  </a:lnTo>
                  <a:lnTo>
                    <a:pt x="6237" y="766"/>
                  </a:lnTo>
                  <a:lnTo>
                    <a:pt x="5346" y="0"/>
                  </a:lnTo>
                  <a:lnTo>
                    <a:pt x="3564" y="0"/>
                  </a:lnTo>
                  <a:lnTo>
                    <a:pt x="1782" y="0"/>
                  </a:lnTo>
                  <a:lnTo>
                    <a:pt x="892" y="766"/>
                  </a:lnTo>
                  <a:lnTo>
                    <a:pt x="0" y="1532"/>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7" name="Freeform 147"/>
            <p:cNvSpPr>
              <a:spLocks/>
            </p:cNvSpPr>
            <p:nvPr/>
          </p:nvSpPr>
          <p:spPr bwMode="auto">
            <a:xfrm>
              <a:off x="4832" y="2876"/>
              <a:ext cx="297" cy="18"/>
            </a:xfrm>
            <a:custGeom>
              <a:avLst/>
              <a:gdLst/>
              <a:ahLst/>
              <a:cxnLst>
                <a:cxn ang="0">
                  <a:pos x="7128" y="0"/>
                </a:cxn>
                <a:cxn ang="0">
                  <a:pos x="7129" y="432"/>
                </a:cxn>
                <a:cxn ang="0">
                  <a:pos x="2" y="433"/>
                </a:cxn>
                <a:cxn ang="0">
                  <a:pos x="0" y="1"/>
                </a:cxn>
                <a:cxn ang="0">
                  <a:pos x="7128" y="0"/>
                </a:cxn>
              </a:cxnLst>
              <a:rect l="0" t="0" r="r" b="b"/>
              <a:pathLst>
                <a:path w="7129" h="433">
                  <a:moveTo>
                    <a:pt x="7128" y="0"/>
                  </a:moveTo>
                  <a:lnTo>
                    <a:pt x="7129" y="432"/>
                  </a:lnTo>
                  <a:lnTo>
                    <a:pt x="2" y="433"/>
                  </a:lnTo>
                  <a:lnTo>
                    <a:pt x="0" y="1"/>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8" name="Freeform 148"/>
            <p:cNvSpPr>
              <a:spLocks/>
            </p:cNvSpPr>
            <p:nvPr/>
          </p:nvSpPr>
          <p:spPr bwMode="auto">
            <a:xfrm>
              <a:off x="5055" y="2830"/>
              <a:ext cx="74" cy="127"/>
            </a:xfrm>
            <a:custGeom>
              <a:avLst/>
              <a:gdLst/>
              <a:ahLst/>
              <a:cxnLst>
                <a:cxn ang="0">
                  <a:pos x="0" y="3062"/>
                </a:cxn>
                <a:cxn ang="0">
                  <a:pos x="2" y="3062"/>
                </a:cxn>
                <a:cxn ang="0">
                  <a:pos x="893" y="2296"/>
                </a:cxn>
                <a:cxn ang="0">
                  <a:pos x="1784" y="1532"/>
                </a:cxn>
                <a:cxn ang="0">
                  <a:pos x="893" y="766"/>
                </a:cxn>
                <a:cxn ang="0">
                  <a:pos x="2" y="0"/>
                </a:cxn>
                <a:cxn ang="0">
                  <a:pos x="0" y="0"/>
                </a:cxn>
                <a:cxn ang="0">
                  <a:pos x="0" y="3062"/>
                </a:cxn>
              </a:cxnLst>
              <a:rect l="0" t="0" r="r" b="b"/>
              <a:pathLst>
                <a:path w="1784" h="3062">
                  <a:moveTo>
                    <a:pt x="0" y="3062"/>
                  </a:moveTo>
                  <a:lnTo>
                    <a:pt x="2" y="3062"/>
                  </a:lnTo>
                  <a:lnTo>
                    <a:pt x="893" y="2296"/>
                  </a:lnTo>
                  <a:lnTo>
                    <a:pt x="1784" y="1532"/>
                  </a:lnTo>
                  <a:lnTo>
                    <a:pt x="893" y="766"/>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39" name="Freeform 149"/>
            <p:cNvSpPr>
              <a:spLocks/>
            </p:cNvSpPr>
            <p:nvPr/>
          </p:nvSpPr>
          <p:spPr bwMode="auto">
            <a:xfrm>
              <a:off x="4832" y="2830"/>
              <a:ext cx="74" cy="127"/>
            </a:xfrm>
            <a:custGeom>
              <a:avLst/>
              <a:gdLst/>
              <a:ahLst/>
              <a:cxnLst>
                <a:cxn ang="0">
                  <a:pos x="0" y="1529"/>
                </a:cxn>
                <a:cxn ang="0">
                  <a:pos x="892" y="2293"/>
                </a:cxn>
                <a:cxn ang="0">
                  <a:pos x="1779" y="3056"/>
                </a:cxn>
                <a:cxn ang="0">
                  <a:pos x="1779" y="0"/>
                </a:cxn>
                <a:cxn ang="0">
                  <a:pos x="892" y="763"/>
                </a:cxn>
                <a:cxn ang="0">
                  <a:pos x="0" y="1529"/>
                </a:cxn>
              </a:cxnLst>
              <a:rect l="0" t="0" r="r" b="b"/>
              <a:pathLst>
                <a:path w="1779" h="3056">
                  <a:moveTo>
                    <a:pt x="0" y="1529"/>
                  </a:moveTo>
                  <a:lnTo>
                    <a:pt x="892" y="2293"/>
                  </a:lnTo>
                  <a:lnTo>
                    <a:pt x="1779" y="3056"/>
                  </a:lnTo>
                  <a:lnTo>
                    <a:pt x="1779" y="0"/>
                  </a:lnTo>
                  <a:lnTo>
                    <a:pt x="892"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0" name="Freeform 150"/>
            <p:cNvSpPr>
              <a:spLocks/>
            </p:cNvSpPr>
            <p:nvPr/>
          </p:nvSpPr>
          <p:spPr bwMode="auto">
            <a:xfrm>
              <a:off x="4832" y="2812"/>
              <a:ext cx="297" cy="127"/>
            </a:xfrm>
            <a:custGeom>
              <a:avLst/>
              <a:gdLst/>
              <a:ahLst/>
              <a:cxnLst>
                <a:cxn ang="0">
                  <a:pos x="0" y="1531"/>
                </a:cxn>
                <a:cxn ang="0">
                  <a:pos x="892" y="2296"/>
                </a:cxn>
                <a:cxn ang="0">
                  <a:pos x="1782" y="3062"/>
                </a:cxn>
                <a:cxn ang="0">
                  <a:pos x="3564" y="3062"/>
                </a:cxn>
                <a:cxn ang="0">
                  <a:pos x="5346" y="3062"/>
                </a:cxn>
                <a:cxn ang="0">
                  <a:pos x="6237" y="2296"/>
                </a:cxn>
                <a:cxn ang="0">
                  <a:pos x="7128" y="1531"/>
                </a:cxn>
                <a:cxn ang="0">
                  <a:pos x="6237" y="766"/>
                </a:cxn>
                <a:cxn ang="0">
                  <a:pos x="5346" y="0"/>
                </a:cxn>
                <a:cxn ang="0">
                  <a:pos x="3564" y="0"/>
                </a:cxn>
                <a:cxn ang="0">
                  <a:pos x="1782" y="0"/>
                </a:cxn>
                <a:cxn ang="0">
                  <a:pos x="892" y="766"/>
                </a:cxn>
                <a:cxn ang="0">
                  <a:pos x="0" y="1531"/>
                </a:cxn>
              </a:cxnLst>
              <a:rect l="0" t="0" r="r" b="b"/>
              <a:pathLst>
                <a:path w="7128" h="3062">
                  <a:moveTo>
                    <a:pt x="0" y="1531"/>
                  </a:moveTo>
                  <a:lnTo>
                    <a:pt x="892" y="2296"/>
                  </a:lnTo>
                  <a:lnTo>
                    <a:pt x="1782" y="3062"/>
                  </a:lnTo>
                  <a:lnTo>
                    <a:pt x="3564" y="3062"/>
                  </a:lnTo>
                  <a:lnTo>
                    <a:pt x="5346" y="3062"/>
                  </a:lnTo>
                  <a:lnTo>
                    <a:pt x="6237" y="2296"/>
                  </a:lnTo>
                  <a:lnTo>
                    <a:pt x="7128" y="1531"/>
                  </a:lnTo>
                  <a:lnTo>
                    <a:pt x="6237" y="766"/>
                  </a:lnTo>
                  <a:lnTo>
                    <a:pt x="5346" y="0"/>
                  </a:lnTo>
                  <a:lnTo>
                    <a:pt x="3564" y="0"/>
                  </a:lnTo>
                  <a:lnTo>
                    <a:pt x="1782" y="0"/>
                  </a:lnTo>
                  <a:lnTo>
                    <a:pt x="892" y="766"/>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1" name="Freeform 151"/>
            <p:cNvSpPr>
              <a:spLocks/>
            </p:cNvSpPr>
            <p:nvPr/>
          </p:nvSpPr>
          <p:spPr bwMode="auto">
            <a:xfrm>
              <a:off x="5055" y="2766"/>
              <a:ext cx="297" cy="128"/>
            </a:xfrm>
            <a:custGeom>
              <a:avLst/>
              <a:gdLst/>
              <a:ahLst/>
              <a:cxnLst>
                <a:cxn ang="0">
                  <a:pos x="0" y="1531"/>
                </a:cxn>
                <a:cxn ang="0">
                  <a:pos x="891" y="2296"/>
                </a:cxn>
                <a:cxn ang="0">
                  <a:pos x="1782" y="3062"/>
                </a:cxn>
                <a:cxn ang="0">
                  <a:pos x="3564" y="3062"/>
                </a:cxn>
                <a:cxn ang="0">
                  <a:pos x="5346" y="3062"/>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2">
                  <a:moveTo>
                    <a:pt x="0" y="1531"/>
                  </a:moveTo>
                  <a:lnTo>
                    <a:pt x="891" y="2296"/>
                  </a:lnTo>
                  <a:lnTo>
                    <a:pt x="1782" y="3062"/>
                  </a:lnTo>
                  <a:lnTo>
                    <a:pt x="3564" y="3062"/>
                  </a:lnTo>
                  <a:lnTo>
                    <a:pt x="5346" y="3062"/>
                  </a:lnTo>
                  <a:lnTo>
                    <a:pt x="6237" y="2296"/>
                  </a:lnTo>
                  <a:lnTo>
                    <a:pt x="7128" y="1531"/>
                  </a:lnTo>
                  <a:lnTo>
                    <a:pt x="6237" y="765"/>
                  </a:lnTo>
                  <a:lnTo>
                    <a:pt x="5346" y="0"/>
                  </a:lnTo>
                  <a:lnTo>
                    <a:pt x="3564" y="0"/>
                  </a:lnTo>
                  <a:lnTo>
                    <a:pt x="1782" y="0"/>
                  </a:lnTo>
                  <a:lnTo>
                    <a:pt x="891" y="765"/>
                  </a:lnTo>
                  <a:lnTo>
                    <a:pt x="0" y="1531"/>
                  </a:lnTo>
                  <a:close/>
                </a:path>
              </a:pathLst>
            </a:custGeom>
            <a:solidFill>
              <a:srgbClr val="4D7299"/>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2" name="Freeform 152"/>
            <p:cNvSpPr>
              <a:spLocks/>
            </p:cNvSpPr>
            <p:nvPr/>
          </p:nvSpPr>
          <p:spPr bwMode="auto">
            <a:xfrm>
              <a:off x="5055" y="2812"/>
              <a:ext cx="297" cy="18"/>
            </a:xfrm>
            <a:custGeom>
              <a:avLst/>
              <a:gdLst/>
              <a:ahLst/>
              <a:cxnLst>
                <a:cxn ang="0">
                  <a:pos x="7128" y="0"/>
                </a:cxn>
                <a:cxn ang="0">
                  <a:pos x="7129" y="430"/>
                </a:cxn>
                <a:cxn ang="0">
                  <a:pos x="1" y="432"/>
                </a:cxn>
                <a:cxn ang="0">
                  <a:pos x="0" y="0"/>
                </a:cxn>
                <a:cxn ang="0">
                  <a:pos x="7128" y="0"/>
                </a:cxn>
              </a:cxnLst>
              <a:rect l="0" t="0" r="r" b="b"/>
              <a:pathLst>
                <a:path w="7129" h="432">
                  <a:moveTo>
                    <a:pt x="7128" y="0"/>
                  </a:moveTo>
                  <a:lnTo>
                    <a:pt x="7129" y="430"/>
                  </a:lnTo>
                  <a:lnTo>
                    <a:pt x="1" y="432"/>
                  </a:lnTo>
                  <a:lnTo>
                    <a:pt x="0" y="0"/>
                  </a:lnTo>
                  <a:lnTo>
                    <a:pt x="7128" y="0"/>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3" name="Freeform 153"/>
            <p:cNvSpPr>
              <a:spLocks/>
            </p:cNvSpPr>
            <p:nvPr/>
          </p:nvSpPr>
          <p:spPr bwMode="auto">
            <a:xfrm>
              <a:off x="5278" y="2766"/>
              <a:ext cx="74" cy="128"/>
            </a:xfrm>
            <a:custGeom>
              <a:avLst/>
              <a:gdLst/>
              <a:ahLst/>
              <a:cxnLst>
                <a:cxn ang="0">
                  <a:pos x="0" y="3062"/>
                </a:cxn>
                <a:cxn ang="0">
                  <a:pos x="2" y="3062"/>
                </a:cxn>
                <a:cxn ang="0">
                  <a:pos x="893" y="2296"/>
                </a:cxn>
                <a:cxn ang="0">
                  <a:pos x="1784" y="1531"/>
                </a:cxn>
                <a:cxn ang="0">
                  <a:pos x="893" y="765"/>
                </a:cxn>
                <a:cxn ang="0">
                  <a:pos x="2" y="0"/>
                </a:cxn>
                <a:cxn ang="0">
                  <a:pos x="0" y="0"/>
                </a:cxn>
                <a:cxn ang="0">
                  <a:pos x="0" y="3062"/>
                </a:cxn>
              </a:cxnLst>
              <a:rect l="0" t="0" r="r" b="b"/>
              <a:pathLst>
                <a:path w="1784" h="3062">
                  <a:moveTo>
                    <a:pt x="0" y="3062"/>
                  </a:moveTo>
                  <a:lnTo>
                    <a:pt x="2" y="3062"/>
                  </a:lnTo>
                  <a:lnTo>
                    <a:pt x="893" y="2296"/>
                  </a:lnTo>
                  <a:lnTo>
                    <a:pt x="1784" y="1531"/>
                  </a:lnTo>
                  <a:lnTo>
                    <a:pt x="893" y="765"/>
                  </a:lnTo>
                  <a:lnTo>
                    <a:pt x="2" y="0"/>
                  </a:lnTo>
                  <a:lnTo>
                    <a:pt x="0" y="0"/>
                  </a:lnTo>
                  <a:lnTo>
                    <a:pt x="0" y="3062"/>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4" name="Freeform 154"/>
            <p:cNvSpPr>
              <a:spLocks/>
            </p:cNvSpPr>
            <p:nvPr/>
          </p:nvSpPr>
          <p:spPr bwMode="auto">
            <a:xfrm>
              <a:off x="5055" y="2766"/>
              <a:ext cx="74" cy="127"/>
            </a:xfrm>
            <a:custGeom>
              <a:avLst/>
              <a:gdLst/>
              <a:ahLst/>
              <a:cxnLst>
                <a:cxn ang="0">
                  <a:pos x="0" y="1529"/>
                </a:cxn>
                <a:cxn ang="0">
                  <a:pos x="891" y="2294"/>
                </a:cxn>
                <a:cxn ang="0">
                  <a:pos x="1779" y="3057"/>
                </a:cxn>
                <a:cxn ang="0">
                  <a:pos x="1779" y="0"/>
                </a:cxn>
                <a:cxn ang="0">
                  <a:pos x="891" y="763"/>
                </a:cxn>
                <a:cxn ang="0">
                  <a:pos x="0" y="1529"/>
                </a:cxn>
              </a:cxnLst>
              <a:rect l="0" t="0" r="r" b="b"/>
              <a:pathLst>
                <a:path w="1779" h="3057">
                  <a:moveTo>
                    <a:pt x="0" y="1529"/>
                  </a:moveTo>
                  <a:lnTo>
                    <a:pt x="891" y="2294"/>
                  </a:lnTo>
                  <a:lnTo>
                    <a:pt x="1779" y="3057"/>
                  </a:lnTo>
                  <a:lnTo>
                    <a:pt x="1779" y="0"/>
                  </a:lnTo>
                  <a:lnTo>
                    <a:pt x="891" y="763"/>
                  </a:lnTo>
                  <a:lnTo>
                    <a:pt x="0" y="1529"/>
                  </a:lnTo>
                  <a:close/>
                </a:path>
              </a:pathLst>
            </a:custGeom>
            <a:solidFill>
              <a:srgbClr val="004264"/>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5" name="Freeform 155"/>
            <p:cNvSpPr>
              <a:spLocks/>
            </p:cNvSpPr>
            <p:nvPr/>
          </p:nvSpPr>
          <p:spPr bwMode="auto">
            <a:xfrm>
              <a:off x="5055" y="2748"/>
              <a:ext cx="297" cy="128"/>
            </a:xfrm>
            <a:custGeom>
              <a:avLst/>
              <a:gdLst/>
              <a:ahLst/>
              <a:cxnLst>
                <a:cxn ang="0">
                  <a:pos x="0" y="1531"/>
                </a:cxn>
                <a:cxn ang="0">
                  <a:pos x="891" y="2296"/>
                </a:cxn>
                <a:cxn ang="0">
                  <a:pos x="1782" y="3061"/>
                </a:cxn>
                <a:cxn ang="0">
                  <a:pos x="3564" y="3061"/>
                </a:cxn>
                <a:cxn ang="0">
                  <a:pos x="5346" y="3061"/>
                </a:cxn>
                <a:cxn ang="0">
                  <a:pos x="6237" y="2296"/>
                </a:cxn>
                <a:cxn ang="0">
                  <a:pos x="7128" y="1531"/>
                </a:cxn>
                <a:cxn ang="0">
                  <a:pos x="6237" y="765"/>
                </a:cxn>
                <a:cxn ang="0">
                  <a:pos x="5346" y="0"/>
                </a:cxn>
                <a:cxn ang="0">
                  <a:pos x="3564" y="0"/>
                </a:cxn>
                <a:cxn ang="0">
                  <a:pos x="1782" y="0"/>
                </a:cxn>
                <a:cxn ang="0">
                  <a:pos x="891" y="765"/>
                </a:cxn>
                <a:cxn ang="0">
                  <a:pos x="0" y="1531"/>
                </a:cxn>
              </a:cxnLst>
              <a:rect l="0" t="0" r="r" b="b"/>
              <a:pathLst>
                <a:path w="7128" h="3061">
                  <a:moveTo>
                    <a:pt x="0" y="1531"/>
                  </a:moveTo>
                  <a:lnTo>
                    <a:pt x="891" y="2296"/>
                  </a:lnTo>
                  <a:lnTo>
                    <a:pt x="1782" y="3061"/>
                  </a:lnTo>
                  <a:lnTo>
                    <a:pt x="3564" y="3061"/>
                  </a:lnTo>
                  <a:lnTo>
                    <a:pt x="5346" y="3061"/>
                  </a:lnTo>
                  <a:lnTo>
                    <a:pt x="6237" y="2296"/>
                  </a:lnTo>
                  <a:lnTo>
                    <a:pt x="7128" y="1531"/>
                  </a:lnTo>
                  <a:lnTo>
                    <a:pt x="6237" y="765"/>
                  </a:lnTo>
                  <a:lnTo>
                    <a:pt x="5346" y="0"/>
                  </a:lnTo>
                  <a:lnTo>
                    <a:pt x="3564" y="0"/>
                  </a:lnTo>
                  <a:lnTo>
                    <a:pt x="1782" y="0"/>
                  </a:lnTo>
                  <a:lnTo>
                    <a:pt x="891" y="765"/>
                  </a:lnTo>
                  <a:lnTo>
                    <a:pt x="0" y="1531"/>
                  </a:lnTo>
                  <a:close/>
                </a:path>
              </a:pathLst>
            </a:custGeom>
            <a:solidFill>
              <a:srgbClr val="7FA6C8"/>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6" name="Freeform 156"/>
            <p:cNvSpPr>
              <a:spLocks/>
            </p:cNvSpPr>
            <p:nvPr/>
          </p:nvSpPr>
          <p:spPr bwMode="auto">
            <a:xfrm>
              <a:off x="5189" y="2799"/>
              <a:ext cx="42" cy="68"/>
            </a:xfrm>
            <a:custGeom>
              <a:avLst/>
              <a:gdLst/>
              <a:ahLst/>
              <a:cxnLst>
                <a:cxn ang="0">
                  <a:pos x="147" y="0"/>
                </a:cxn>
                <a:cxn ang="0">
                  <a:pos x="27" y="71"/>
                </a:cxn>
                <a:cxn ang="0">
                  <a:pos x="779" y="1626"/>
                </a:cxn>
                <a:cxn ang="0">
                  <a:pos x="1017" y="1600"/>
                </a:cxn>
                <a:cxn ang="0">
                  <a:pos x="266" y="45"/>
                </a:cxn>
                <a:cxn ang="0">
                  <a:pos x="147" y="115"/>
                </a:cxn>
                <a:cxn ang="0">
                  <a:pos x="147" y="0"/>
                </a:cxn>
                <a:cxn ang="0">
                  <a:pos x="0" y="0"/>
                </a:cxn>
                <a:cxn ang="0">
                  <a:pos x="27" y="71"/>
                </a:cxn>
                <a:cxn ang="0">
                  <a:pos x="147" y="0"/>
                </a:cxn>
              </a:cxnLst>
              <a:rect l="0" t="0" r="r" b="b"/>
              <a:pathLst>
                <a:path w="1017" h="1626">
                  <a:moveTo>
                    <a:pt x="147" y="0"/>
                  </a:moveTo>
                  <a:lnTo>
                    <a:pt x="27" y="71"/>
                  </a:lnTo>
                  <a:lnTo>
                    <a:pt x="779" y="1626"/>
                  </a:lnTo>
                  <a:lnTo>
                    <a:pt x="1017" y="1600"/>
                  </a:lnTo>
                  <a:lnTo>
                    <a:pt x="266" y="45"/>
                  </a:lnTo>
                  <a:lnTo>
                    <a:pt x="147" y="115"/>
                  </a:lnTo>
                  <a:lnTo>
                    <a:pt x="147" y="0"/>
                  </a:lnTo>
                  <a:lnTo>
                    <a:pt x="0" y="0"/>
                  </a:lnTo>
                  <a:lnTo>
                    <a:pt x="27"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7" name="Freeform 157"/>
            <p:cNvSpPr>
              <a:spLocks/>
            </p:cNvSpPr>
            <p:nvPr/>
          </p:nvSpPr>
          <p:spPr bwMode="auto">
            <a:xfrm>
              <a:off x="5195" y="2799"/>
              <a:ext cx="31" cy="5"/>
            </a:xfrm>
            <a:custGeom>
              <a:avLst/>
              <a:gdLst/>
              <a:ahLst/>
              <a:cxnLst>
                <a:cxn ang="0">
                  <a:pos x="514" y="58"/>
                </a:cxn>
                <a:cxn ang="0">
                  <a:pos x="632" y="0"/>
                </a:cxn>
                <a:cxn ang="0">
                  <a:pos x="0" y="0"/>
                </a:cxn>
                <a:cxn ang="0">
                  <a:pos x="0" y="115"/>
                </a:cxn>
                <a:cxn ang="0">
                  <a:pos x="632" y="115"/>
                </a:cxn>
                <a:cxn ang="0">
                  <a:pos x="752" y="58"/>
                </a:cxn>
                <a:cxn ang="0">
                  <a:pos x="632" y="115"/>
                </a:cxn>
                <a:cxn ang="0">
                  <a:pos x="752" y="115"/>
                </a:cxn>
                <a:cxn ang="0">
                  <a:pos x="752" y="58"/>
                </a:cxn>
                <a:cxn ang="0">
                  <a:pos x="514" y="58"/>
                </a:cxn>
              </a:cxnLst>
              <a:rect l="0" t="0" r="r" b="b"/>
              <a:pathLst>
                <a:path w="752" h="115">
                  <a:moveTo>
                    <a:pt x="514" y="58"/>
                  </a:moveTo>
                  <a:lnTo>
                    <a:pt x="632" y="0"/>
                  </a:lnTo>
                  <a:lnTo>
                    <a:pt x="0" y="0"/>
                  </a:lnTo>
                  <a:lnTo>
                    <a:pt x="0" y="115"/>
                  </a:lnTo>
                  <a:lnTo>
                    <a:pt x="632" y="115"/>
                  </a:lnTo>
                  <a:lnTo>
                    <a:pt x="752" y="58"/>
                  </a:lnTo>
                  <a:lnTo>
                    <a:pt x="632" y="115"/>
                  </a:lnTo>
                  <a:lnTo>
                    <a:pt x="752" y="115"/>
                  </a:lnTo>
                  <a:lnTo>
                    <a:pt x="752" y="58"/>
                  </a:lnTo>
                  <a:lnTo>
                    <a:pt x="514"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8" name="Freeform 158"/>
            <p:cNvSpPr>
              <a:spLocks/>
            </p:cNvSpPr>
            <p:nvPr/>
          </p:nvSpPr>
          <p:spPr bwMode="auto">
            <a:xfrm>
              <a:off x="5217" y="2771"/>
              <a:ext cx="9" cy="31"/>
            </a:xfrm>
            <a:custGeom>
              <a:avLst/>
              <a:gdLst/>
              <a:ahLst/>
              <a:cxnLst>
                <a:cxn ang="0">
                  <a:pos x="118" y="116"/>
                </a:cxn>
                <a:cxn ang="0">
                  <a:pos x="0" y="58"/>
                </a:cxn>
                <a:cxn ang="0">
                  <a:pos x="0" y="734"/>
                </a:cxn>
                <a:cxn ang="0">
                  <a:pos x="238" y="734"/>
                </a:cxn>
                <a:cxn ang="0">
                  <a:pos x="238" y="58"/>
                </a:cxn>
                <a:cxn ang="0">
                  <a:pos x="118" y="0"/>
                </a:cxn>
                <a:cxn ang="0">
                  <a:pos x="238" y="58"/>
                </a:cxn>
                <a:cxn ang="0">
                  <a:pos x="238" y="0"/>
                </a:cxn>
                <a:cxn ang="0">
                  <a:pos x="118" y="0"/>
                </a:cxn>
                <a:cxn ang="0">
                  <a:pos x="118" y="116"/>
                </a:cxn>
              </a:cxnLst>
              <a:rect l="0" t="0" r="r" b="b"/>
              <a:pathLst>
                <a:path w="238" h="734">
                  <a:moveTo>
                    <a:pt x="118" y="116"/>
                  </a:moveTo>
                  <a:lnTo>
                    <a:pt x="0" y="58"/>
                  </a:lnTo>
                  <a:lnTo>
                    <a:pt x="0" y="734"/>
                  </a:lnTo>
                  <a:lnTo>
                    <a:pt x="238" y="734"/>
                  </a:lnTo>
                  <a:lnTo>
                    <a:pt x="238" y="58"/>
                  </a:lnTo>
                  <a:lnTo>
                    <a:pt x="118" y="0"/>
                  </a:lnTo>
                  <a:lnTo>
                    <a:pt x="238" y="58"/>
                  </a:lnTo>
                  <a:lnTo>
                    <a:pt x="238" y="0"/>
                  </a:lnTo>
                  <a:lnTo>
                    <a:pt x="118" y="0"/>
                  </a:lnTo>
                  <a:lnTo>
                    <a:pt x="118"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49" name="Freeform 159"/>
            <p:cNvSpPr>
              <a:spLocks/>
            </p:cNvSpPr>
            <p:nvPr/>
          </p:nvSpPr>
          <p:spPr bwMode="auto">
            <a:xfrm>
              <a:off x="5179" y="2771"/>
              <a:ext cx="43" cy="5"/>
            </a:xfrm>
            <a:custGeom>
              <a:avLst/>
              <a:gdLst/>
              <a:ahLst/>
              <a:cxnLst>
                <a:cxn ang="0">
                  <a:pos x="0" y="71"/>
                </a:cxn>
                <a:cxn ang="0">
                  <a:pos x="120" y="116"/>
                </a:cxn>
                <a:cxn ang="0">
                  <a:pos x="1027" y="116"/>
                </a:cxn>
                <a:cxn ang="0">
                  <a:pos x="1027" y="0"/>
                </a:cxn>
                <a:cxn ang="0">
                  <a:pos x="120" y="0"/>
                </a:cxn>
                <a:cxn ang="0">
                  <a:pos x="238" y="44"/>
                </a:cxn>
                <a:cxn ang="0">
                  <a:pos x="0" y="71"/>
                </a:cxn>
                <a:cxn ang="0">
                  <a:pos x="28" y="116"/>
                </a:cxn>
                <a:cxn ang="0">
                  <a:pos x="120" y="116"/>
                </a:cxn>
                <a:cxn ang="0">
                  <a:pos x="0" y="71"/>
                </a:cxn>
              </a:cxnLst>
              <a:rect l="0" t="0" r="r" b="b"/>
              <a:pathLst>
                <a:path w="1027" h="116">
                  <a:moveTo>
                    <a:pt x="0" y="71"/>
                  </a:moveTo>
                  <a:lnTo>
                    <a:pt x="120" y="116"/>
                  </a:lnTo>
                  <a:lnTo>
                    <a:pt x="1027" y="116"/>
                  </a:lnTo>
                  <a:lnTo>
                    <a:pt x="1027" y="0"/>
                  </a:lnTo>
                  <a:lnTo>
                    <a:pt x="120" y="0"/>
                  </a:lnTo>
                  <a:lnTo>
                    <a:pt x="238" y="44"/>
                  </a:lnTo>
                  <a:lnTo>
                    <a:pt x="0" y="71"/>
                  </a:lnTo>
                  <a:lnTo>
                    <a:pt x="28" y="116"/>
                  </a:lnTo>
                  <a:lnTo>
                    <a:pt x="120" y="116"/>
                  </a:lnTo>
                  <a:lnTo>
                    <a:pt x="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0" name="Freeform 160"/>
            <p:cNvSpPr>
              <a:spLocks/>
            </p:cNvSpPr>
            <p:nvPr/>
          </p:nvSpPr>
          <p:spPr bwMode="auto">
            <a:xfrm>
              <a:off x="5145" y="2703"/>
              <a:ext cx="44" cy="71"/>
            </a:xfrm>
            <a:custGeom>
              <a:avLst/>
              <a:gdLst/>
              <a:ahLst/>
              <a:cxnLst>
                <a:cxn ang="0">
                  <a:pos x="147" y="0"/>
                </a:cxn>
                <a:cxn ang="0">
                  <a:pos x="28" y="71"/>
                </a:cxn>
                <a:cxn ang="0">
                  <a:pos x="798" y="1697"/>
                </a:cxn>
                <a:cxn ang="0">
                  <a:pos x="1036" y="1670"/>
                </a:cxn>
                <a:cxn ang="0">
                  <a:pos x="266" y="44"/>
                </a:cxn>
                <a:cxn ang="0">
                  <a:pos x="147" y="116"/>
                </a:cxn>
                <a:cxn ang="0">
                  <a:pos x="147" y="0"/>
                </a:cxn>
                <a:cxn ang="0">
                  <a:pos x="0" y="0"/>
                </a:cxn>
                <a:cxn ang="0">
                  <a:pos x="28" y="71"/>
                </a:cxn>
                <a:cxn ang="0">
                  <a:pos x="147" y="0"/>
                </a:cxn>
              </a:cxnLst>
              <a:rect l="0" t="0" r="r" b="b"/>
              <a:pathLst>
                <a:path w="1036" h="1697">
                  <a:moveTo>
                    <a:pt x="147" y="0"/>
                  </a:moveTo>
                  <a:lnTo>
                    <a:pt x="28" y="71"/>
                  </a:lnTo>
                  <a:lnTo>
                    <a:pt x="798" y="1697"/>
                  </a:lnTo>
                  <a:lnTo>
                    <a:pt x="1036" y="1670"/>
                  </a:lnTo>
                  <a:lnTo>
                    <a:pt x="266" y="44"/>
                  </a:lnTo>
                  <a:lnTo>
                    <a:pt x="147" y="116"/>
                  </a:lnTo>
                  <a:lnTo>
                    <a:pt x="147" y="0"/>
                  </a:lnTo>
                  <a:lnTo>
                    <a:pt x="0" y="0"/>
                  </a:lnTo>
                  <a:lnTo>
                    <a:pt x="28" y="71"/>
                  </a:lnTo>
                  <a:lnTo>
                    <a:pt x="147"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1" name="Freeform 161"/>
            <p:cNvSpPr>
              <a:spLocks/>
            </p:cNvSpPr>
            <p:nvPr/>
          </p:nvSpPr>
          <p:spPr bwMode="auto">
            <a:xfrm>
              <a:off x="5152" y="2703"/>
              <a:ext cx="23" cy="5"/>
            </a:xfrm>
            <a:custGeom>
              <a:avLst/>
              <a:gdLst/>
              <a:ahLst/>
              <a:cxnLst>
                <a:cxn ang="0">
                  <a:pos x="321" y="57"/>
                </a:cxn>
                <a:cxn ang="0">
                  <a:pos x="440" y="0"/>
                </a:cxn>
                <a:cxn ang="0">
                  <a:pos x="0" y="0"/>
                </a:cxn>
                <a:cxn ang="0">
                  <a:pos x="0" y="116"/>
                </a:cxn>
                <a:cxn ang="0">
                  <a:pos x="440" y="116"/>
                </a:cxn>
                <a:cxn ang="0">
                  <a:pos x="560" y="57"/>
                </a:cxn>
                <a:cxn ang="0">
                  <a:pos x="440" y="116"/>
                </a:cxn>
                <a:cxn ang="0">
                  <a:pos x="560" y="116"/>
                </a:cxn>
                <a:cxn ang="0">
                  <a:pos x="560" y="57"/>
                </a:cxn>
                <a:cxn ang="0">
                  <a:pos x="321" y="57"/>
                </a:cxn>
              </a:cxnLst>
              <a:rect l="0" t="0" r="r" b="b"/>
              <a:pathLst>
                <a:path w="560" h="116">
                  <a:moveTo>
                    <a:pt x="321" y="57"/>
                  </a:moveTo>
                  <a:lnTo>
                    <a:pt x="440" y="0"/>
                  </a:lnTo>
                  <a:lnTo>
                    <a:pt x="0" y="0"/>
                  </a:lnTo>
                  <a:lnTo>
                    <a:pt x="0" y="116"/>
                  </a:lnTo>
                  <a:lnTo>
                    <a:pt x="440" y="116"/>
                  </a:lnTo>
                  <a:lnTo>
                    <a:pt x="560" y="57"/>
                  </a:lnTo>
                  <a:lnTo>
                    <a:pt x="440" y="116"/>
                  </a:lnTo>
                  <a:lnTo>
                    <a:pt x="560" y="116"/>
                  </a:lnTo>
                  <a:lnTo>
                    <a:pt x="560" y="57"/>
                  </a:lnTo>
                  <a:lnTo>
                    <a:pt x="321" y="57"/>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2" name="Freeform 162"/>
            <p:cNvSpPr>
              <a:spLocks/>
            </p:cNvSpPr>
            <p:nvPr/>
          </p:nvSpPr>
          <p:spPr bwMode="auto">
            <a:xfrm>
              <a:off x="5165" y="2683"/>
              <a:ext cx="10" cy="23"/>
            </a:xfrm>
            <a:custGeom>
              <a:avLst/>
              <a:gdLst/>
              <a:ahLst/>
              <a:cxnLst>
                <a:cxn ang="0">
                  <a:pos x="119" y="116"/>
                </a:cxn>
                <a:cxn ang="0">
                  <a:pos x="0" y="59"/>
                </a:cxn>
                <a:cxn ang="0">
                  <a:pos x="0" y="557"/>
                </a:cxn>
                <a:cxn ang="0">
                  <a:pos x="239" y="557"/>
                </a:cxn>
                <a:cxn ang="0">
                  <a:pos x="239" y="59"/>
                </a:cxn>
                <a:cxn ang="0">
                  <a:pos x="119" y="0"/>
                </a:cxn>
                <a:cxn ang="0">
                  <a:pos x="239" y="59"/>
                </a:cxn>
                <a:cxn ang="0">
                  <a:pos x="239" y="0"/>
                </a:cxn>
                <a:cxn ang="0">
                  <a:pos x="119" y="0"/>
                </a:cxn>
                <a:cxn ang="0">
                  <a:pos x="119" y="116"/>
                </a:cxn>
              </a:cxnLst>
              <a:rect l="0" t="0" r="r" b="b"/>
              <a:pathLst>
                <a:path w="239" h="557">
                  <a:moveTo>
                    <a:pt x="119" y="116"/>
                  </a:moveTo>
                  <a:lnTo>
                    <a:pt x="0" y="59"/>
                  </a:lnTo>
                  <a:lnTo>
                    <a:pt x="0" y="557"/>
                  </a:lnTo>
                  <a:lnTo>
                    <a:pt x="239" y="557"/>
                  </a:lnTo>
                  <a:lnTo>
                    <a:pt x="239" y="59"/>
                  </a:lnTo>
                  <a:lnTo>
                    <a:pt x="119" y="0"/>
                  </a:lnTo>
                  <a:lnTo>
                    <a:pt x="239" y="59"/>
                  </a:lnTo>
                  <a:lnTo>
                    <a:pt x="239"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3" name="Freeform 163"/>
            <p:cNvSpPr>
              <a:spLocks/>
            </p:cNvSpPr>
            <p:nvPr/>
          </p:nvSpPr>
          <p:spPr bwMode="auto">
            <a:xfrm>
              <a:off x="5137" y="2683"/>
              <a:ext cx="33" cy="4"/>
            </a:xfrm>
            <a:custGeom>
              <a:avLst/>
              <a:gdLst/>
              <a:ahLst/>
              <a:cxnLst>
                <a:cxn ang="0">
                  <a:pos x="0" y="63"/>
                </a:cxn>
                <a:cxn ang="0">
                  <a:pos x="119" y="116"/>
                </a:cxn>
                <a:cxn ang="0">
                  <a:pos x="779" y="116"/>
                </a:cxn>
                <a:cxn ang="0">
                  <a:pos x="779" y="0"/>
                </a:cxn>
                <a:cxn ang="0">
                  <a:pos x="119" y="0"/>
                </a:cxn>
                <a:cxn ang="0">
                  <a:pos x="238" y="54"/>
                </a:cxn>
                <a:cxn ang="0">
                  <a:pos x="0" y="63"/>
                </a:cxn>
                <a:cxn ang="0">
                  <a:pos x="9" y="116"/>
                </a:cxn>
                <a:cxn ang="0">
                  <a:pos x="119" y="116"/>
                </a:cxn>
                <a:cxn ang="0">
                  <a:pos x="0" y="63"/>
                </a:cxn>
              </a:cxnLst>
              <a:rect l="0" t="0" r="r" b="b"/>
              <a:pathLst>
                <a:path w="779" h="116">
                  <a:moveTo>
                    <a:pt x="0" y="63"/>
                  </a:moveTo>
                  <a:lnTo>
                    <a:pt x="119" y="116"/>
                  </a:lnTo>
                  <a:lnTo>
                    <a:pt x="779" y="116"/>
                  </a:lnTo>
                  <a:lnTo>
                    <a:pt x="779" y="0"/>
                  </a:lnTo>
                  <a:lnTo>
                    <a:pt x="119" y="0"/>
                  </a:lnTo>
                  <a:lnTo>
                    <a:pt x="238" y="54"/>
                  </a:lnTo>
                  <a:lnTo>
                    <a:pt x="0" y="63"/>
                  </a:lnTo>
                  <a:lnTo>
                    <a:pt x="9" y="116"/>
                  </a:lnTo>
                  <a:lnTo>
                    <a:pt x="119" y="116"/>
                  </a:lnTo>
                  <a:lnTo>
                    <a:pt x="0" y="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4" name="Freeform 164"/>
            <p:cNvSpPr>
              <a:spLocks/>
            </p:cNvSpPr>
            <p:nvPr/>
          </p:nvSpPr>
          <p:spPr bwMode="auto">
            <a:xfrm>
              <a:off x="5004" y="2683"/>
              <a:ext cx="32" cy="4"/>
            </a:xfrm>
            <a:custGeom>
              <a:avLst/>
              <a:gdLst/>
              <a:ahLst/>
              <a:cxnLst>
                <a:cxn ang="0">
                  <a:pos x="238" y="59"/>
                </a:cxn>
                <a:cxn ang="0">
                  <a:pos x="119" y="116"/>
                </a:cxn>
                <a:cxn ang="0">
                  <a:pos x="780" y="116"/>
                </a:cxn>
                <a:cxn ang="0">
                  <a:pos x="780" y="0"/>
                </a:cxn>
                <a:cxn ang="0">
                  <a:pos x="119" y="0"/>
                </a:cxn>
                <a:cxn ang="0">
                  <a:pos x="0" y="59"/>
                </a:cxn>
                <a:cxn ang="0">
                  <a:pos x="119" y="0"/>
                </a:cxn>
                <a:cxn ang="0">
                  <a:pos x="0" y="0"/>
                </a:cxn>
                <a:cxn ang="0">
                  <a:pos x="0" y="59"/>
                </a:cxn>
                <a:cxn ang="0">
                  <a:pos x="238" y="59"/>
                </a:cxn>
              </a:cxnLst>
              <a:rect l="0" t="0" r="r" b="b"/>
              <a:pathLst>
                <a:path w="780" h="116">
                  <a:moveTo>
                    <a:pt x="238" y="59"/>
                  </a:moveTo>
                  <a:lnTo>
                    <a:pt x="119" y="116"/>
                  </a:lnTo>
                  <a:lnTo>
                    <a:pt x="780" y="116"/>
                  </a:lnTo>
                  <a:lnTo>
                    <a:pt x="780" y="0"/>
                  </a:lnTo>
                  <a:lnTo>
                    <a:pt x="119" y="0"/>
                  </a:lnTo>
                  <a:lnTo>
                    <a:pt x="0" y="59"/>
                  </a:lnTo>
                  <a:lnTo>
                    <a:pt x="119" y="0"/>
                  </a:lnTo>
                  <a:lnTo>
                    <a:pt x="0" y="0"/>
                  </a:lnTo>
                  <a:lnTo>
                    <a:pt x="0" y="59"/>
                  </a:lnTo>
                  <a:lnTo>
                    <a:pt x="238" y="5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5" name="Freeform 165"/>
            <p:cNvSpPr>
              <a:spLocks/>
            </p:cNvSpPr>
            <p:nvPr/>
          </p:nvSpPr>
          <p:spPr bwMode="auto">
            <a:xfrm>
              <a:off x="5004" y="2685"/>
              <a:ext cx="10" cy="23"/>
            </a:xfrm>
            <a:custGeom>
              <a:avLst/>
              <a:gdLst/>
              <a:ahLst/>
              <a:cxnLst>
                <a:cxn ang="0">
                  <a:pos x="119" y="441"/>
                </a:cxn>
                <a:cxn ang="0">
                  <a:pos x="238" y="498"/>
                </a:cxn>
                <a:cxn ang="0">
                  <a:pos x="238" y="0"/>
                </a:cxn>
                <a:cxn ang="0">
                  <a:pos x="0" y="0"/>
                </a:cxn>
                <a:cxn ang="0">
                  <a:pos x="0" y="498"/>
                </a:cxn>
                <a:cxn ang="0">
                  <a:pos x="119" y="557"/>
                </a:cxn>
                <a:cxn ang="0">
                  <a:pos x="0" y="498"/>
                </a:cxn>
                <a:cxn ang="0">
                  <a:pos x="0" y="557"/>
                </a:cxn>
                <a:cxn ang="0">
                  <a:pos x="119" y="557"/>
                </a:cxn>
                <a:cxn ang="0">
                  <a:pos x="119" y="441"/>
                </a:cxn>
              </a:cxnLst>
              <a:rect l="0" t="0" r="r" b="b"/>
              <a:pathLst>
                <a:path w="238" h="557">
                  <a:moveTo>
                    <a:pt x="119" y="441"/>
                  </a:moveTo>
                  <a:lnTo>
                    <a:pt x="238" y="498"/>
                  </a:lnTo>
                  <a:lnTo>
                    <a:pt x="238" y="0"/>
                  </a:lnTo>
                  <a:lnTo>
                    <a:pt x="0" y="0"/>
                  </a:lnTo>
                  <a:lnTo>
                    <a:pt x="0" y="498"/>
                  </a:lnTo>
                  <a:lnTo>
                    <a:pt x="119" y="557"/>
                  </a:lnTo>
                  <a:lnTo>
                    <a:pt x="0" y="498"/>
                  </a:lnTo>
                  <a:lnTo>
                    <a:pt x="0" y="557"/>
                  </a:lnTo>
                  <a:lnTo>
                    <a:pt x="119" y="557"/>
                  </a:lnTo>
                  <a:lnTo>
                    <a:pt x="119" y="44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6" name="Freeform 166"/>
            <p:cNvSpPr>
              <a:spLocks/>
            </p:cNvSpPr>
            <p:nvPr/>
          </p:nvSpPr>
          <p:spPr bwMode="auto">
            <a:xfrm>
              <a:off x="5009" y="2703"/>
              <a:ext cx="24" cy="5"/>
            </a:xfrm>
            <a:custGeom>
              <a:avLst/>
              <a:gdLst/>
              <a:ahLst/>
              <a:cxnLst>
                <a:cxn ang="0">
                  <a:pos x="559" y="71"/>
                </a:cxn>
                <a:cxn ang="0">
                  <a:pos x="441" y="0"/>
                </a:cxn>
                <a:cxn ang="0">
                  <a:pos x="0" y="0"/>
                </a:cxn>
                <a:cxn ang="0">
                  <a:pos x="0" y="116"/>
                </a:cxn>
                <a:cxn ang="0">
                  <a:pos x="441" y="116"/>
                </a:cxn>
                <a:cxn ang="0">
                  <a:pos x="321" y="44"/>
                </a:cxn>
                <a:cxn ang="0">
                  <a:pos x="559" y="71"/>
                </a:cxn>
                <a:cxn ang="0">
                  <a:pos x="587" y="0"/>
                </a:cxn>
                <a:cxn ang="0">
                  <a:pos x="441" y="0"/>
                </a:cxn>
                <a:cxn ang="0">
                  <a:pos x="559" y="71"/>
                </a:cxn>
              </a:cxnLst>
              <a:rect l="0" t="0" r="r" b="b"/>
              <a:pathLst>
                <a:path w="587" h="116">
                  <a:moveTo>
                    <a:pt x="559" y="71"/>
                  </a:moveTo>
                  <a:lnTo>
                    <a:pt x="441" y="0"/>
                  </a:lnTo>
                  <a:lnTo>
                    <a:pt x="0" y="0"/>
                  </a:lnTo>
                  <a:lnTo>
                    <a:pt x="0" y="116"/>
                  </a:lnTo>
                  <a:lnTo>
                    <a:pt x="441" y="116"/>
                  </a:lnTo>
                  <a:lnTo>
                    <a:pt x="321" y="44"/>
                  </a:lnTo>
                  <a:lnTo>
                    <a:pt x="559" y="71"/>
                  </a:lnTo>
                  <a:lnTo>
                    <a:pt x="587" y="0"/>
                  </a:lnTo>
                  <a:lnTo>
                    <a:pt x="441" y="0"/>
                  </a:lnTo>
                  <a:lnTo>
                    <a:pt x="559"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7" name="Freeform 167"/>
            <p:cNvSpPr>
              <a:spLocks/>
            </p:cNvSpPr>
            <p:nvPr/>
          </p:nvSpPr>
          <p:spPr bwMode="auto">
            <a:xfrm>
              <a:off x="4990" y="2705"/>
              <a:ext cx="42" cy="71"/>
            </a:xfrm>
            <a:custGeom>
              <a:avLst/>
              <a:gdLst/>
              <a:ahLst/>
              <a:cxnLst>
                <a:cxn ang="0">
                  <a:pos x="119" y="1698"/>
                </a:cxn>
                <a:cxn ang="0">
                  <a:pos x="238" y="1653"/>
                </a:cxn>
                <a:cxn ang="0">
                  <a:pos x="1008" y="27"/>
                </a:cxn>
                <a:cxn ang="0">
                  <a:pos x="770" y="0"/>
                </a:cxn>
                <a:cxn ang="0">
                  <a:pos x="0" y="1626"/>
                </a:cxn>
                <a:cxn ang="0">
                  <a:pos x="119" y="1582"/>
                </a:cxn>
                <a:cxn ang="0">
                  <a:pos x="119" y="1698"/>
                </a:cxn>
                <a:cxn ang="0">
                  <a:pos x="211" y="1698"/>
                </a:cxn>
                <a:cxn ang="0">
                  <a:pos x="238" y="1653"/>
                </a:cxn>
                <a:cxn ang="0">
                  <a:pos x="119" y="1698"/>
                </a:cxn>
              </a:cxnLst>
              <a:rect l="0" t="0" r="r" b="b"/>
              <a:pathLst>
                <a:path w="1008" h="1698">
                  <a:moveTo>
                    <a:pt x="119" y="1698"/>
                  </a:moveTo>
                  <a:lnTo>
                    <a:pt x="238" y="1653"/>
                  </a:lnTo>
                  <a:lnTo>
                    <a:pt x="1008" y="27"/>
                  </a:lnTo>
                  <a:lnTo>
                    <a:pt x="770" y="0"/>
                  </a:lnTo>
                  <a:lnTo>
                    <a:pt x="0" y="1626"/>
                  </a:lnTo>
                  <a:lnTo>
                    <a:pt x="119" y="1582"/>
                  </a:lnTo>
                  <a:lnTo>
                    <a:pt x="119" y="1698"/>
                  </a:lnTo>
                  <a:lnTo>
                    <a:pt x="211" y="1698"/>
                  </a:lnTo>
                  <a:lnTo>
                    <a:pt x="238" y="1653"/>
                  </a:lnTo>
                  <a:lnTo>
                    <a:pt x="119" y="169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8" name="Freeform 168"/>
            <p:cNvSpPr>
              <a:spLocks/>
            </p:cNvSpPr>
            <p:nvPr/>
          </p:nvSpPr>
          <p:spPr bwMode="auto">
            <a:xfrm>
              <a:off x="4952" y="2771"/>
              <a:ext cx="43" cy="5"/>
            </a:xfrm>
            <a:custGeom>
              <a:avLst/>
              <a:gdLst/>
              <a:ahLst/>
              <a:cxnLst>
                <a:cxn ang="0">
                  <a:pos x="239" y="58"/>
                </a:cxn>
                <a:cxn ang="0">
                  <a:pos x="119" y="116"/>
                </a:cxn>
                <a:cxn ang="0">
                  <a:pos x="1027" y="116"/>
                </a:cxn>
                <a:cxn ang="0">
                  <a:pos x="1027" y="0"/>
                </a:cxn>
                <a:cxn ang="0">
                  <a:pos x="119" y="0"/>
                </a:cxn>
                <a:cxn ang="0">
                  <a:pos x="0" y="58"/>
                </a:cxn>
                <a:cxn ang="0">
                  <a:pos x="119" y="0"/>
                </a:cxn>
                <a:cxn ang="0">
                  <a:pos x="0" y="0"/>
                </a:cxn>
                <a:cxn ang="0">
                  <a:pos x="0" y="58"/>
                </a:cxn>
                <a:cxn ang="0">
                  <a:pos x="239" y="58"/>
                </a:cxn>
              </a:cxnLst>
              <a:rect l="0" t="0" r="r" b="b"/>
              <a:pathLst>
                <a:path w="1027" h="116">
                  <a:moveTo>
                    <a:pt x="239" y="58"/>
                  </a:moveTo>
                  <a:lnTo>
                    <a:pt x="119" y="116"/>
                  </a:lnTo>
                  <a:lnTo>
                    <a:pt x="1027" y="116"/>
                  </a:lnTo>
                  <a:lnTo>
                    <a:pt x="1027" y="0"/>
                  </a:lnTo>
                  <a:lnTo>
                    <a:pt x="119" y="0"/>
                  </a:lnTo>
                  <a:lnTo>
                    <a:pt x="0" y="58"/>
                  </a:lnTo>
                  <a:lnTo>
                    <a:pt x="119" y="0"/>
                  </a:lnTo>
                  <a:lnTo>
                    <a:pt x="0" y="0"/>
                  </a:lnTo>
                  <a:lnTo>
                    <a:pt x="0" y="58"/>
                  </a:lnTo>
                  <a:lnTo>
                    <a:pt x="239" y="5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59" name="Freeform 169"/>
            <p:cNvSpPr>
              <a:spLocks/>
            </p:cNvSpPr>
            <p:nvPr/>
          </p:nvSpPr>
          <p:spPr bwMode="auto">
            <a:xfrm>
              <a:off x="4952" y="2774"/>
              <a:ext cx="10" cy="30"/>
            </a:xfrm>
            <a:custGeom>
              <a:avLst/>
              <a:gdLst/>
              <a:ahLst/>
              <a:cxnLst>
                <a:cxn ang="0">
                  <a:pos x="119" y="618"/>
                </a:cxn>
                <a:cxn ang="0">
                  <a:pos x="239" y="676"/>
                </a:cxn>
                <a:cxn ang="0">
                  <a:pos x="239" y="0"/>
                </a:cxn>
                <a:cxn ang="0">
                  <a:pos x="0" y="0"/>
                </a:cxn>
                <a:cxn ang="0">
                  <a:pos x="0" y="676"/>
                </a:cxn>
                <a:cxn ang="0">
                  <a:pos x="119" y="733"/>
                </a:cxn>
                <a:cxn ang="0">
                  <a:pos x="0" y="676"/>
                </a:cxn>
                <a:cxn ang="0">
                  <a:pos x="0" y="733"/>
                </a:cxn>
                <a:cxn ang="0">
                  <a:pos x="119" y="733"/>
                </a:cxn>
                <a:cxn ang="0">
                  <a:pos x="119" y="618"/>
                </a:cxn>
              </a:cxnLst>
              <a:rect l="0" t="0" r="r" b="b"/>
              <a:pathLst>
                <a:path w="239" h="733">
                  <a:moveTo>
                    <a:pt x="119" y="618"/>
                  </a:moveTo>
                  <a:lnTo>
                    <a:pt x="239" y="676"/>
                  </a:lnTo>
                  <a:lnTo>
                    <a:pt x="239" y="0"/>
                  </a:lnTo>
                  <a:lnTo>
                    <a:pt x="0" y="0"/>
                  </a:lnTo>
                  <a:lnTo>
                    <a:pt x="0" y="676"/>
                  </a:lnTo>
                  <a:lnTo>
                    <a:pt x="119" y="733"/>
                  </a:lnTo>
                  <a:lnTo>
                    <a:pt x="0" y="676"/>
                  </a:lnTo>
                  <a:lnTo>
                    <a:pt x="0" y="733"/>
                  </a:lnTo>
                  <a:lnTo>
                    <a:pt x="119" y="733"/>
                  </a:lnTo>
                  <a:lnTo>
                    <a:pt x="119" y="618"/>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0" name="Freeform 170"/>
            <p:cNvSpPr>
              <a:spLocks/>
            </p:cNvSpPr>
            <p:nvPr/>
          </p:nvSpPr>
          <p:spPr bwMode="auto">
            <a:xfrm>
              <a:off x="4957" y="2799"/>
              <a:ext cx="32" cy="5"/>
            </a:xfrm>
            <a:custGeom>
              <a:avLst/>
              <a:gdLst/>
              <a:ahLst/>
              <a:cxnLst>
                <a:cxn ang="0">
                  <a:pos x="743" y="71"/>
                </a:cxn>
                <a:cxn ang="0">
                  <a:pos x="623" y="0"/>
                </a:cxn>
                <a:cxn ang="0">
                  <a:pos x="0" y="0"/>
                </a:cxn>
                <a:cxn ang="0">
                  <a:pos x="0" y="115"/>
                </a:cxn>
                <a:cxn ang="0">
                  <a:pos x="623" y="115"/>
                </a:cxn>
                <a:cxn ang="0">
                  <a:pos x="505" y="45"/>
                </a:cxn>
                <a:cxn ang="0">
                  <a:pos x="743" y="71"/>
                </a:cxn>
                <a:cxn ang="0">
                  <a:pos x="771" y="0"/>
                </a:cxn>
                <a:cxn ang="0">
                  <a:pos x="623" y="0"/>
                </a:cxn>
                <a:cxn ang="0">
                  <a:pos x="743" y="71"/>
                </a:cxn>
              </a:cxnLst>
              <a:rect l="0" t="0" r="r" b="b"/>
              <a:pathLst>
                <a:path w="771" h="115">
                  <a:moveTo>
                    <a:pt x="743" y="71"/>
                  </a:moveTo>
                  <a:lnTo>
                    <a:pt x="623" y="0"/>
                  </a:lnTo>
                  <a:lnTo>
                    <a:pt x="0" y="0"/>
                  </a:lnTo>
                  <a:lnTo>
                    <a:pt x="0" y="115"/>
                  </a:lnTo>
                  <a:lnTo>
                    <a:pt x="623" y="115"/>
                  </a:lnTo>
                  <a:lnTo>
                    <a:pt x="505" y="45"/>
                  </a:lnTo>
                  <a:lnTo>
                    <a:pt x="743" y="71"/>
                  </a:lnTo>
                  <a:lnTo>
                    <a:pt x="771" y="0"/>
                  </a:lnTo>
                  <a:lnTo>
                    <a:pt x="623" y="0"/>
                  </a:lnTo>
                  <a:lnTo>
                    <a:pt x="743"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1" name="Freeform 171"/>
            <p:cNvSpPr>
              <a:spLocks/>
            </p:cNvSpPr>
            <p:nvPr/>
          </p:nvSpPr>
          <p:spPr bwMode="auto">
            <a:xfrm>
              <a:off x="4946" y="2801"/>
              <a:ext cx="42" cy="68"/>
            </a:xfrm>
            <a:custGeom>
              <a:avLst/>
              <a:gdLst/>
              <a:ahLst/>
              <a:cxnLst>
                <a:cxn ang="0">
                  <a:pos x="147" y="1511"/>
                </a:cxn>
                <a:cxn ang="0">
                  <a:pos x="266" y="1581"/>
                </a:cxn>
                <a:cxn ang="0">
                  <a:pos x="1009" y="26"/>
                </a:cxn>
                <a:cxn ang="0">
                  <a:pos x="771" y="0"/>
                </a:cxn>
                <a:cxn ang="0">
                  <a:pos x="28" y="1555"/>
                </a:cxn>
                <a:cxn ang="0">
                  <a:pos x="147" y="1626"/>
                </a:cxn>
                <a:cxn ang="0">
                  <a:pos x="28" y="1555"/>
                </a:cxn>
                <a:cxn ang="0">
                  <a:pos x="0" y="1626"/>
                </a:cxn>
                <a:cxn ang="0">
                  <a:pos x="147" y="1626"/>
                </a:cxn>
                <a:cxn ang="0">
                  <a:pos x="147" y="1511"/>
                </a:cxn>
              </a:cxnLst>
              <a:rect l="0" t="0" r="r" b="b"/>
              <a:pathLst>
                <a:path w="1009" h="1626">
                  <a:moveTo>
                    <a:pt x="147" y="1511"/>
                  </a:moveTo>
                  <a:lnTo>
                    <a:pt x="266" y="1581"/>
                  </a:lnTo>
                  <a:lnTo>
                    <a:pt x="1009" y="26"/>
                  </a:lnTo>
                  <a:lnTo>
                    <a:pt x="771" y="0"/>
                  </a:lnTo>
                  <a:lnTo>
                    <a:pt x="28" y="1555"/>
                  </a:lnTo>
                  <a:lnTo>
                    <a:pt x="147" y="1626"/>
                  </a:lnTo>
                  <a:lnTo>
                    <a:pt x="28" y="1555"/>
                  </a:lnTo>
                  <a:lnTo>
                    <a:pt x="0" y="1626"/>
                  </a:lnTo>
                  <a:lnTo>
                    <a:pt x="147" y="1626"/>
                  </a:lnTo>
                  <a:lnTo>
                    <a:pt x="147" y="151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2" name="Freeform 172"/>
            <p:cNvSpPr>
              <a:spLocks/>
            </p:cNvSpPr>
            <p:nvPr/>
          </p:nvSpPr>
          <p:spPr bwMode="auto">
            <a:xfrm>
              <a:off x="4952" y="2864"/>
              <a:ext cx="281" cy="5"/>
            </a:xfrm>
            <a:custGeom>
              <a:avLst/>
              <a:gdLst/>
              <a:ahLst/>
              <a:cxnLst>
                <a:cxn ang="0">
                  <a:pos x="6465" y="70"/>
                </a:cxn>
                <a:cxn ang="0">
                  <a:pos x="6585" y="0"/>
                </a:cxn>
                <a:cxn ang="0">
                  <a:pos x="0" y="0"/>
                </a:cxn>
                <a:cxn ang="0">
                  <a:pos x="0" y="115"/>
                </a:cxn>
                <a:cxn ang="0">
                  <a:pos x="6585" y="115"/>
                </a:cxn>
                <a:cxn ang="0">
                  <a:pos x="6703" y="44"/>
                </a:cxn>
                <a:cxn ang="0">
                  <a:pos x="6585" y="115"/>
                </a:cxn>
                <a:cxn ang="0">
                  <a:pos x="6732" y="115"/>
                </a:cxn>
                <a:cxn ang="0">
                  <a:pos x="6703" y="44"/>
                </a:cxn>
                <a:cxn ang="0">
                  <a:pos x="6465" y="70"/>
                </a:cxn>
              </a:cxnLst>
              <a:rect l="0" t="0" r="r" b="b"/>
              <a:pathLst>
                <a:path w="6732" h="115">
                  <a:moveTo>
                    <a:pt x="6465" y="70"/>
                  </a:moveTo>
                  <a:lnTo>
                    <a:pt x="6585" y="0"/>
                  </a:lnTo>
                  <a:lnTo>
                    <a:pt x="0" y="0"/>
                  </a:lnTo>
                  <a:lnTo>
                    <a:pt x="0" y="115"/>
                  </a:lnTo>
                  <a:lnTo>
                    <a:pt x="6585" y="115"/>
                  </a:lnTo>
                  <a:lnTo>
                    <a:pt x="6703" y="44"/>
                  </a:lnTo>
                  <a:lnTo>
                    <a:pt x="6585" y="115"/>
                  </a:lnTo>
                  <a:lnTo>
                    <a:pt x="6732" y="115"/>
                  </a:lnTo>
                  <a:lnTo>
                    <a:pt x="6703" y="44"/>
                  </a:lnTo>
                  <a:lnTo>
                    <a:pt x="6465" y="7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3" name="Freeform 173"/>
            <p:cNvSpPr>
              <a:spLocks/>
            </p:cNvSpPr>
            <p:nvPr/>
          </p:nvSpPr>
          <p:spPr bwMode="auto">
            <a:xfrm>
              <a:off x="5027" y="2770"/>
              <a:ext cx="131" cy="5"/>
            </a:xfrm>
            <a:custGeom>
              <a:avLst/>
              <a:gdLst/>
              <a:ahLst/>
              <a:cxnLst>
                <a:cxn ang="0">
                  <a:pos x="2870" y="71"/>
                </a:cxn>
                <a:cxn ang="0">
                  <a:pos x="2989" y="0"/>
                </a:cxn>
                <a:cxn ang="0">
                  <a:pos x="0" y="0"/>
                </a:cxn>
                <a:cxn ang="0">
                  <a:pos x="0" y="114"/>
                </a:cxn>
                <a:cxn ang="0">
                  <a:pos x="2989" y="114"/>
                </a:cxn>
                <a:cxn ang="0">
                  <a:pos x="3108" y="44"/>
                </a:cxn>
                <a:cxn ang="0">
                  <a:pos x="2989" y="114"/>
                </a:cxn>
                <a:cxn ang="0">
                  <a:pos x="3135" y="114"/>
                </a:cxn>
                <a:cxn ang="0">
                  <a:pos x="3108" y="44"/>
                </a:cxn>
                <a:cxn ang="0">
                  <a:pos x="2870" y="71"/>
                </a:cxn>
              </a:cxnLst>
              <a:rect l="0" t="0" r="r" b="b"/>
              <a:pathLst>
                <a:path w="3135" h="114">
                  <a:moveTo>
                    <a:pt x="2870" y="71"/>
                  </a:moveTo>
                  <a:lnTo>
                    <a:pt x="2989" y="0"/>
                  </a:lnTo>
                  <a:lnTo>
                    <a:pt x="0" y="0"/>
                  </a:lnTo>
                  <a:lnTo>
                    <a:pt x="0" y="114"/>
                  </a:lnTo>
                  <a:lnTo>
                    <a:pt x="2989" y="114"/>
                  </a:lnTo>
                  <a:lnTo>
                    <a:pt x="3108" y="44"/>
                  </a:lnTo>
                  <a:lnTo>
                    <a:pt x="2989" y="114"/>
                  </a:lnTo>
                  <a:lnTo>
                    <a:pt x="3135" y="114"/>
                  </a:lnTo>
                  <a:lnTo>
                    <a:pt x="3108" y="44"/>
                  </a:lnTo>
                  <a:lnTo>
                    <a:pt x="2870" y="71"/>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4" name="Freeform 174"/>
            <p:cNvSpPr>
              <a:spLocks/>
            </p:cNvSpPr>
            <p:nvPr/>
          </p:nvSpPr>
          <p:spPr bwMode="auto">
            <a:xfrm>
              <a:off x="5118" y="2708"/>
              <a:ext cx="39" cy="65"/>
            </a:xfrm>
            <a:custGeom>
              <a:avLst/>
              <a:gdLst/>
              <a:ahLst/>
              <a:cxnLst>
                <a:cxn ang="0">
                  <a:pos x="119" y="116"/>
                </a:cxn>
                <a:cxn ang="0">
                  <a:pos x="0" y="72"/>
                </a:cxn>
                <a:cxn ang="0">
                  <a:pos x="697" y="1561"/>
                </a:cxn>
                <a:cxn ang="0">
                  <a:pos x="935" y="1534"/>
                </a:cxn>
                <a:cxn ang="0">
                  <a:pos x="239" y="45"/>
                </a:cxn>
                <a:cxn ang="0">
                  <a:pos x="119" y="0"/>
                </a:cxn>
                <a:cxn ang="0">
                  <a:pos x="239" y="45"/>
                </a:cxn>
                <a:cxn ang="0">
                  <a:pos x="211" y="0"/>
                </a:cxn>
                <a:cxn ang="0">
                  <a:pos x="119" y="0"/>
                </a:cxn>
                <a:cxn ang="0">
                  <a:pos x="119" y="116"/>
                </a:cxn>
              </a:cxnLst>
              <a:rect l="0" t="0" r="r" b="b"/>
              <a:pathLst>
                <a:path w="935" h="1561">
                  <a:moveTo>
                    <a:pt x="119" y="116"/>
                  </a:moveTo>
                  <a:lnTo>
                    <a:pt x="0" y="72"/>
                  </a:lnTo>
                  <a:lnTo>
                    <a:pt x="697" y="1561"/>
                  </a:lnTo>
                  <a:lnTo>
                    <a:pt x="935" y="1534"/>
                  </a:lnTo>
                  <a:lnTo>
                    <a:pt x="239" y="45"/>
                  </a:lnTo>
                  <a:lnTo>
                    <a:pt x="119" y="0"/>
                  </a:lnTo>
                  <a:lnTo>
                    <a:pt x="239" y="45"/>
                  </a:lnTo>
                  <a:lnTo>
                    <a:pt x="211" y="0"/>
                  </a:lnTo>
                  <a:lnTo>
                    <a:pt x="119" y="0"/>
                  </a:lnTo>
                  <a:lnTo>
                    <a:pt x="119" y="11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5" name="Freeform 175"/>
            <p:cNvSpPr>
              <a:spLocks/>
            </p:cNvSpPr>
            <p:nvPr/>
          </p:nvSpPr>
          <p:spPr bwMode="auto">
            <a:xfrm>
              <a:off x="5051" y="2708"/>
              <a:ext cx="72" cy="5"/>
            </a:xfrm>
            <a:custGeom>
              <a:avLst/>
              <a:gdLst/>
              <a:ahLst/>
              <a:cxnLst>
                <a:cxn ang="0">
                  <a:pos x="238" y="72"/>
                </a:cxn>
                <a:cxn ang="0">
                  <a:pos x="118" y="116"/>
                </a:cxn>
                <a:cxn ang="0">
                  <a:pos x="1714" y="116"/>
                </a:cxn>
                <a:cxn ang="0">
                  <a:pos x="1714" y="0"/>
                </a:cxn>
                <a:cxn ang="0">
                  <a:pos x="118" y="0"/>
                </a:cxn>
                <a:cxn ang="0">
                  <a:pos x="0" y="45"/>
                </a:cxn>
                <a:cxn ang="0">
                  <a:pos x="118" y="0"/>
                </a:cxn>
                <a:cxn ang="0">
                  <a:pos x="27" y="0"/>
                </a:cxn>
                <a:cxn ang="0">
                  <a:pos x="0" y="45"/>
                </a:cxn>
                <a:cxn ang="0">
                  <a:pos x="238" y="72"/>
                </a:cxn>
              </a:cxnLst>
              <a:rect l="0" t="0" r="r" b="b"/>
              <a:pathLst>
                <a:path w="1714" h="116">
                  <a:moveTo>
                    <a:pt x="238" y="72"/>
                  </a:moveTo>
                  <a:lnTo>
                    <a:pt x="118" y="116"/>
                  </a:lnTo>
                  <a:lnTo>
                    <a:pt x="1714" y="116"/>
                  </a:lnTo>
                  <a:lnTo>
                    <a:pt x="1714" y="0"/>
                  </a:lnTo>
                  <a:lnTo>
                    <a:pt x="118" y="0"/>
                  </a:lnTo>
                  <a:lnTo>
                    <a:pt x="0" y="45"/>
                  </a:lnTo>
                  <a:lnTo>
                    <a:pt x="118" y="0"/>
                  </a:lnTo>
                  <a:lnTo>
                    <a:pt x="27" y="0"/>
                  </a:lnTo>
                  <a:lnTo>
                    <a:pt x="0" y="45"/>
                  </a:lnTo>
                  <a:lnTo>
                    <a:pt x="238" y="72"/>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6" name="Freeform 176"/>
            <p:cNvSpPr>
              <a:spLocks/>
            </p:cNvSpPr>
            <p:nvPr/>
          </p:nvSpPr>
          <p:spPr bwMode="auto">
            <a:xfrm>
              <a:off x="5021" y="2710"/>
              <a:ext cx="40" cy="65"/>
            </a:xfrm>
            <a:custGeom>
              <a:avLst/>
              <a:gdLst/>
              <a:ahLst/>
              <a:cxnLst>
                <a:cxn ang="0">
                  <a:pos x="147" y="1445"/>
                </a:cxn>
                <a:cxn ang="0">
                  <a:pos x="265" y="1516"/>
                </a:cxn>
                <a:cxn ang="0">
                  <a:pos x="963" y="27"/>
                </a:cxn>
                <a:cxn ang="0">
                  <a:pos x="725" y="0"/>
                </a:cxn>
                <a:cxn ang="0">
                  <a:pos x="27" y="1489"/>
                </a:cxn>
                <a:cxn ang="0">
                  <a:pos x="147" y="1559"/>
                </a:cxn>
                <a:cxn ang="0">
                  <a:pos x="27" y="1489"/>
                </a:cxn>
                <a:cxn ang="0">
                  <a:pos x="0" y="1559"/>
                </a:cxn>
                <a:cxn ang="0">
                  <a:pos x="147" y="1559"/>
                </a:cxn>
                <a:cxn ang="0">
                  <a:pos x="147" y="1445"/>
                </a:cxn>
              </a:cxnLst>
              <a:rect l="0" t="0" r="r" b="b"/>
              <a:pathLst>
                <a:path w="963" h="1559">
                  <a:moveTo>
                    <a:pt x="147" y="1445"/>
                  </a:moveTo>
                  <a:lnTo>
                    <a:pt x="265" y="1516"/>
                  </a:lnTo>
                  <a:lnTo>
                    <a:pt x="963" y="27"/>
                  </a:lnTo>
                  <a:lnTo>
                    <a:pt x="725" y="0"/>
                  </a:lnTo>
                  <a:lnTo>
                    <a:pt x="27" y="1489"/>
                  </a:lnTo>
                  <a:lnTo>
                    <a:pt x="147" y="1559"/>
                  </a:lnTo>
                  <a:lnTo>
                    <a:pt x="27" y="1489"/>
                  </a:lnTo>
                  <a:lnTo>
                    <a:pt x="0" y="1559"/>
                  </a:lnTo>
                  <a:lnTo>
                    <a:pt x="147" y="1559"/>
                  </a:lnTo>
                  <a:lnTo>
                    <a:pt x="147" y="144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7" name="Freeform 177"/>
            <p:cNvSpPr>
              <a:spLocks/>
            </p:cNvSpPr>
            <p:nvPr/>
          </p:nvSpPr>
          <p:spPr bwMode="auto">
            <a:xfrm>
              <a:off x="5089" y="2813"/>
              <a:ext cx="103" cy="50"/>
            </a:xfrm>
            <a:custGeom>
              <a:avLst/>
              <a:gdLst/>
              <a:ahLst/>
              <a:cxnLst>
                <a:cxn ang="0">
                  <a:pos x="0" y="115"/>
                </a:cxn>
                <a:cxn ang="0">
                  <a:pos x="1165" y="282"/>
                </a:cxn>
                <a:cxn ang="0">
                  <a:pos x="1843" y="654"/>
                </a:cxn>
                <a:cxn ang="0">
                  <a:pos x="2155" y="1034"/>
                </a:cxn>
                <a:cxn ang="0">
                  <a:pos x="2228" y="1202"/>
                </a:cxn>
                <a:cxn ang="0">
                  <a:pos x="2468" y="1184"/>
                </a:cxn>
                <a:cxn ang="0">
                  <a:pos x="2375" y="999"/>
                </a:cxn>
                <a:cxn ang="0">
                  <a:pos x="2045" y="592"/>
                </a:cxn>
                <a:cxn ang="0">
                  <a:pos x="1294" y="186"/>
                </a:cxn>
                <a:cxn ang="0">
                  <a:pos x="0" y="0"/>
                </a:cxn>
                <a:cxn ang="0">
                  <a:pos x="0" y="115"/>
                </a:cxn>
              </a:cxnLst>
              <a:rect l="0" t="0" r="r" b="b"/>
              <a:pathLst>
                <a:path w="2468" h="1202">
                  <a:moveTo>
                    <a:pt x="0" y="115"/>
                  </a:moveTo>
                  <a:lnTo>
                    <a:pt x="1165" y="282"/>
                  </a:lnTo>
                  <a:lnTo>
                    <a:pt x="1843" y="654"/>
                  </a:lnTo>
                  <a:lnTo>
                    <a:pt x="2155" y="1034"/>
                  </a:lnTo>
                  <a:lnTo>
                    <a:pt x="2228" y="1202"/>
                  </a:lnTo>
                  <a:lnTo>
                    <a:pt x="2468" y="1184"/>
                  </a:lnTo>
                  <a:lnTo>
                    <a:pt x="2375" y="999"/>
                  </a:lnTo>
                  <a:lnTo>
                    <a:pt x="2045" y="592"/>
                  </a:lnTo>
                  <a:lnTo>
                    <a:pt x="1294" y="186"/>
                  </a:lnTo>
                  <a:lnTo>
                    <a:pt x="0" y="0"/>
                  </a:lnTo>
                  <a:lnTo>
                    <a:pt x="0" y="11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8" name="Freeform 178"/>
            <p:cNvSpPr>
              <a:spLocks/>
            </p:cNvSpPr>
            <p:nvPr/>
          </p:nvSpPr>
          <p:spPr bwMode="auto">
            <a:xfrm>
              <a:off x="4986" y="2813"/>
              <a:ext cx="103" cy="52"/>
            </a:xfrm>
            <a:custGeom>
              <a:avLst/>
              <a:gdLst/>
              <a:ahLst/>
              <a:cxnLst>
                <a:cxn ang="0">
                  <a:pos x="137" y="1136"/>
                </a:cxn>
                <a:cxn ang="0">
                  <a:pos x="257" y="1202"/>
                </a:cxn>
                <a:cxn ang="0">
                  <a:pos x="330" y="1034"/>
                </a:cxn>
                <a:cxn ang="0">
                  <a:pos x="660" y="654"/>
                </a:cxn>
                <a:cxn ang="0">
                  <a:pos x="1339" y="282"/>
                </a:cxn>
                <a:cxn ang="0">
                  <a:pos x="2485" y="115"/>
                </a:cxn>
                <a:cxn ang="0">
                  <a:pos x="2485" y="0"/>
                </a:cxn>
                <a:cxn ang="0">
                  <a:pos x="1211" y="186"/>
                </a:cxn>
                <a:cxn ang="0">
                  <a:pos x="459" y="592"/>
                </a:cxn>
                <a:cxn ang="0">
                  <a:pos x="110" y="999"/>
                </a:cxn>
                <a:cxn ang="0">
                  <a:pos x="19" y="1184"/>
                </a:cxn>
                <a:cxn ang="0">
                  <a:pos x="137" y="1250"/>
                </a:cxn>
                <a:cxn ang="0">
                  <a:pos x="19" y="1184"/>
                </a:cxn>
                <a:cxn ang="0">
                  <a:pos x="0" y="1250"/>
                </a:cxn>
                <a:cxn ang="0">
                  <a:pos x="137" y="1250"/>
                </a:cxn>
                <a:cxn ang="0">
                  <a:pos x="137" y="1136"/>
                </a:cxn>
              </a:cxnLst>
              <a:rect l="0" t="0" r="r" b="b"/>
              <a:pathLst>
                <a:path w="2485" h="1250">
                  <a:moveTo>
                    <a:pt x="137" y="1136"/>
                  </a:moveTo>
                  <a:lnTo>
                    <a:pt x="257" y="1202"/>
                  </a:lnTo>
                  <a:lnTo>
                    <a:pt x="330" y="1034"/>
                  </a:lnTo>
                  <a:lnTo>
                    <a:pt x="660" y="654"/>
                  </a:lnTo>
                  <a:lnTo>
                    <a:pt x="1339" y="282"/>
                  </a:lnTo>
                  <a:lnTo>
                    <a:pt x="2485" y="115"/>
                  </a:lnTo>
                  <a:lnTo>
                    <a:pt x="2485" y="0"/>
                  </a:lnTo>
                  <a:lnTo>
                    <a:pt x="1211" y="186"/>
                  </a:lnTo>
                  <a:lnTo>
                    <a:pt x="459" y="592"/>
                  </a:lnTo>
                  <a:lnTo>
                    <a:pt x="110" y="999"/>
                  </a:lnTo>
                  <a:lnTo>
                    <a:pt x="19" y="1184"/>
                  </a:lnTo>
                  <a:lnTo>
                    <a:pt x="137" y="1250"/>
                  </a:lnTo>
                  <a:lnTo>
                    <a:pt x="19" y="1184"/>
                  </a:lnTo>
                  <a:lnTo>
                    <a:pt x="0" y="1250"/>
                  </a:lnTo>
                  <a:lnTo>
                    <a:pt x="137" y="1250"/>
                  </a:lnTo>
                  <a:lnTo>
                    <a:pt x="137" y="113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69" name="Freeform 179"/>
            <p:cNvSpPr>
              <a:spLocks/>
            </p:cNvSpPr>
            <p:nvPr/>
          </p:nvSpPr>
          <p:spPr bwMode="auto">
            <a:xfrm>
              <a:off x="4991" y="2861"/>
              <a:ext cx="202" cy="4"/>
            </a:xfrm>
            <a:custGeom>
              <a:avLst/>
              <a:gdLst/>
              <a:ahLst/>
              <a:cxnLst>
                <a:cxn ang="0">
                  <a:pos x="4576" y="66"/>
                </a:cxn>
                <a:cxn ang="0">
                  <a:pos x="4696" y="0"/>
                </a:cxn>
                <a:cxn ang="0">
                  <a:pos x="0" y="0"/>
                </a:cxn>
                <a:cxn ang="0">
                  <a:pos x="0" y="114"/>
                </a:cxn>
                <a:cxn ang="0">
                  <a:pos x="4696" y="114"/>
                </a:cxn>
                <a:cxn ang="0">
                  <a:pos x="4816" y="48"/>
                </a:cxn>
                <a:cxn ang="0">
                  <a:pos x="4696" y="114"/>
                </a:cxn>
                <a:cxn ang="0">
                  <a:pos x="4834" y="114"/>
                </a:cxn>
                <a:cxn ang="0">
                  <a:pos x="4816" y="48"/>
                </a:cxn>
                <a:cxn ang="0">
                  <a:pos x="4576" y="66"/>
                </a:cxn>
              </a:cxnLst>
              <a:rect l="0" t="0" r="r" b="b"/>
              <a:pathLst>
                <a:path w="4834" h="114">
                  <a:moveTo>
                    <a:pt x="4576" y="66"/>
                  </a:moveTo>
                  <a:lnTo>
                    <a:pt x="4696" y="0"/>
                  </a:lnTo>
                  <a:lnTo>
                    <a:pt x="0" y="0"/>
                  </a:lnTo>
                  <a:lnTo>
                    <a:pt x="0" y="114"/>
                  </a:lnTo>
                  <a:lnTo>
                    <a:pt x="4696" y="114"/>
                  </a:lnTo>
                  <a:lnTo>
                    <a:pt x="4816" y="48"/>
                  </a:lnTo>
                  <a:lnTo>
                    <a:pt x="4696" y="114"/>
                  </a:lnTo>
                  <a:lnTo>
                    <a:pt x="4834" y="114"/>
                  </a:lnTo>
                  <a:lnTo>
                    <a:pt x="4816" y="48"/>
                  </a:lnTo>
                  <a:lnTo>
                    <a:pt x="4576" y="6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0" name="Freeform 180"/>
            <p:cNvSpPr>
              <a:spLocks/>
            </p:cNvSpPr>
            <p:nvPr/>
          </p:nvSpPr>
          <p:spPr bwMode="auto">
            <a:xfrm>
              <a:off x="5055" y="2501"/>
              <a:ext cx="39" cy="184"/>
            </a:xfrm>
            <a:custGeom>
              <a:avLst/>
              <a:gdLst/>
              <a:ahLst/>
              <a:cxnLst>
                <a:cxn ang="0">
                  <a:pos x="945" y="0"/>
                </a:cxn>
                <a:cxn ang="0">
                  <a:pos x="706" y="0"/>
                </a:cxn>
                <a:cxn ang="0">
                  <a:pos x="0" y="4402"/>
                </a:cxn>
                <a:cxn ang="0">
                  <a:pos x="238" y="4411"/>
                </a:cxn>
                <a:cxn ang="0">
                  <a:pos x="945" y="9"/>
                </a:cxn>
                <a:cxn ang="0">
                  <a:pos x="706" y="9"/>
                </a:cxn>
                <a:cxn ang="0">
                  <a:pos x="945" y="0"/>
                </a:cxn>
              </a:cxnLst>
              <a:rect l="0" t="0" r="r" b="b"/>
              <a:pathLst>
                <a:path w="945" h="4411">
                  <a:moveTo>
                    <a:pt x="945" y="0"/>
                  </a:moveTo>
                  <a:lnTo>
                    <a:pt x="706" y="0"/>
                  </a:lnTo>
                  <a:lnTo>
                    <a:pt x="0" y="4402"/>
                  </a:lnTo>
                  <a:lnTo>
                    <a:pt x="238" y="4411"/>
                  </a:lnTo>
                  <a:lnTo>
                    <a:pt x="945" y="9"/>
                  </a:lnTo>
                  <a:lnTo>
                    <a:pt x="706" y="9"/>
                  </a:lnTo>
                  <a:lnTo>
                    <a:pt x="945"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1" name="Freeform 181"/>
            <p:cNvSpPr>
              <a:spLocks/>
            </p:cNvSpPr>
            <p:nvPr/>
          </p:nvSpPr>
          <p:spPr bwMode="auto">
            <a:xfrm>
              <a:off x="5084" y="2501"/>
              <a:ext cx="40" cy="186"/>
            </a:xfrm>
            <a:custGeom>
              <a:avLst/>
              <a:gdLst/>
              <a:ahLst/>
              <a:cxnLst>
                <a:cxn ang="0">
                  <a:pos x="826" y="4463"/>
                </a:cxn>
                <a:cxn ang="0">
                  <a:pos x="944" y="4402"/>
                </a:cxn>
                <a:cxn ang="0">
                  <a:pos x="239" y="0"/>
                </a:cxn>
                <a:cxn ang="0">
                  <a:pos x="0" y="9"/>
                </a:cxn>
                <a:cxn ang="0">
                  <a:pos x="706" y="4411"/>
                </a:cxn>
                <a:cxn ang="0">
                  <a:pos x="826" y="4348"/>
                </a:cxn>
                <a:cxn ang="0">
                  <a:pos x="826" y="4463"/>
                </a:cxn>
                <a:cxn ang="0">
                  <a:pos x="953" y="4463"/>
                </a:cxn>
                <a:cxn ang="0">
                  <a:pos x="944" y="4402"/>
                </a:cxn>
                <a:cxn ang="0">
                  <a:pos x="826" y="4463"/>
                </a:cxn>
              </a:cxnLst>
              <a:rect l="0" t="0" r="r" b="b"/>
              <a:pathLst>
                <a:path w="953" h="4463">
                  <a:moveTo>
                    <a:pt x="826" y="4463"/>
                  </a:moveTo>
                  <a:lnTo>
                    <a:pt x="944" y="4402"/>
                  </a:lnTo>
                  <a:lnTo>
                    <a:pt x="239" y="0"/>
                  </a:lnTo>
                  <a:lnTo>
                    <a:pt x="0" y="9"/>
                  </a:lnTo>
                  <a:lnTo>
                    <a:pt x="706" y="4411"/>
                  </a:lnTo>
                  <a:lnTo>
                    <a:pt x="826" y="4348"/>
                  </a:lnTo>
                  <a:lnTo>
                    <a:pt x="826" y="4463"/>
                  </a:lnTo>
                  <a:lnTo>
                    <a:pt x="953" y="4463"/>
                  </a:lnTo>
                  <a:lnTo>
                    <a:pt x="944" y="4402"/>
                  </a:lnTo>
                  <a:lnTo>
                    <a:pt x="826" y="446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2" name="Freeform 182"/>
            <p:cNvSpPr>
              <a:spLocks/>
            </p:cNvSpPr>
            <p:nvPr/>
          </p:nvSpPr>
          <p:spPr bwMode="auto">
            <a:xfrm>
              <a:off x="5055" y="2682"/>
              <a:ext cx="64" cy="5"/>
            </a:xfrm>
            <a:custGeom>
              <a:avLst/>
              <a:gdLst/>
              <a:ahLst/>
              <a:cxnLst>
                <a:cxn ang="0">
                  <a:pos x="9" y="54"/>
                </a:cxn>
                <a:cxn ang="0">
                  <a:pos x="128" y="115"/>
                </a:cxn>
                <a:cxn ang="0">
                  <a:pos x="1541" y="115"/>
                </a:cxn>
                <a:cxn ang="0">
                  <a:pos x="1541" y="0"/>
                </a:cxn>
                <a:cxn ang="0">
                  <a:pos x="128" y="0"/>
                </a:cxn>
                <a:cxn ang="0">
                  <a:pos x="247" y="63"/>
                </a:cxn>
                <a:cxn ang="0">
                  <a:pos x="9" y="54"/>
                </a:cxn>
                <a:cxn ang="0">
                  <a:pos x="0" y="115"/>
                </a:cxn>
                <a:cxn ang="0">
                  <a:pos x="128" y="115"/>
                </a:cxn>
                <a:cxn ang="0">
                  <a:pos x="9" y="54"/>
                </a:cxn>
              </a:cxnLst>
              <a:rect l="0" t="0" r="r" b="b"/>
              <a:pathLst>
                <a:path w="1541" h="115">
                  <a:moveTo>
                    <a:pt x="9" y="54"/>
                  </a:moveTo>
                  <a:lnTo>
                    <a:pt x="128" y="115"/>
                  </a:lnTo>
                  <a:lnTo>
                    <a:pt x="1541" y="115"/>
                  </a:lnTo>
                  <a:lnTo>
                    <a:pt x="1541" y="0"/>
                  </a:lnTo>
                  <a:lnTo>
                    <a:pt x="128" y="0"/>
                  </a:lnTo>
                  <a:lnTo>
                    <a:pt x="247" y="63"/>
                  </a:lnTo>
                  <a:lnTo>
                    <a:pt x="9" y="54"/>
                  </a:lnTo>
                  <a:lnTo>
                    <a:pt x="0" y="115"/>
                  </a:lnTo>
                  <a:lnTo>
                    <a:pt x="128" y="115"/>
                  </a:lnTo>
                  <a:lnTo>
                    <a:pt x="9" y="54"/>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3" name="Freeform 183"/>
            <p:cNvSpPr>
              <a:spLocks/>
            </p:cNvSpPr>
            <p:nvPr/>
          </p:nvSpPr>
          <p:spPr bwMode="auto">
            <a:xfrm>
              <a:off x="5081" y="2424"/>
              <a:ext cx="17" cy="19"/>
            </a:xfrm>
            <a:custGeom>
              <a:avLst/>
              <a:gdLst/>
              <a:ahLst/>
              <a:cxnLst>
                <a:cxn ang="0">
                  <a:pos x="86" y="0"/>
                </a:cxn>
                <a:cxn ang="0">
                  <a:pos x="328" y="0"/>
                </a:cxn>
                <a:cxn ang="0">
                  <a:pos x="413" y="457"/>
                </a:cxn>
                <a:cxn ang="0">
                  <a:pos x="0" y="457"/>
                </a:cxn>
                <a:cxn ang="0">
                  <a:pos x="86" y="0"/>
                </a:cxn>
              </a:cxnLst>
              <a:rect l="0" t="0" r="r" b="b"/>
              <a:pathLst>
                <a:path w="413" h="457">
                  <a:moveTo>
                    <a:pt x="86" y="0"/>
                  </a:moveTo>
                  <a:lnTo>
                    <a:pt x="328" y="0"/>
                  </a:lnTo>
                  <a:lnTo>
                    <a:pt x="413" y="457"/>
                  </a:lnTo>
                  <a:lnTo>
                    <a:pt x="0" y="457"/>
                  </a:lnTo>
                  <a:lnTo>
                    <a:pt x="86"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4" name="Freeform 184"/>
            <p:cNvSpPr>
              <a:spLocks/>
            </p:cNvSpPr>
            <p:nvPr/>
          </p:nvSpPr>
          <p:spPr bwMode="auto">
            <a:xfrm>
              <a:off x="5069" y="2438"/>
              <a:ext cx="42" cy="10"/>
            </a:xfrm>
            <a:custGeom>
              <a:avLst/>
              <a:gdLst/>
              <a:ahLst/>
              <a:cxnLst>
                <a:cxn ang="0">
                  <a:pos x="502" y="0"/>
                </a:cxn>
                <a:cxn ang="0">
                  <a:pos x="753" y="120"/>
                </a:cxn>
                <a:cxn ang="0">
                  <a:pos x="1005" y="238"/>
                </a:cxn>
                <a:cxn ang="0">
                  <a:pos x="502" y="238"/>
                </a:cxn>
                <a:cxn ang="0">
                  <a:pos x="0" y="238"/>
                </a:cxn>
                <a:cxn ang="0">
                  <a:pos x="251" y="120"/>
                </a:cxn>
                <a:cxn ang="0">
                  <a:pos x="502" y="0"/>
                </a:cxn>
              </a:cxnLst>
              <a:rect l="0" t="0" r="r" b="b"/>
              <a:pathLst>
                <a:path w="1005" h="238">
                  <a:moveTo>
                    <a:pt x="502" y="0"/>
                  </a:moveTo>
                  <a:lnTo>
                    <a:pt x="753" y="120"/>
                  </a:lnTo>
                  <a:lnTo>
                    <a:pt x="1005" y="238"/>
                  </a:lnTo>
                  <a:lnTo>
                    <a:pt x="502" y="238"/>
                  </a:lnTo>
                  <a:lnTo>
                    <a:pt x="0" y="238"/>
                  </a:lnTo>
                  <a:lnTo>
                    <a:pt x="251" y="120"/>
                  </a:lnTo>
                  <a:lnTo>
                    <a:pt x="502"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5" name="Rectangle 185"/>
            <p:cNvSpPr>
              <a:spLocks noChangeArrowheads="1"/>
            </p:cNvSpPr>
            <p:nvPr/>
          </p:nvSpPr>
          <p:spPr bwMode="auto">
            <a:xfrm>
              <a:off x="5073" y="2447"/>
              <a:ext cx="33" cy="13"/>
            </a:xfrm>
            <a:prstGeom prst="rect">
              <a:avLst/>
            </a:prstGeom>
            <a:solidFill>
              <a:srgbClr val="325373"/>
            </a:solidFill>
            <a:ln w="9525">
              <a:noFill/>
              <a:miter lim="800000"/>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6" name="Freeform 186"/>
            <p:cNvSpPr>
              <a:spLocks/>
            </p:cNvSpPr>
            <p:nvPr/>
          </p:nvSpPr>
          <p:spPr bwMode="auto">
            <a:xfrm>
              <a:off x="5073" y="2460"/>
              <a:ext cx="33" cy="3"/>
            </a:xfrm>
            <a:custGeom>
              <a:avLst/>
              <a:gdLst/>
              <a:ahLst/>
              <a:cxnLst>
                <a:cxn ang="0">
                  <a:pos x="84" y="79"/>
                </a:cxn>
                <a:cxn ang="0">
                  <a:pos x="722" y="75"/>
                </a:cxn>
                <a:cxn ang="0">
                  <a:pos x="805" y="0"/>
                </a:cxn>
                <a:cxn ang="0">
                  <a:pos x="0" y="0"/>
                </a:cxn>
                <a:cxn ang="0">
                  <a:pos x="84" y="79"/>
                </a:cxn>
              </a:cxnLst>
              <a:rect l="0" t="0" r="r" b="b"/>
              <a:pathLst>
                <a:path w="805" h="79">
                  <a:moveTo>
                    <a:pt x="84" y="79"/>
                  </a:moveTo>
                  <a:lnTo>
                    <a:pt x="722" y="75"/>
                  </a:lnTo>
                  <a:lnTo>
                    <a:pt x="805" y="0"/>
                  </a:lnTo>
                  <a:lnTo>
                    <a:pt x="0" y="0"/>
                  </a:lnTo>
                  <a:lnTo>
                    <a:pt x="84" y="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7" name="Freeform 187"/>
            <p:cNvSpPr>
              <a:spLocks/>
            </p:cNvSpPr>
            <p:nvPr/>
          </p:nvSpPr>
          <p:spPr bwMode="auto">
            <a:xfrm>
              <a:off x="5065" y="2461"/>
              <a:ext cx="49" cy="23"/>
            </a:xfrm>
            <a:custGeom>
              <a:avLst/>
              <a:gdLst/>
              <a:ahLst/>
              <a:cxnLst>
                <a:cxn ang="0">
                  <a:pos x="188" y="0"/>
                </a:cxn>
                <a:cxn ang="0">
                  <a:pos x="989" y="0"/>
                </a:cxn>
                <a:cxn ang="0">
                  <a:pos x="1190" y="168"/>
                </a:cxn>
                <a:cxn ang="0">
                  <a:pos x="1190" y="374"/>
                </a:cxn>
                <a:cxn ang="0">
                  <a:pos x="990" y="546"/>
                </a:cxn>
                <a:cxn ang="0">
                  <a:pos x="190" y="546"/>
                </a:cxn>
                <a:cxn ang="0">
                  <a:pos x="0" y="387"/>
                </a:cxn>
                <a:cxn ang="0">
                  <a:pos x="0" y="162"/>
                </a:cxn>
                <a:cxn ang="0">
                  <a:pos x="188" y="0"/>
                </a:cxn>
              </a:cxnLst>
              <a:rect l="0" t="0" r="r" b="b"/>
              <a:pathLst>
                <a:path w="1190" h="546">
                  <a:moveTo>
                    <a:pt x="188" y="0"/>
                  </a:moveTo>
                  <a:lnTo>
                    <a:pt x="989" y="0"/>
                  </a:lnTo>
                  <a:lnTo>
                    <a:pt x="1190" y="168"/>
                  </a:lnTo>
                  <a:lnTo>
                    <a:pt x="1190" y="374"/>
                  </a:lnTo>
                  <a:lnTo>
                    <a:pt x="990" y="546"/>
                  </a:lnTo>
                  <a:lnTo>
                    <a:pt x="190" y="546"/>
                  </a:lnTo>
                  <a:lnTo>
                    <a:pt x="0" y="387"/>
                  </a:lnTo>
                  <a:lnTo>
                    <a:pt x="0" y="162"/>
                  </a:lnTo>
                  <a:lnTo>
                    <a:pt x="188"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8" name="Freeform 188"/>
            <p:cNvSpPr>
              <a:spLocks/>
            </p:cNvSpPr>
            <p:nvPr/>
          </p:nvSpPr>
          <p:spPr bwMode="auto">
            <a:xfrm>
              <a:off x="5089" y="2484"/>
              <a:ext cx="137" cy="383"/>
            </a:xfrm>
            <a:custGeom>
              <a:avLst/>
              <a:gdLst/>
              <a:ahLst/>
              <a:cxnLst>
                <a:cxn ang="0">
                  <a:pos x="0" y="9096"/>
                </a:cxn>
                <a:cxn ang="0">
                  <a:pos x="0" y="9184"/>
                </a:cxn>
                <a:cxn ang="0">
                  <a:pos x="3293" y="9184"/>
                </a:cxn>
                <a:cxn ang="0">
                  <a:pos x="2541" y="7629"/>
                </a:cxn>
                <a:cxn ang="0">
                  <a:pos x="3173" y="7629"/>
                </a:cxn>
                <a:cxn ang="0">
                  <a:pos x="3173" y="6952"/>
                </a:cxn>
                <a:cxn ang="0">
                  <a:pos x="2266" y="6952"/>
                </a:cxn>
                <a:cxn ang="0">
                  <a:pos x="1496" y="5326"/>
                </a:cxn>
                <a:cxn ang="0">
                  <a:pos x="1935" y="5326"/>
                </a:cxn>
                <a:cxn ang="0">
                  <a:pos x="1935" y="4827"/>
                </a:cxn>
                <a:cxn ang="0">
                  <a:pos x="1275" y="4827"/>
                </a:cxn>
                <a:cxn ang="0">
                  <a:pos x="281" y="0"/>
                </a:cxn>
                <a:cxn ang="0">
                  <a:pos x="0" y="0"/>
                </a:cxn>
                <a:cxn ang="0">
                  <a:pos x="0" y="479"/>
                </a:cxn>
                <a:cxn ang="0">
                  <a:pos x="706" y="4823"/>
                </a:cxn>
                <a:cxn ang="0">
                  <a:pos x="0" y="4823"/>
                </a:cxn>
                <a:cxn ang="0">
                  <a:pos x="0" y="5429"/>
                </a:cxn>
                <a:cxn ang="0">
                  <a:pos x="798" y="5429"/>
                </a:cxn>
                <a:cxn ang="0">
                  <a:pos x="1496" y="6917"/>
                </a:cxn>
                <a:cxn ang="0">
                  <a:pos x="0" y="6917"/>
                </a:cxn>
                <a:cxn ang="0">
                  <a:pos x="0" y="7960"/>
                </a:cxn>
                <a:cxn ang="0">
                  <a:pos x="193" y="7960"/>
                </a:cxn>
                <a:cxn ang="0">
                  <a:pos x="367" y="7973"/>
                </a:cxn>
                <a:cxn ang="0">
                  <a:pos x="532" y="7986"/>
                </a:cxn>
                <a:cxn ang="0">
                  <a:pos x="689" y="8009"/>
                </a:cxn>
                <a:cxn ang="0">
                  <a:pos x="834" y="8036"/>
                </a:cxn>
                <a:cxn ang="0">
                  <a:pos x="981" y="8062"/>
                </a:cxn>
                <a:cxn ang="0">
                  <a:pos x="1229" y="8136"/>
                </a:cxn>
                <a:cxn ang="0">
                  <a:pos x="1449" y="8222"/>
                </a:cxn>
                <a:cxn ang="0">
                  <a:pos x="1641" y="8318"/>
                </a:cxn>
                <a:cxn ang="0">
                  <a:pos x="1807" y="8420"/>
                </a:cxn>
                <a:cxn ang="0">
                  <a:pos x="1944" y="8526"/>
                </a:cxn>
                <a:cxn ang="0">
                  <a:pos x="2055" y="8633"/>
                </a:cxn>
                <a:cxn ang="0">
                  <a:pos x="2146" y="8733"/>
                </a:cxn>
                <a:cxn ang="0">
                  <a:pos x="2266" y="8919"/>
                </a:cxn>
                <a:cxn ang="0">
                  <a:pos x="2330" y="9047"/>
                </a:cxn>
                <a:cxn ang="0">
                  <a:pos x="2348" y="9096"/>
                </a:cxn>
                <a:cxn ang="0">
                  <a:pos x="0" y="9096"/>
                </a:cxn>
              </a:cxnLst>
              <a:rect l="0" t="0" r="r" b="b"/>
              <a:pathLst>
                <a:path w="3293" h="9184">
                  <a:moveTo>
                    <a:pt x="0" y="9096"/>
                  </a:moveTo>
                  <a:lnTo>
                    <a:pt x="0" y="9184"/>
                  </a:lnTo>
                  <a:lnTo>
                    <a:pt x="3293" y="9184"/>
                  </a:lnTo>
                  <a:lnTo>
                    <a:pt x="2541" y="7629"/>
                  </a:lnTo>
                  <a:lnTo>
                    <a:pt x="3173" y="7629"/>
                  </a:lnTo>
                  <a:lnTo>
                    <a:pt x="3173" y="6952"/>
                  </a:lnTo>
                  <a:lnTo>
                    <a:pt x="2266" y="6952"/>
                  </a:lnTo>
                  <a:lnTo>
                    <a:pt x="1496" y="5326"/>
                  </a:lnTo>
                  <a:lnTo>
                    <a:pt x="1935" y="5326"/>
                  </a:lnTo>
                  <a:lnTo>
                    <a:pt x="1935" y="4827"/>
                  </a:lnTo>
                  <a:lnTo>
                    <a:pt x="1275" y="4827"/>
                  </a:lnTo>
                  <a:lnTo>
                    <a:pt x="281" y="0"/>
                  </a:lnTo>
                  <a:lnTo>
                    <a:pt x="0" y="0"/>
                  </a:lnTo>
                  <a:lnTo>
                    <a:pt x="0" y="479"/>
                  </a:lnTo>
                  <a:lnTo>
                    <a:pt x="706" y="4823"/>
                  </a:lnTo>
                  <a:lnTo>
                    <a:pt x="0" y="4823"/>
                  </a:lnTo>
                  <a:lnTo>
                    <a:pt x="0" y="5429"/>
                  </a:lnTo>
                  <a:lnTo>
                    <a:pt x="798" y="5429"/>
                  </a:lnTo>
                  <a:lnTo>
                    <a:pt x="1496" y="6917"/>
                  </a:lnTo>
                  <a:lnTo>
                    <a:pt x="0" y="6917"/>
                  </a:lnTo>
                  <a:lnTo>
                    <a:pt x="0" y="7960"/>
                  </a:lnTo>
                  <a:lnTo>
                    <a:pt x="193" y="7960"/>
                  </a:lnTo>
                  <a:lnTo>
                    <a:pt x="367" y="7973"/>
                  </a:lnTo>
                  <a:lnTo>
                    <a:pt x="532" y="7986"/>
                  </a:lnTo>
                  <a:lnTo>
                    <a:pt x="689" y="8009"/>
                  </a:lnTo>
                  <a:lnTo>
                    <a:pt x="834" y="8036"/>
                  </a:lnTo>
                  <a:lnTo>
                    <a:pt x="981" y="8062"/>
                  </a:lnTo>
                  <a:lnTo>
                    <a:pt x="1229" y="8136"/>
                  </a:lnTo>
                  <a:lnTo>
                    <a:pt x="1449" y="8222"/>
                  </a:lnTo>
                  <a:lnTo>
                    <a:pt x="1641" y="8318"/>
                  </a:lnTo>
                  <a:lnTo>
                    <a:pt x="1807" y="8420"/>
                  </a:lnTo>
                  <a:lnTo>
                    <a:pt x="1944" y="8526"/>
                  </a:lnTo>
                  <a:lnTo>
                    <a:pt x="2055" y="8633"/>
                  </a:lnTo>
                  <a:lnTo>
                    <a:pt x="2146" y="8733"/>
                  </a:lnTo>
                  <a:lnTo>
                    <a:pt x="2266" y="8919"/>
                  </a:lnTo>
                  <a:lnTo>
                    <a:pt x="2330" y="9047"/>
                  </a:lnTo>
                  <a:lnTo>
                    <a:pt x="2348" y="9096"/>
                  </a:lnTo>
                  <a:lnTo>
                    <a:pt x="0" y="9096"/>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79" name="Freeform 189"/>
            <p:cNvSpPr>
              <a:spLocks/>
            </p:cNvSpPr>
            <p:nvPr/>
          </p:nvSpPr>
          <p:spPr bwMode="auto">
            <a:xfrm>
              <a:off x="5031" y="2484"/>
              <a:ext cx="51" cy="203"/>
            </a:xfrm>
            <a:custGeom>
              <a:avLst/>
              <a:gdLst/>
              <a:ahLst/>
              <a:cxnLst>
                <a:cxn ang="0">
                  <a:pos x="120" y="4885"/>
                </a:cxn>
                <a:cxn ang="0">
                  <a:pos x="238" y="4832"/>
                </a:cxn>
                <a:cxn ang="0">
                  <a:pos x="1224" y="0"/>
                </a:cxn>
                <a:cxn ang="0">
                  <a:pos x="984" y="0"/>
                </a:cxn>
                <a:cxn ang="0">
                  <a:pos x="0" y="4823"/>
                </a:cxn>
                <a:cxn ang="0">
                  <a:pos x="120" y="4770"/>
                </a:cxn>
                <a:cxn ang="0">
                  <a:pos x="120" y="4885"/>
                </a:cxn>
                <a:cxn ang="0">
                  <a:pos x="229" y="4885"/>
                </a:cxn>
                <a:cxn ang="0">
                  <a:pos x="238" y="4832"/>
                </a:cxn>
                <a:cxn ang="0">
                  <a:pos x="120" y="4885"/>
                </a:cxn>
              </a:cxnLst>
              <a:rect l="0" t="0" r="r" b="b"/>
              <a:pathLst>
                <a:path w="1224" h="4885">
                  <a:moveTo>
                    <a:pt x="120" y="4885"/>
                  </a:moveTo>
                  <a:lnTo>
                    <a:pt x="238" y="4832"/>
                  </a:lnTo>
                  <a:lnTo>
                    <a:pt x="1224" y="0"/>
                  </a:lnTo>
                  <a:lnTo>
                    <a:pt x="984" y="0"/>
                  </a:lnTo>
                  <a:lnTo>
                    <a:pt x="0" y="4823"/>
                  </a:lnTo>
                  <a:lnTo>
                    <a:pt x="120" y="4770"/>
                  </a:lnTo>
                  <a:lnTo>
                    <a:pt x="120" y="4885"/>
                  </a:lnTo>
                  <a:lnTo>
                    <a:pt x="229" y="4885"/>
                  </a:lnTo>
                  <a:lnTo>
                    <a:pt x="238" y="4832"/>
                  </a:lnTo>
                  <a:lnTo>
                    <a:pt x="120" y="4885"/>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0" name="Freeform 190"/>
            <p:cNvSpPr>
              <a:spLocks/>
            </p:cNvSpPr>
            <p:nvPr/>
          </p:nvSpPr>
          <p:spPr bwMode="auto">
            <a:xfrm>
              <a:off x="4952" y="2484"/>
              <a:ext cx="137" cy="383"/>
            </a:xfrm>
            <a:custGeom>
              <a:avLst/>
              <a:gdLst/>
              <a:ahLst/>
              <a:cxnLst>
                <a:cxn ang="0">
                  <a:pos x="3291" y="479"/>
                </a:cxn>
                <a:cxn ang="0">
                  <a:pos x="3291" y="0"/>
                </a:cxn>
                <a:cxn ang="0">
                  <a:pos x="3001" y="0"/>
                </a:cxn>
                <a:cxn ang="0">
                  <a:pos x="2017" y="4827"/>
                </a:cxn>
                <a:cxn ang="0">
                  <a:pos x="1356" y="4827"/>
                </a:cxn>
                <a:cxn ang="0">
                  <a:pos x="1356" y="5326"/>
                </a:cxn>
                <a:cxn ang="0">
                  <a:pos x="1797" y="5326"/>
                </a:cxn>
                <a:cxn ang="0">
                  <a:pos x="1027" y="6952"/>
                </a:cxn>
                <a:cxn ang="0">
                  <a:pos x="118" y="6952"/>
                </a:cxn>
                <a:cxn ang="0">
                  <a:pos x="118" y="7629"/>
                </a:cxn>
                <a:cxn ang="0">
                  <a:pos x="742" y="7629"/>
                </a:cxn>
                <a:cxn ang="0">
                  <a:pos x="0" y="9184"/>
                </a:cxn>
                <a:cxn ang="0">
                  <a:pos x="3291" y="9184"/>
                </a:cxn>
                <a:cxn ang="0">
                  <a:pos x="3291" y="9096"/>
                </a:cxn>
                <a:cxn ang="0">
                  <a:pos x="943" y="9096"/>
                </a:cxn>
                <a:cxn ang="0">
                  <a:pos x="961" y="9047"/>
                </a:cxn>
                <a:cxn ang="0">
                  <a:pos x="1036" y="8919"/>
                </a:cxn>
                <a:cxn ang="0">
                  <a:pos x="1091" y="8831"/>
                </a:cxn>
                <a:cxn ang="0">
                  <a:pos x="1163" y="8733"/>
                </a:cxn>
                <a:cxn ang="0">
                  <a:pos x="1255" y="8633"/>
                </a:cxn>
                <a:cxn ang="0">
                  <a:pos x="1365" y="8526"/>
                </a:cxn>
                <a:cxn ang="0">
                  <a:pos x="1512" y="8420"/>
                </a:cxn>
                <a:cxn ang="0">
                  <a:pos x="1668" y="8318"/>
                </a:cxn>
                <a:cxn ang="0">
                  <a:pos x="1861" y="8222"/>
                </a:cxn>
                <a:cxn ang="0">
                  <a:pos x="2081" y="8136"/>
                </a:cxn>
                <a:cxn ang="0">
                  <a:pos x="2337" y="8062"/>
                </a:cxn>
                <a:cxn ang="0">
                  <a:pos x="2475" y="8036"/>
                </a:cxn>
                <a:cxn ang="0">
                  <a:pos x="2622" y="8009"/>
                </a:cxn>
                <a:cxn ang="0">
                  <a:pos x="2769" y="7986"/>
                </a:cxn>
                <a:cxn ang="0">
                  <a:pos x="2933" y="7973"/>
                </a:cxn>
                <a:cxn ang="0">
                  <a:pos x="3108" y="7960"/>
                </a:cxn>
                <a:cxn ang="0">
                  <a:pos x="3291" y="7960"/>
                </a:cxn>
                <a:cxn ang="0">
                  <a:pos x="3291" y="6917"/>
                </a:cxn>
                <a:cxn ang="0">
                  <a:pos x="1797" y="6917"/>
                </a:cxn>
                <a:cxn ang="0">
                  <a:pos x="2493" y="5429"/>
                </a:cxn>
                <a:cxn ang="0">
                  <a:pos x="3291" y="5429"/>
                </a:cxn>
                <a:cxn ang="0">
                  <a:pos x="3291" y="4823"/>
                </a:cxn>
                <a:cxn ang="0">
                  <a:pos x="2586" y="4823"/>
                </a:cxn>
                <a:cxn ang="0">
                  <a:pos x="3291" y="422"/>
                </a:cxn>
                <a:cxn ang="0">
                  <a:pos x="3291" y="479"/>
                </a:cxn>
              </a:cxnLst>
              <a:rect l="0" t="0" r="r" b="b"/>
              <a:pathLst>
                <a:path w="3291" h="9184">
                  <a:moveTo>
                    <a:pt x="3291" y="479"/>
                  </a:moveTo>
                  <a:lnTo>
                    <a:pt x="3291" y="0"/>
                  </a:lnTo>
                  <a:lnTo>
                    <a:pt x="3001" y="0"/>
                  </a:lnTo>
                  <a:lnTo>
                    <a:pt x="2017" y="4827"/>
                  </a:lnTo>
                  <a:lnTo>
                    <a:pt x="1356" y="4827"/>
                  </a:lnTo>
                  <a:lnTo>
                    <a:pt x="1356" y="5326"/>
                  </a:lnTo>
                  <a:lnTo>
                    <a:pt x="1797" y="5326"/>
                  </a:lnTo>
                  <a:lnTo>
                    <a:pt x="1027" y="6952"/>
                  </a:lnTo>
                  <a:lnTo>
                    <a:pt x="118" y="6952"/>
                  </a:lnTo>
                  <a:lnTo>
                    <a:pt x="118" y="7629"/>
                  </a:lnTo>
                  <a:lnTo>
                    <a:pt x="742" y="7629"/>
                  </a:lnTo>
                  <a:lnTo>
                    <a:pt x="0" y="9184"/>
                  </a:lnTo>
                  <a:lnTo>
                    <a:pt x="3291" y="9184"/>
                  </a:lnTo>
                  <a:lnTo>
                    <a:pt x="3291" y="9096"/>
                  </a:lnTo>
                  <a:lnTo>
                    <a:pt x="943" y="9096"/>
                  </a:lnTo>
                  <a:lnTo>
                    <a:pt x="961" y="9047"/>
                  </a:lnTo>
                  <a:lnTo>
                    <a:pt x="1036" y="8919"/>
                  </a:lnTo>
                  <a:lnTo>
                    <a:pt x="1091" y="8831"/>
                  </a:lnTo>
                  <a:lnTo>
                    <a:pt x="1163" y="8733"/>
                  </a:lnTo>
                  <a:lnTo>
                    <a:pt x="1255" y="8633"/>
                  </a:lnTo>
                  <a:lnTo>
                    <a:pt x="1365" y="8526"/>
                  </a:lnTo>
                  <a:lnTo>
                    <a:pt x="1512" y="8420"/>
                  </a:lnTo>
                  <a:lnTo>
                    <a:pt x="1668" y="8318"/>
                  </a:lnTo>
                  <a:lnTo>
                    <a:pt x="1861" y="8222"/>
                  </a:lnTo>
                  <a:lnTo>
                    <a:pt x="2081" y="8136"/>
                  </a:lnTo>
                  <a:lnTo>
                    <a:pt x="2337" y="8062"/>
                  </a:lnTo>
                  <a:lnTo>
                    <a:pt x="2475" y="8036"/>
                  </a:lnTo>
                  <a:lnTo>
                    <a:pt x="2622" y="8009"/>
                  </a:lnTo>
                  <a:lnTo>
                    <a:pt x="2769" y="7986"/>
                  </a:lnTo>
                  <a:lnTo>
                    <a:pt x="2933" y="7973"/>
                  </a:lnTo>
                  <a:lnTo>
                    <a:pt x="3108" y="7960"/>
                  </a:lnTo>
                  <a:lnTo>
                    <a:pt x="3291" y="7960"/>
                  </a:lnTo>
                  <a:lnTo>
                    <a:pt x="3291" y="6917"/>
                  </a:lnTo>
                  <a:lnTo>
                    <a:pt x="1797" y="6917"/>
                  </a:lnTo>
                  <a:lnTo>
                    <a:pt x="2493" y="5429"/>
                  </a:lnTo>
                  <a:lnTo>
                    <a:pt x="3291" y="5429"/>
                  </a:lnTo>
                  <a:lnTo>
                    <a:pt x="3291" y="4823"/>
                  </a:lnTo>
                  <a:lnTo>
                    <a:pt x="2586" y="4823"/>
                  </a:lnTo>
                  <a:lnTo>
                    <a:pt x="3291" y="422"/>
                  </a:lnTo>
                  <a:lnTo>
                    <a:pt x="3291" y="479"/>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1" name="Freeform 191"/>
            <p:cNvSpPr>
              <a:spLocks/>
            </p:cNvSpPr>
            <p:nvPr/>
          </p:nvSpPr>
          <p:spPr bwMode="auto">
            <a:xfrm>
              <a:off x="5096" y="2484"/>
              <a:ext cx="51" cy="201"/>
            </a:xfrm>
            <a:custGeom>
              <a:avLst/>
              <a:gdLst/>
              <a:ahLst/>
              <a:cxnLst>
                <a:cxn ang="0">
                  <a:pos x="0" y="0"/>
                </a:cxn>
                <a:cxn ang="0">
                  <a:pos x="995" y="4832"/>
                </a:cxn>
                <a:cxn ang="0">
                  <a:pos x="1233" y="4823"/>
                </a:cxn>
                <a:cxn ang="0">
                  <a:pos x="240" y="0"/>
                </a:cxn>
                <a:cxn ang="0">
                  <a:pos x="0" y="0"/>
                </a:cxn>
              </a:cxnLst>
              <a:rect l="0" t="0" r="r" b="b"/>
              <a:pathLst>
                <a:path w="1233" h="4832">
                  <a:moveTo>
                    <a:pt x="0" y="0"/>
                  </a:moveTo>
                  <a:lnTo>
                    <a:pt x="995" y="4832"/>
                  </a:lnTo>
                  <a:lnTo>
                    <a:pt x="1233" y="4823"/>
                  </a:lnTo>
                  <a:lnTo>
                    <a:pt x="240" y="0"/>
                  </a:lnTo>
                  <a:lnTo>
                    <a:pt x="0" y="0"/>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2" name="Freeform 192"/>
            <p:cNvSpPr>
              <a:spLocks/>
            </p:cNvSpPr>
            <p:nvPr/>
          </p:nvSpPr>
          <p:spPr bwMode="auto">
            <a:xfrm>
              <a:off x="5152" y="2383"/>
              <a:ext cx="32" cy="129"/>
            </a:xfrm>
            <a:custGeom>
              <a:avLst/>
              <a:gdLst/>
              <a:ahLst/>
              <a:cxnLst>
                <a:cxn ang="0">
                  <a:pos x="59" y="2484"/>
                </a:cxn>
                <a:cxn ang="0">
                  <a:pos x="118" y="2425"/>
                </a:cxn>
                <a:cxn ang="0">
                  <a:pos x="149" y="2336"/>
                </a:cxn>
                <a:cxn ang="0">
                  <a:pos x="178" y="2248"/>
                </a:cxn>
                <a:cxn ang="0">
                  <a:pos x="207" y="2129"/>
                </a:cxn>
                <a:cxn ang="0">
                  <a:pos x="237" y="2041"/>
                </a:cxn>
                <a:cxn ang="0">
                  <a:pos x="266" y="1951"/>
                </a:cxn>
                <a:cxn ang="0">
                  <a:pos x="266" y="1833"/>
                </a:cxn>
                <a:cxn ang="0">
                  <a:pos x="296" y="1715"/>
                </a:cxn>
                <a:cxn ang="0">
                  <a:pos x="296" y="1626"/>
                </a:cxn>
                <a:cxn ang="0">
                  <a:pos x="296" y="1508"/>
                </a:cxn>
                <a:cxn ang="0">
                  <a:pos x="296" y="1390"/>
                </a:cxn>
                <a:cxn ang="0">
                  <a:pos x="296" y="1301"/>
                </a:cxn>
                <a:cxn ang="0">
                  <a:pos x="266" y="1183"/>
                </a:cxn>
                <a:cxn ang="0">
                  <a:pos x="266" y="1094"/>
                </a:cxn>
                <a:cxn ang="0">
                  <a:pos x="237" y="975"/>
                </a:cxn>
                <a:cxn ang="0">
                  <a:pos x="207" y="887"/>
                </a:cxn>
                <a:cxn ang="0">
                  <a:pos x="178" y="798"/>
                </a:cxn>
                <a:cxn ang="0">
                  <a:pos x="118" y="709"/>
                </a:cxn>
                <a:cxn ang="0">
                  <a:pos x="59" y="621"/>
                </a:cxn>
                <a:cxn ang="0">
                  <a:pos x="0" y="561"/>
                </a:cxn>
                <a:cxn ang="0">
                  <a:pos x="325" y="29"/>
                </a:cxn>
                <a:cxn ang="0">
                  <a:pos x="415" y="147"/>
                </a:cxn>
                <a:cxn ang="0">
                  <a:pos x="473" y="266"/>
                </a:cxn>
                <a:cxn ang="0">
                  <a:pos x="563" y="384"/>
                </a:cxn>
                <a:cxn ang="0">
                  <a:pos x="622" y="531"/>
                </a:cxn>
                <a:cxn ang="0">
                  <a:pos x="651" y="680"/>
                </a:cxn>
                <a:cxn ang="0">
                  <a:pos x="710" y="828"/>
                </a:cxn>
                <a:cxn ang="0">
                  <a:pos x="740" y="975"/>
                </a:cxn>
                <a:cxn ang="0">
                  <a:pos x="770" y="1153"/>
                </a:cxn>
                <a:cxn ang="0">
                  <a:pos x="770" y="1301"/>
                </a:cxn>
                <a:cxn ang="0">
                  <a:pos x="770" y="1478"/>
                </a:cxn>
                <a:cxn ang="0">
                  <a:pos x="740" y="1656"/>
                </a:cxn>
                <a:cxn ang="0">
                  <a:pos x="740" y="1833"/>
                </a:cxn>
                <a:cxn ang="0">
                  <a:pos x="710" y="1981"/>
                </a:cxn>
                <a:cxn ang="0">
                  <a:pos x="710" y="2158"/>
                </a:cxn>
                <a:cxn ang="0">
                  <a:pos x="651" y="2306"/>
                </a:cxn>
                <a:cxn ang="0">
                  <a:pos x="622" y="2455"/>
                </a:cxn>
                <a:cxn ang="0">
                  <a:pos x="563" y="2603"/>
                </a:cxn>
                <a:cxn ang="0">
                  <a:pos x="503" y="2750"/>
                </a:cxn>
                <a:cxn ang="0">
                  <a:pos x="444" y="2869"/>
                </a:cxn>
                <a:cxn ang="0">
                  <a:pos x="385" y="2986"/>
                </a:cxn>
                <a:cxn ang="0">
                  <a:pos x="296" y="3105"/>
                </a:cxn>
              </a:cxnLst>
              <a:rect l="0" t="0" r="r" b="b"/>
              <a:pathLst>
                <a:path w="770" h="3105">
                  <a:moveTo>
                    <a:pt x="0" y="2543"/>
                  </a:moveTo>
                  <a:lnTo>
                    <a:pt x="30" y="2513"/>
                  </a:lnTo>
                  <a:lnTo>
                    <a:pt x="59" y="2484"/>
                  </a:lnTo>
                  <a:lnTo>
                    <a:pt x="59" y="2455"/>
                  </a:lnTo>
                  <a:lnTo>
                    <a:pt x="89" y="2425"/>
                  </a:lnTo>
                  <a:lnTo>
                    <a:pt x="118" y="2425"/>
                  </a:lnTo>
                  <a:lnTo>
                    <a:pt x="118" y="2396"/>
                  </a:lnTo>
                  <a:lnTo>
                    <a:pt x="149" y="2365"/>
                  </a:lnTo>
                  <a:lnTo>
                    <a:pt x="149" y="2336"/>
                  </a:lnTo>
                  <a:lnTo>
                    <a:pt x="178" y="2306"/>
                  </a:lnTo>
                  <a:lnTo>
                    <a:pt x="178" y="2277"/>
                  </a:lnTo>
                  <a:lnTo>
                    <a:pt x="178" y="2248"/>
                  </a:lnTo>
                  <a:lnTo>
                    <a:pt x="207" y="2218"/>
                  </a:lnTo>
                  <a:lnTo>
                    <a:pt x="207" y="2189"/>
                  </a:lnTo>
                  <a:lnTo>
                    <a:pt x="207" y="2129"/>
                  </a:lnTo>
                  <a:lnTo>
                    <a:pt x="237" y="2099"/>
                  </a:lnTo>
                  <a:lnTo>
                    <a:pt x="237" y="2070"/>
                  </a:lnTo>
                  <a:lnTo>
                    <a:pt x="237" y="2041"/>
                  </a:lnTo>
                  <a:lnTo>
                    <a:pt x="266" y="2011"/>
                  </a:lnTo>
                  <a:lnTo>
                    <a:pt x="266" y="1981"/>
                  </a:lnTo>
                  <a:lnTo>
                    <a:pt x="266" y="1951"/>
                  </a:lnTo>
                  <a:lnTo>
                    <a:pt x="266" y="1892"/>
                  </a:lnTo>
                  <a:lnTo>
                    <a:pt x="266" y="1863"/>
                  </a:lnTo>
                  <a:lnTo>
                    <a:pt x="266" y="1833"/>
                  </a:lnTo>
                  <a:lnTo>
                    <a:pt x="296" y="1804"/>
                  </a:lnTo>
                  <a:lnTo>
                    <a:pt x="296" y="1774"/>
                  </a:lnTo>
                  <a:lnTo>
                    <a:pt x="296" y="1715"/>
                  </a:lnTo>
                  <a:lnTo>
                    <a:pt x="296" y="1685"/>
                  </a:lnTo>
                  <a:lnTo>
                    <a:pt x="296" y="1656"/>
                  </a:lnTo>
                  <a:lnTo>
                    <a:pt x="296" y="1626"/>
                  </a:lnTo>
                  <a:lnTo>
                    <a:pt x="296" y="1567"/>
                  </a:lnTo>
                  <a:lnTo>
                    <a:pt x="296" y="1537"/>
                  </a:lnTo>
                  <a:lnTo>
                    <a:pt x="296" y="1508"/>
                  </a:lnTo>
                  <a:lnTo>
                    <a:pt x="296" y="1478"/>
                  </a:lnTo>
                  <a:lnTo>
                    <a:pt x="296" y="1449"/>
                  </a:lnTo>
                  <a:lnTo>
                    <a:pt x="296" y="1390"/>
                  </a:lnTo>
                  <a:lnTo>
                    <a:pt x="296" y="1360"/>
                  </a:lnTo>
                  <a:lnTo>
                    <a:pt x="296" y="1330"/>
                  </a:lnTo>
                  <a:lnTo>
                    <a:pt x="296" y="1301"/>
                  </a:lnTo>
                  <a:lnTo>
                    <a:pt x="266" y="1242"/>
                  </a:lnTo>
                  <a:lnTo>
                    <a:pt x="266" y="1212"/>
                  </a:lnTo>
                  <a:lnTo>
                    <a:pt x="266" y="1183"/>
                  </a:lnTo>
                  <a:lnTo>
                    <a:pt x="266" y="1153"/>
                  </a:lnTo>
                  <a:lnTo>
                    <a:pt x="266" y="1123"/>
                  </a:lnTo>
                  <a:lnTo>
                    <a:pt x="266" y="1094"/>
                  </a:lnTo>
                  <a:lnTo>
                    <a:pt x="237" y="1035"/>
                  </a:lnTo>
                  <a:lnTo>
                    <a:pt x="237" y="1005"/>
                  </a:lnTo>
                  <a:lnTo>
                    <a:pt x="237" y="975"/>
                  </a:lnTo>
                  <a:lnTo>
                    <a:pt x="207" y="945"/>
                  </a:lnTo>
                  <a:lnTo>
                    <a:pt x="207" y="916"/>
                  </a:lnTo>
                  <a:lnTo>
                    <a:pt x="207" y="887"/>
                  </a:lnTo>
                  <a:lnTo>
                    <a:pt x="178" y="857"/>
                  </a:lnTo>
                  <a:lnTo>
                    <a:pt x="178" y="828"/>
                  </a:lnTo>
                  <a:lnTo>
                    <a:pt x="178" y="798"/>
                  </a:lnTo>
                  <a:lnTo>
                    <a:pt x="149" y="768"/>
                  </a:lnTo>
                  <a:lnTo>
                    <a:pt x="149" y="739"/>
                  </a:lnTo>
                  <a:lnTo>
                    <a:pt x="118" y="709"/>
                  </a:lnTo>
                  <a:lnTo>
                    <a:pt x="118" y="680"/>
                  </a:lnTo>
                  <a:lnTo>
                    <a:pt x="89" y="650"/>
                  </a:lnTo>
                  <a:lnTo>
                    <a:pt x="59" y="621"/>
                  </a:lnTo>
                  <a:lnTo>
                    <a:pt x="59" y="591"/>
                  </a:lnTo>
                  <a:lnTo>
                    <a:pt x="30" y="561"/>
                  </a:lnTo>
                  <a:lnTo>
                    <a:pt x="0" y="561"/>
                  </a:lnTo>
                  <a:lnTo>
                    <a:pt x="0" y="531"/>
                  </a:lnTo>
                  <a:lnTo>
                    <a:pt x="296" y="0"/>
                  </a:lnTo>
                  <a:lnTo>
                    <a:pt x="325" y="29"/>
                  </a:lnTo>
                  <a:lnTo>
                    <a:pt x="356" y="59"/>
                  </a:lnTo>
                  <a:lnTo>
                    <a:pt x="385" y="88"/>
                  </a:lnTo>
                  <a:lnTo>
                    <a:pt x="415" y="147"/>
                  </a:lnTo>
                  <a:lnTo>
                    <a:pt x="444" y="177"/>
                  </a:lnTo>
                  <a:lnTo>
                    <a:pt x="444" y="207"/>
                  </a:lnTo>
                  <a:lnTo>
                    <a:pt x="473" y="266"/>
                  </a:lnTo>
                  <a:lnTo>
                    <a:pt x="503" y="295"/>
                  </a:lnTo>
                  <a:lnTo>
                    <a:pt x="532" y="354"/>
                  </a:lnTo>
                  <a:lnTo>
                    <a:pt x="563" y="384"/>
                  </a:lnTo>
                  <a:lnTo>
                    <a:pt x="563" y="443"/>
                  </a:lnTo>
                  <a:lnTo>
                    <a:pt x="592" y="473"/>
                  </a:lnTo>
                  <a:lnTo>
                    <a:pt x="622" y="531"/>
                  </a:lnTo>
                  <a:lnTo>
                    <a:pt x="622" y="591"/>
                  </a:lnTo>
                  <a:lnTo>
                    <a:pt x="651" y="621"/>
                  </a:lnTo>
                  <a:lnTo>
                    <a:pt x="651" y="680"/>
                  </a:lnTo>
                  <a:lnTo>
                    <a:pt x="680" y="739"/>
                  </a:lnTo>
                  <a:lnTo>
                    <a:pt x="710" y="768"/>
                  </a:lnTo>
                  <a:lnTo>
                    <a:pt x="710" y="828"/>
                  </a:lnTo>
                  <a:lnTo>
                    <a:pt x="710" y="887"/>
                  </a:lnTo>
                  <a:lnTo>
                    <a:pt x="740" y="945"/>
                  </a:lnTo>
                  <a:lnTo>
                    <a:pt x="740" y="975"/>
                  </a:lnTo>
                  <a:lnTo>
                    <a:pt x="740" y="1035"/>
                  </a:lnTo>
                  <a:lnTo>
                    <a:pt x="740" y="1094"/>
                  </a:lnTo>
                  <a:lnTo>
                    <a:pt x="770" y="1153"/>
                  </a:lnTo>
                  <a:lnTo>
                    <a:pt x="770" y="1212"/>
                  </a:lnTo>
                  <a:lnTo>
                    <a:pt x="770" y="1271"/>
                  </a:lnTo>
                  <a:lnTo>
                    <a:pt x="770" y="1301"/>
                  </a:lnTo>
                  <a:lnTo>
                    <a:pt x="770" y="1360"/>
                  </a:lnTo>
                  <a:lnTo>
                    <a:pt x="770" y="1419"/>
                  </a:lnTo>
                  <a:lnTo>
                    <a:pt x="770" y="1478"/>
                  </a:lnTo>
                  <a:lnTo>
                    <a:pt x="740" y="1537"/>
                  </a:lnTo>
                  <a:lnTo>
                    <a:pt x="740" y="1597"/>
                  </a:lnTo>
                  <a:lnTo>
                    <a:pt x="740" y="1656"/>
                  </a:lnTo>
                  <a:lnTo>
                    <a:pt x="740" y="1715"/>
                  </a:lnTo>
                  <a:lnTo>
                    <a:pt x="740" y="1774"/>
                  </a:lnTo>
                  <a:lnTo>
                    <a:pt x="740" y="1833"/>
                  </a:lnTo>
                  <a:lnTo>
                    <a:pt x="740" y="1892"/>
                  </a:lnTo>
                  <a:lnTo>
                    <a:pt x="740" y="1951"/>
                  </a:lnTo>
                  <a:lnTo>
                    <a:pt x="710" y="1981"/>
                  </a:lnTo>
                  <a:lnTo>
                    <a:pt x="710" y="2041"/>
                  </a:lnTo>
                  <a:lnTo>
                    <a:pt x="710" y="2099"/>
                  </a:lnTo>
                  <a:lnTo>
                    <a:pt x="710" y="2158"/>
                  </a:lnTo>
                  <a:lnTo>
                    <a:pt x="680" y="2218"/>
                  </a:lnTo>
                  <a:lnTo>
                    <a:pt x="680" y="2248"/>
                  </a:lnTo>
                  <a:lnTo>
                    <a:pt x="651" y="2306"/>
                  </a:lnTo>
                  <a:lnTo>
                    <a:pt x="651" y="2365"/>
                  </a:lnTo>
                  <a:lnTo>
                    <a:pt x="651" y="2425"/>
                  </a:lnTo>
                  <a:lnTo>
                    <a:pt x="622" y="2455"/>
                  </a:lnTo>
                  <a:lnTo>
                    <a:pt x="622" y="2513"/>
                  </a:lnTo>
                  <a:lnTo>
                    <a:pt x="592" y="2543"/>
                  </a:lnTo>
                  <a:lnTo>
                    <a:pt x="563" y="2603"/>
                  </a:lnTo>
                  <a:lnTo>
                    <a:pt x="563" y="2662"/>
                  </a:lnTo>
                  <a:lnTo>
                    <a:pt x="532" y="2691"/>
                  </a:lnTo>
                  <a:lnTo>
                    <a:pt x="503" y="2750"/>
                  </a:lnTo>
                  <a:lnTo>
                    <a:pt x="503" y="2779"/>
                  </a:lnTo>
                  <a:lnTo>
                    <a:pt x="473" y="2839"/>
                  </a:lnTo>
                  <a:lnTo>
                    <a:pt x="444" y="2869"/>
                  </a:lnTo>
                  <a:lnTo>
                    <a:pt x="415" y="2898"/>
                  </a:lnTo>
                  <a:lnTo>
                    <a:pt x="415" y="2957"/>
                  </a:lnTo>
                  <a:lnTo>
                    <a:pt x="385" y="2986"/>
                  </a:lnTo>
                  <a:lnTo>
                    <a:pt x="356" y="3017"/>
                  </a:lnTo>
                  <a:lnTo>
                    <a:pt x="325" y="3076"/>
                  </a:lnTo>
                  <a:lnTo>
                    <a:pt x="296" y="3105"/>
                  </a:lnTo>
                  <a:lnTo>
                    <a:pt x="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3" name="Freeform 193"/>
            <p:cNvSpPr>
              <a:spLocks/>
            </p:cNvSpPr>
            <p:nvPr/>
          </p:nvSpPr>
          <p:spPr bwMode="auto">
            <a:xfrm>
              <a:off x="5225" y="2369"/>
              <a:ext cx="31" cy="163"/>
            </a:xfrm>
            <a:custGeom>
              <a:avLst/>
              <a:gdLst/>
              <a:ahLst/>
              <a:cxnLst>
                <a:cxn ang="0">
                  <a:pos x="29" y="3224"/>
                </a:cxn>
                <a:cxn ang="0">
                  <a:pos x="88" y="3105"/>
                </a:cxn>
                <a:cxn ang="0">
                  <a:pos x="118" y="3017"/>
                </a:cxn>
                <a:cxn ang="0">
                  <a:pos x="177" y="2898"/>
                </a:cxn>
                <a:cxn ang="0">
                  <a:pos x="207" y="2781"/>
                </a:cxn>
                <a:cxn ang="0">
                  <a:pos x="236" y="2662"/>
                </a:cxn>
                <a:cxn ang="0">
                  <a:pos x="266" y="2515"/>
                </a:cxn>
                <a:cxn ang="0">
                  <a:pos x="266" y="2396"/>
                </a:cxn>
                <a:cxn ang="0">
                  <a:pos x="295" y="2248"/>
                </a:cxn>
                <a:cxn ang="0">
                  <a:pos x="295" y="2100"/>
                </a:cxn>
                <a:cxn ang="0">
                  <a:pos x="295" y="1952"/>
                </a:cxn>
                <a:cxn ang="0">
                  <a:pos x="295" y="1804"/>
                </a:cxn>
                <a:cxn ang="0">
                  <a:pos x="295" y="1686"/>
                </a:cxn>
                <a:cxn ang="0">
                  <a:pos x="266" y="1538"/>
                </a:cxn>
                <a:cxn ang="0">
                  <a:pos x="266" y="1420"/>
                </a:cxn>
                <a:cxn ang="0">
                  <a:pos x="236" y="1271"/>
                </a:cxn>
                <a:cxn ang="0">
                  <a:pos x="207" y="1154"/>
                </a:cxn>
                <a:cxn ang="0">
                  <a:pos x="177" y="1006"/>
                </a:cxn>
                <a:cxn ang="0">
                  <a:pos x="118" y="887"/>
                </a:cxn>
                <a:cxn ang="0">
                  <a:pos x="88" y="799"/>
                </a:cxn>
                <a:cxn ang="0">
                  <a:pos x="29" y="680"/>
                </a:cxn>
                <a:cxn ang="0">
                  <a:pos x="295" y="0"/>
                </a:cxn>
                <a:cxn ang="0">
                  <a:pos x="385" y="148"/>
                </a:cxn>
                <a:cxn ang="0">
                  <a:pos x="443" y="326"/>
                </a:cxn>
                <a:cxn ang="0">
                  <a:pos x="502" y="503"/>
                </a:cxn>
                <a:cxn ang="0">
                  <a:pos x="561" y="680"/>
                </a:cxn>
                <a:cxn ang="0">
                  <a:pos x="621" y="857"/>
                </a:cxn>
                <a:cxn ang="0">
                  <a:pos x="650" y="1035"/>
                </a:cxn>
                <a:cxn ang="0">
                  <a:pos x="680" y="1242"/>
                </a:cxn>
                <a:cxn ang="0">
                  <a:pos x="709" y="1420"/>
                </a:cxn>
                <a:cxn ang="0">
                  <a:pos x="739" y="1627"/>
                </a:cxn>
                <a:cxn ang="0">
                  <a:pos x="739" y="1804"/>
                </a:cxn>
                <a:cxn ang="0">
                  <a:pos x="739" y="2011"/>
                </a:cxn>
                <a:cxn ang="0">
                  <a:pos x="739" y="2218"/>
                </a:cxn>
                <a:cxn ang="0">
                  <a:pos x="709" y="2396"/>
                </a:cxn>
                <a:cxn ang="0">
                  <a:pos x="709" y="2603"/>
                </a:cxn>
                <a:cxn ang="0">
                  <a:pos x="680" y="2781"/>
                </a:cxn>
                <a:cxn ang="0">
                  <a:pos x="621" y="2988"/>
                </a:cxn>
                <a:cxn ang="0">
                  <a:pos x="592" y="3165"/>
                </a:cxn>
                <a:cxn ang="0">
                  <a:pos x="532" y="3343"/>
                </a:cxn>
                <a:cxn ang="0">
                  <a:pos x="473" y="3520"/>
                </a:cxn>
                <a:cxn ang="0">
                  <a:pos x="385" y="3697"/>
                </a:cxn>
                <a:cxn ang="0">
                  <a:pos x="325" y="3845"/>
                </a:cxn>
              </a:cxnLst>
              <a:rect l="0" t="0" r="r" b="b"/>
              <a:pathLst>
                <a:path w="739" h="3904">
                  <a:moveTo>
                    <a:pt x="0" y="3283"/>
                  </a:moveTo>
                  <a:lnTo>
                    <a:pt x="0" y="3253"/>
                  </a:lnTo>
                  <a:lnTo>
                    <a:pt x="29" y="3224"/>
                  </a:lnTo>
                  <a:lnTo>
                    <a:pt x="59" y="3195"/>
                  </a:lnTo>
                  <a:lnTo>
                    <a:pt x="59" y="3136"/>
                  </a:lnTo>
                  <a:lnTo>
                    <a:pt x="88" y="3105"/>
                  </a:lnTo>
                  <a:lnTo>
                    <a:pt x="88" y="3076"/>
                  </a:lnTo>
                  <a:lnTo>
                    <a:pt x="118" y="3046"/>
                  </a:lnTo>
                  <a:lnTo>
                    <a:pt x="118" y="3017"/>
                  </a:lnTo>
                  <a:lnTo>
                    <a:pt x="147" y="2988"/>
                  </a:lnTo>
                  <a:lnTo>
                    <a:pt x="147" y="2929"/>
                  </a:lnTo>
                  <a:lnTo>
                    <a:pt x="177" y="2898"/>
                  </a:lnTo>
                  <a:lnTo>
                    <a:pt x="177" y="2869"/>
                  </a:lnTo>
                  <a:lnTo>
                    <a:pt x="207" y="2810"/>
                  </a:lnTo>
                  <a:lnTo>
                    <a:pt x="207" y="2781"/>
                  </a:lnTo>
                  <a:lnTo>
                    <a:pt x="207" y="2751"/>
                  </a:lnTo>
                  <a:lnTo>
                    <a:pt x="236" y="2691"/>
                  </a:lnTo>
                  <a:lnTo>
                    <a:pt x="236" y="2662"/>
                  </a:lnTo>
                  <a:lnTo>
                    <a:pt x="236" y="2603"/>
                  </a:lnTo>
                  <a:lnTo>
                    <a:pt x="236" y="2574"/>
                  </a:lnTo>
                  <a:lnTo>
                    <a:pt x="266" y="2515"/>
                  </a:lnTo>
                  <a:lnTo>
                    <a:pt x="266" y="2484"/>
                  </a:lnTo>
                  <a:lnTo>
                    <a:pt x="266" y="2425"/>
                  </a:lnTo>
                  <a:lnTo>
                    <a:pt x="266" y="2396"/>
                  </a:lnTo>
                  <a:lnTo>
                    <a:pt x="266" y="2337"/>
                  </a:lnTo>
                  <a:lnTo>
                    <a:pt x="295" y="2307"/>
                  </a:lnTo>
                  <a:lnTo>
                    <a:pt x="295" y="2248"/>
                  </a:lnTo>
                  <a:lnTo>
                    <a:pt x="295" y="2189"/>
                  </a:lnTo>
                  <a:lnTo>
                    <a:pt x="295" y="2159"/>
                  </a:lnTo>
                  <a:lnTo>
                    <a:pt x="295" y="2100"/>
                  </a:lnTo>
                  <a:lnTo>
                    <a:pt x="295" y="2041"/>
                  </a:lnTo>
                  <a:lnTo>
                    <a:pt x="295" y="2011"/>
                  </a:lnTo>
                  <a:lnTo>
                    <a:pt x="295" y="1952"/>
                  </a:lnTo>
                  <a:lnTo>
                    <a:pt x="295" y="1893"/>
                  </a:lnTo>
                  <a:lnTo>
                    <a:pt x="295" y="1863"/>
                  </a:lnTo>
                  <a:lnTo>
                    <a:pt x="295" y="1804"/>
                  </a:lnTo>
                  <a:lnTo>
                    <a:pt x="295" y="1775"/>
                  </a:lnTo>
                  <a:lnTo>
                    <a:pt x="295" y="1716"/>
                  </a:lnTo>
                  <a:lnTo>
                    <a:pt x="295" y="1686"/>
                  </a:lnTo>
                  <a:lnTo>
                    <a:pt x="295" y="1627"/>
                  </a:lnTo>
                  <a:lnTo>
                    <a:pt x="266" y="1597"/>
                  </a:lnTo>
                  <a:lnTo>
                    <a:pt x="266" y="1538"/>
                  </a:lnTo>
                  <a:lnTo>
                    <a:pt x="266" y="1509"/>
                  </a:lnTo>
                  <a:lnTo>
                    <a:pt x="266" y="1449"/>
                  </a:lnTo>
                  <a:lnTo>
                    <a:pt x="266" y="1420"/>
                  </a:lnTo>
                  <a:lnTo>
                    <a:pt x="236" y="1361"/>
                  </a:lnTo>
                  <a:lnTo>
                    <a:pt x="236" y="1301"/>
                  </a:lnTo>
                  <a:lnTo>
                    <a:pt x="236" y="1271"/>
                  </a:lnTo>
                  <a:lnTo>
                    <a:pt x="236" y="1213"/>
                  </a:lnTo>
                  <a:lnTo>
                    <a:pt x="207" y="1183"/>
                  </a:lnTo>
                  <a:lnTo>
                    <a:pt x="207" y="1154"/>
                  </a:lnTo>
                  <a:lnTo>
                    <a:pt x="207" y="1094"/>
                  </a:lnTo>
                  <a:lnTo>
                    <a:pt x="177" y="1065"/>
                  </a:lnTo>
                  <a:lnTo>
                    <a:pt x="177" y="1006"/>
                  </a:lnTo>
                  <a:lnTo>
                    <a:pt x="147" y="976"/>
                  </a:lnTo>
                  <a:lnTo>
                    <a:pt x="147" y="947"/>
                  </a:lnTo>
                  <a:lnTo>
                    <a:pt x="118" y="887"/>
                  </a:lnTo>
                  <a:lnTo>
                    <a:pt x="118" y="857"/>
                  </a:lnTo>
                  <a:lnTo>
                    <a:pt x="88" y="828"/>
                  </a:lnTo>
                  <a:lnTo>
                    <a:pt x="88" y="799"/>
                  </a:lnTo>
                  <a:lnTo>
                    <a:pt x="59" y="740"/>
                  </a:lnTo>
                  <a:lnTo>
                    <a:pt x="59" y="710"/>
                  </a:lnTo>
                  <a:lnTo>
                    <a:pt x="29" y="680"/>
                  </a:lnTo>
                  <a:lnTo>
                    <a:pt x="0" y="650"/>
                  </a:lnTo>
                  <a:lnTo>
                    <a:pt x="0" y="621"/>
                  </a:lnTo>
                  <a:lnTo>
                    <a:pt x="295" y="0"/>
                  </a:lnTo>
                  <a:lnTo>
                    <a:pt x="325" y="59"/>
                  </a:lnTo>
                  <a:lnTo>
                    <a:pt x="354" y="88"/>
                  </a:lnTo>
                  <a:lnTo>
                    <a:pt x="385" y="148"/>
                  </a:lnTo>
                  <a:lnTo>
                    <a:pt x="385" y="207"/>
                  </a:lnTo>
                  <a:lnTo>
                    <a:pt x="414" y="266"/>
                  </a:lnTo>
                  <a:lnTo>
                    <a:pt x="443" y="326"/>
                  </a:lnTo>
                  <a:lnTo>
                    <a:pt x="473" y="385"/>
                  </a:lnTo>
                  <a:lnTo>
                    <a:pt x="502" y="443"/>
                  </a:lnTo>
                  <a:lnTo>
                    <a:pt x="502" y="503"/>
                  </a:lnTo>
                  <a:lnTo>
                    <a:pt x="532" y="562"/>
                  </a:lnTo>
                  <a:lnTo>
                    <a:pt x="561" y="621"/>
                  </a:lnTo>
                  <a:lnTo>
                    <a:pt x="561" y="680"/>
                  </a:lnTo>
                  <a:lnTo>
                    <a:pt x="592" y="740"/>
                  </a:lnTo>
                  <a:lnTo>
                    <a:pt x="592" y="799"/>
                  </a:lnTo>
                  <a:lnTo>
                    <a:pt x="621" y="857"/>
                  </a:lnTo>
                  <a:lnTo>
                    <a:pt x="621" y="917"/>
                  </a:lnTo>
                  <a:lnTo>
                    <a:pt x="650" y="976"/>
                  </a:lnTo>
                  <a:lnTo>
                    <a:pt x="650" y="1035"/>
                  </a:lnTo>
                  <a:lnTo>
                    <a:pt x="680" y="1094"/>
                  </a:lnTo>
                  <a:lnTo>
                    <a:pt x="680" y="1154"/>
                  </a:lnTo>
                  <a:lnTo>
                    <a:pt x="680" y="1242"/>
                  </a:lnTo>
                  <a:lnTo>
                    <a:pt x="709" y="1301"/>
                  </a:lnTo>
                  <a:lnTo>
                    <a:pt x="709" y="1361"/>
                  </a:lnTo>
                  <a:lnTo>
                    <a:pt x="709" y="1420"/>
                  </a:lnTo>
                  <a:lnTo>
                    <a:pt x="709" y="1479"/>
                  </a:lnTo>
                  <a:lnTo>
                    <a:pt x="739" y="1568"/>
                  </a:lnTo>
                  <a:lnTo>
                    <a:pt x="739" y="1627"/>
                  </a:lnTo>
                  <a:lnTo>
                    <a:pt x="739" y="1686"/>
                  </a:lnTo>
                  <a:lnTo>
                    <a:pt x="739" y="1745"/>
                  </a:lnTo>
                  <a:lnTo>
                    <a:pt x="739" y="1804"/>
                  </a:lnTo>
                  <a:lnTo>
                    <a:pt x="739" y="1893"/>
                  </a:lnTo>
                  <a:lnTo>
                    <a:pt x="739" y="1952"/>
                  </a:lnTo>
                  <a:lnTo>
                    <a:pt x="739" y="2011"/>
                  </a:lnTo>
                  <a:lnTo>
                    <a:pt x="739" y="2070"/>
                  </a:lnTo>
                  <a:lnTo>
                    <a:pt x="739" y="2159"/>
                  </a:lnTo>
                  <a:lnTo>
                    <a:pt x="739" y="2218"/>
                  </a:lnTo>
                  <a:lnTo>
                    <a:pt x="739" y="2277"/>
                  </a:lnTo>
                  <a:lnTo>
                    <a:pt x="739" y="2337"/>
                  </a:lnTo>
                  <a:lnTo>
                    <a:pt x="709" y="2396"/>
                  </a:lnTo>
                  <a:lnTo>
                    <a:pt x="709" y="2484"/>
                  </a:lnTo>
                  <a:lnTo>
                    <a:pt x="709" y="2544"/>
                  </a:lnTo>
                  <a:lnTo>
                    <a:pt x="709" y="2603"/>
                  </a:lnTo>
                  <a:lnTo>
                    <a:pt x="680" y="2662"/>
                  </a:lnTo>
                  <a:lnTo>
                    <a:pt x="680" y="2722"/>
                  </a:lnTo>
                  <a:lnTo>
                    <a:pt x="680" y="2781"/>
                  </a:lnTo>
                  <a:lnTo>
                    <a:pt x="650" y="2869"/>
                  </a:lnTo>
                  <a:lnTo>
                    <a:pt x="650" y="2929"/>
                  </a:lnTo>
                  <a:lnTo>
                    <a:pt x="621" y="2988"/>
                  </a:lnTo>
                  <a:lnTo>
                    <a:pt x="621" y="3046"/>
                  </a:lnTo>
                  <a:lnTo>
                    <a:pt x="592" y="3105"/>
                  </a:lnTo>
                  <a:lnTo>
                    <a:pt x="592" y="3165"/>
                  </a:lnTo>
                  <a:lnTo>
                    <a:pt x="561" y="3224"/>
                  </a:lnTo>
                  <a:lnTo>
                    <a:pt x="561" y="3283"/>
                  </a:lnTo>
                  <a:lnTo>
                    <a:pt x="532" y="3343"/>
                  </a:lnTo>
                  <a:lnTo>
                    <a:pt x="502" y="3402"/>
                  </a:lnTo>
                  <a:lnTo>
                    <a:pt x="502" y="3460"/>
                  </a:lnTo>
                  <a:lnTo>
                    <a:pt x="473" y="3520"/>
                  </a:lnTo>
                  <a:lnTo>
                    <a:pt x="443" y="3579"/>
                  </a:lnTo>
                  <a:lnTo>
                    <a:pt x="414" y="3638"/>
                  </a:lnTo>
                  <a:lnTo>
                    <a:pt x="385" y="3697"/>
                  </a:lnTo>
                  <a:lnTo>
                    <a:pt x="385" y="3727"/>
                  </a:lnTo>
                  <a:lnTo>
                    <a:pt x="354" y="3786"/>
                  </a:lnTo>
                  <a:lnTo>
                    <a:pt x="325" y="3845"/>
                  </a:lnTo>
                  <a:lnTo>
                    <a:pt x="295" y="3904"/>
                  </a:lnTo>
                  <a:lnTo>
                    <a:pt x="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4" name="Freeform 194"/>
            <p:cNvSpPr>
              <a:spLocks/>
            </p:cNvSpPr>
            <p:nvPr/>
          </p:nvSpPr>
          <p:spPr bwMode="auto">
            <a:xfrm>
              <a:off x="5001" y="2383"/>
              <a:ext cx="31" cy="129"/>
            </a:xfrm>
            <a:custGeom>
              <a:avLst/>
              <a:gdLst/>
              <a:ahLst/>
              <a:cxnLst>
                <a:cxn ang="0">
                  <a:pos x="711" y="2484"/>
                </a:cxn>
                <a:cxn ang="0">
                  <a:pos x="652" y="2396"/>
                </a:cxn>
                <a:cxn ang="0">
                  <a:pos x="622" y="2306"/>
                </a:cxn>
                <a:cxn ang="0">
                  <a:pos x="563" y="2218"/>
                </a:cxn>
                <a:cxn ang="0">
                  <a:pos x="533" y="2099"/>
                </a:cxn>
                <a:cxn ang="0">
                  <a:pos x="504" y="2011"/>
                </a:cxn>
                <a:cxn ang="0">
                  <a:pos x="474" y="1892"/>
                </a:cxn>
                <a:cxn ang="0">
                  <a:pos x="474" y="1804"/>
                </a:cxn>
                <a:cxn ang="0">
                  <a:pos x="445" y="1685"/>
                </a:cxn>
                <a:cxn ang="0">
                  <a:pos x="445" y="1567"/>
                </a:cxn>
                <a:cxn ang="0">
                  <a:pos x="445" y="1478"/>
                </a:cxn>
                <a:cxn ang="0">
                  <a:pos x="474" y="1360"/>
                </a:cxn>
                <a:cxn ang="0">
                  <a:pos x="474" y="1242"/>
                </a:cxn>
                <a:cxn ang="0">
                  <a:pos x="504" y="1153"/>
                </a:cxn>
                <a:cxn ang="0">
                  <a:pos x="533" y="1035"/>
                </a:cxn>
                <a:cxn ang="0">
                  <a:pos x="563" y="945"/>
                </a:cxn>
                <a:cxn ang="0">
                  <a:pos x="592" y="857"/>
                </a:cxn>
                <a:cxn ang="0">
                  <a:pos x="622" y="768"/>
                </a:cxn>
                <a:cxn ang="0">
                  <a:pos x="681" y="680"/>
                </a:cxn>
                <a:cxn ang="0">
                  <a:pos x="711" y="591"/>
                </a:cxn>
                <a:cxn ang="0">
                  <a:pos x="740" y="531"/>
                </a:cxn>
                <a:cxn ang="0">
                  <a:pos x="385" y="59"/>
                </a:cxn>
                <a:cxn ang="0">
                  <a:pos x="326" y="177"/>
                </a:cxn>
                <a:cxn ang="0">
                  <a:pos x="238" y="295"/>
                </a:cxn>
                <a:cxn ang="0">
                  <a:pos x="178" y="443"/>
                </a:cxn>
                <a:cxn ang="0">
                  <a:pos x="148" y="591"/>
                </a:cxn>
                <a:cxn ang="0">
                  <a:pos x="90" y="739"/>
                </a:cxn>
                <a:cxn ang="0">
                  <a:pos x="60" y="887"/>
                </a:cxn>
                <a:cxn ang="0">
                  <a:pos x="31" y="1035"/>
                </a:cxn>
                <a:cxn ang="0">
                  <a:pos x="0" y="1212"/>
                </a:cxn>
                <a:cxn ang="0">
                  <a:pos x="0" y="1360"/>
                </a:cxn>
                <a:cxn ang="0">
                  <a:pos x="0" y="1537"/>
                </a:cxn>
                <a:cxn ang="0">
                  <a:pos x="0" y="1715"/>
                </a:cxn>
                <a:cxn ang="0">
                  <a:pos x="0" y="1892"/>
                </a:cxn>
                <a:cxn ang="0">
                  <a:pos x="31" y="2041"/>
                </a:cxn>
                <a:cxn ang="0">
                  <a:pos x="60" y="2218"/>
                </a:cxn>
                <a:cxn ang="0">
                  <a:pos x="90" y="2365"/>
                </a:cxn>
                <a:cxn ang="0">
                  <a:pos x="148" y="2513"/>
                </a:cxn>
                <a:cxn ang="0">
                  <a:pos x="178" y="2662"/>
                </a:cxn>
                <a:cxn ang="0">
                  <a:pos x="238" y="2779"/>
                </a:cxn>
                <a:cxn ang="0">
                  <a:pos x="326" y="2898"/>
                </a:cxn>
                <a:cxn ang="0">
                  <a:pos x="385" y="3017"/>
                </a:cxn>
                <a:cxn ang="0">
                  <a:pos x="740" y="2543"/>
                </a:cxn>
              </a:cxnLst>
              <a:rect l="0" t="0" r="r" b="b"/>
              <a:pathLst>
                <a:path w="740" h="3105">
                  <a:moveTo>
                    <a:pt x="740" y="2543"/>
                  </a:moveTo>
                  <a:lnTo>
                    <a:pt x="711" y="2513"/>
                  </a:lnTo>
                  <a:lnTo>
                    <a:pt x="711" y="2484"/>
                  </a:lnTo>
                  <a:lnTo>
                    <a:pt x="681" y="2455"/>
                  </a:lnTo>
                  <a:lnTo>
                    <a:pt x="681" y="2425"/>
                  </a:lnTo>
                  <a:lnTo>
                    <a:pt x="652" y="2396"/>
                  </a:lnTo>
                  <a:lnTo>
                    <a:pt x="652" y="2365"/>
                  </a:lnTo>
                  <a:lnTo>
                    <a:pt x="622" y="2336"/>
                  </a:lnTo>
                  <a:lnTo>
                    <a:pt x="622" y="2306"/>
                  </a:lnTo>
                  <a:lnTo>
                    <a:pt x="592" y="2277"/>
                  </a:lnTo>
                  <a:lnTo>
                    <a:pt x="592" y="2248"/>
                  </a:lnTo>
                  <a:lnTo>
                    <a:pt x="563" y="2218"/>
                  </a:lnTo>
                  <a:lnTo>
                    <a:pt x="563" y="2189"/>
                  </a:lnTo>
                  <a:lnTo>
                    <a:pt x="563" y="2129"/>
                  </a:lnTo>
                  <a:lnTo>
                    <a:pt x="533" y="2099"/>
                  </a:lnTo>
                  <a:lnTo>
                    <a:pt x="533" y="2070"/>
                  </a:lnTo>
                  <a:lnTo>
                    <a:pt x="533" y="2041"/>
                  </a:lnTo>
                  <a:lnTo>
                    <a:pt x="504" y="2011"/>
                  </a:lnTo>
                  <a:lnTo>
                    <a:pt x="504" y="1981"/>
                  </a:lnTo>
                  <a:lnTo>
                    <a:pt x="504" y="1951"/>
                  </a:lnTo>
                  <a:lnTo>
                    <a:pt x="474" y="1892"/>
                  </a:lnTo>
                  <a:lnTo>
                    <a:pt x="474" y="1863"/>
                  </a:lnTo>
                  <a:lnTo>
                    <a:pt x="474" y="1833"/>
                  </a:lnTo>
                  <a:lnTo>
                    <a:pt x="474" y="1804"/>
                  </a:lnTo>
                  <a:lnTo>
                    <a:pt x="474" y="1774"/>
                  </a:lnTo>
                  <a:lnTo>
                    <a:pt x="474" y="1715"/>
                  </a:lnTo>
                  <a:lnTo>
                    <a:pt x="445" y="1685"/>
                  </a:lnTo>
                  <a:lnTo>
                    <a:pt x="445" y="1656"/>
                  </a:lnTo>
                  <a:lnTo>
                    <a:pt x="445" y="1626"/>
                  </a:lnTo>
                  <a:lnTo>
                    <a:pt x="445" y="1567"/>
                  </a:lnTo>
                  <a:lnTo>
                    <a:pt x="445" y="1537"/>
                  </a:lnTo>
                  <a:lnTo>
                    <a:pt x="445" y="1508"/>
                  </a:lnTo>
                  <a:lnTo>
                    <a:pt x="445" y="1478"/>
                  </a:lnTo>
                  <a:lnTo>
                    <a:pt x="445" y="1449"/>
                  </a:lnTo>
                  <a:lnTo>
                    <a:pt x="445" y="1390"/>
                  </a:lnTo>
                  <a:lnTo>
                    <a:pt x="474" y="1360"/>
                  </a:lnTo>
                  <a:lnTo>
                    <a:pt x="474" y="1330"/>
                  </a:lnTo>
                  <a:lnTo>
                    <a:pt x="474" y="1301"/>
                  </a:lnTo>
                  <a:lnTo>
                    <a:pt x="474" y="1242"/>
                  </a:lnTo>
                  <a:lnTo>
                    <a:pt x="474" y="1212"/>
                  </a:lnTo>
                  <a:lnTo>
                    <a:pt x="474" y="1183"/>
                  </a:lnTo>
                  <a:lnTo>
                    <a:pt x="504" y="1153"/>
                  </a:lnTo>
                  <a:lnTo>
                    <a:pt x="504" y="1123"/>
                  </a:lnTo>
                  <a:lnTo>
                    <a:pt x="504" y="1094"/>
                  </a:lnTo>
                  <a:lnTo>
                    <a:pt x="533" y="1035"/>
                  </a:lnTo>
                  <a:lnTo>
                    <a:pt x="533" y="1005"/>
                  </a:lnTo>
                  <a:lnTo>
                    <a:pt x="533" y="975"/>
                  </a:lnTo>
                  <a:lnTo>
                    <a:pt x="563" y="945"/>
                  </a:lnTo>
                  <a:lnTo>
                    <a:pt x="563" y="916"/>
                  </a:lnTo>
                  <a:lnTo>
                    <a:pt x="563" y="887"/>
                  </a:lnTo>
                  <a:lnTo>
                    <a:pt x="592" y="857"/>
                  </a:lnTo>
                  <a:lnTo>
                    <a:pt x="592" y="828"/>
                  </a:lnTo>
                  <a:lnTo>
                    <a:pt x="622" y="798"/>
                  </a:lnTo>
                  <a:lnTo>
                    <a:pt x="622" y="768"/>
                  </a:lnTo>
                  <a:lnTo>
                    <a:pt x="652" y="739"/>
                  </a:lnTo>
                  <a:lnTo>
                    <a:pt x="652" y="709"/>
                  </a:lnTo>
                  <a:lnTo>
                    <a:pt x="681" y="680"/>
                  </a:lnTo>
                  <a:lnTo>
                    <a:pt x="681" y="650"/>
                  </a:lnTo>
                  <a:lnTo>
                    <a:pt x="681" y="621"/>
                  </a:lnTo>
                  <a:lnTo>
                    <a:pt x="711" y="591"/>
                  </a:lnTo>
                  <a:lnTo>
                    <a:pt x="711" y="561"/>
                  </a:lnTo>
                  <a:lnTo>
                    <a:pt x="740" y="561"/>
                  </a:lnTo>
                  <a:lnTo>
                    <a:pt x="740" y="531"/>
                  </a:lnTo>
                  <a:lnTo>
                    <a:pt x="445" y="0"/>
                  </a:lnTo>
                  <a:lnTo>
                    <a:pt x="415" y="29"/>
                  </a:lnTo>
                  <a:lnTo>
                    <a:pt x="385" y="59"/>
                  </a:lnTo>
                  <a:lnTo>
                    <a:pt x="355" y="88"/>
                  </a:lnTo>
                  <a:lnTo>
                    <a:pt x="355" y="147"/>
                  </a:lnTo>
                  <a:lnTo>
                    <a:pt x="326" y="177"/>
                  </a:lnTo>
                  <a:lnTo>
                    <a:pt x="297" y="207"/>
                  </a:lnTo>
                  <a:lnTo>
                    <a:pt x="267" y="266"/>
                  </a:lnTo>
                  <a:lnTo>
                    <a:pt x="238" y="295"/>
                  </a:lnTo>
                  <a:lnTo>
                    <a:pt x="238" y="354"/>
                  </a:lnTo>
                  <a:lnTo>
                    <a:pt x="207" y="384"/>
                  </a:lnTo>
                  <a:lnTo>
                    <a:pt x="178" y="443"/>
                  </a:lnTo>
                  <a:lnTo>
                    <a:pt x="178" y="473"/>
                  </a:lnTo>
                  <a:lnTo>
                    <a:pt x="148" y="531"/>
                  </a:lnTo>
                  <a:lnTo>
                    <a:pt x="148" y="591"/>
                  </a:lnTo>
                  <a:lnTo>
                    <a:pt x="119" y="621"/>
                  </a:lnTo>
                  <a:lnTo>
                    <a:pt x="119" y="680"/>
                  </a:lnTo>
                  <a:lnTo>
                    <a:pt x="90" y="739"/>
                  </a:lnTo>
                  <a:lnTo>
                    <a:pt x="90" y="768"/>
                  </a:lnTo>
                  <a:lnTo>
                    <a:pt x="60" y="828"/>
                  </a:lnTo>
                  <a:lnTo>
                    <a:pt x="60" y="887"/>
                  </a:lnTo>
                  <a:lnTo>
                    <a:pt x="60" y="945"/>
                  </a:lnTo>
                  <a:lnTo>
                    <a:pt x="31" y="975"/>
                  </a:lnTo>
                  <a:lnTo>
                    <a:pt x="31" y="1035"/>
                  </a:lnTo>
                  <a:lnTo>
                    <a:pt x="31" y="1094"/>
                  </a:lnTo>
                  <a:lnTo>
                    <a:pt x="31" y="1153"/>
                  </a:lnTo>
                  <a:lnTo>
                    <a:pt x="0" y="1212"/>
                  </a:lnTo>
                  <a:lnTo>
                    <a:pt x="0" y="1271"/>
                  </a:lnTo>
                  <a:lnTo>
                    <a:pt x="0" y="1301"/>
                  </a:lnTo>
                  <a:lnTo>
                    <a:pt x="0" y="1360"/>
                  </a:lnTo>
                  <a:lnTo>
                    <a:pt x="0" y="1419"/>
                  </a:lnTo>
                  <a:lnTo>
                    <a:pt x="0" y="1478"/>
                  </a:lnTo>
                  <a:lnTo>
                    <a:pt x="0" y="1537"/>
                  </a:lnTo>
                  <a:lnTo>
                    <a:pt x="0" y="1597"/>
                  </a:lnTo>
                  <a:lnTo>
                    <a:pt x="0" y="1656"/>
                  </a:lnTo>
                  <a:lnTo>
                    <a:pt x="0" y="1715"/>
                  </a:lnTo>
                  <a:lnTo>
                    <a:pt x="0" y="1774"/>
                  </a:lnTo>
                  <a:lnTo>
                    <a:pt x="0" y="1833"/>
                  </a:lnTo>
                  <a:lnTo>
                    <a:pt x="0" y="1892"/>
                  </a:lnTo>
                  <a:lnTo>
                    <a:pt x="31" y="1951"/>
                  </a:lnTo>
                  <a:lnTo>
                    <a:pt x="31" y="1981"/>
                  </a:lnTo>
                  <a:lnTo>
                    <a:pt x="31" y="2041"/>
                  </a:lnTo>
                  <a:lnTo>
                    <a:pt x="31" y="2099"/>
                  </a:lnTo>
                  <a:lnTo>
                    <a:pt x="60" y="2158"/>
                  </a:lnTo>
                  <a:lnTo>
                    <a:pt x="60" y="2218"/>
                  </a:lnTo>
                  <a:lnTo>
                    <a:pt x="60" y="2248"/>
                  </a:lnTo>
                  <a:lnTo>
                    <a:pt x="90" y="2306"/>
                  </a:lnTo>
                  <a:lnTo>
                    <a:pt x="90" y="2365"/>
                  </a:lnTo>
                  <a:lnTo>
                    <a:pt x="119" y="2425"/>
                  </a:lnTo>
                  <a:lnTo>
                    <a:pt x="119" y="2455"/>
                  </a:lnTo>
                  <a:lnTo>
                    <a:pt x="148" y="2513"/>
                  </a:lnTo>
                  <a:lnTo>
                    <a:pt x="148" y="2543"/>
                  </a:lnTo>
                  <a:lnTo>
                    <a:pt x="178" y="2603"/>
                  </a:lnTo>
                  <a:lnTo>
                    <a:pt x="178" y="2662"/>
                  </a:lnTo>
                  <a:lnTo>
                    <a:pt x="207" y="2691"/>
                  </a:lnTo>
                  <a:lnTo>
                    <a:pt x="238" y="2750"/>
                  </a:lnTo>
                  <a:lnTo>
                    <a:pt x="238" y="2779"/>
                  </a:lnTo>
                  <a:lnTo>
                    <a:pt x="267" y="2839"/>
                  </a:lnTo>
                  <a:lnTo>
                    <a:pt x="297" y="2869"/>
                  </a:lnTo>
                  <a:lnTo>
                    <a:pt x="326" y="2898"/>
                  </a:lnTo>
                  <a:lnTo>
                    <a:pt x="355" y="2957"/>
                  </a:lnTo>
                  <a:lnTo>
                    <a:pt x="355" y="2986"/>
                  </a:lnTo>
                  <a:lnTo>
                    <a:pt x="385" y="3017"/>
                  </a:lnTo>
                  <a:lnTo>
                    <a:pt x="415" y="3076"/>
                  </a:lnTo>
                  <a:lnTo>
                    <a:pt x="445" y="3105"/>
                  </a:lnTo>
                  <a:lnTo>
                    <a:pt x="740" y="254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85" name="Freeform 195"/>
            <p:cNvSpPr>
              <a:spLocks/>
            </p:cNvSpPr>
            <p:nvPr/>
          </p:nvSpPr>
          <p:spPr bwMode="auto">
            <a:xfrm>
              <a:off x="4938" y="2369"/>
              <a:ext cx="31" cy="163"/>
            </a:xfrm>
            <a:custGeom>
              <a:avLst/>
              <a:gdLst/>
              <a:ahLst/>
              <a:cxnLst>
                <a:cxn ang="0">
                  <a:pos x="710" y="3224"/>
                </a:cxn>
                <a:cxn ang="0">
                  <a:pos x="680" y="3105"/>
                </a:cxn>
                <a:cxn ang="0">
                  <a:pos x="621" y="3017"/>
                </a:cxn>
                <a:cxn ang="0">
                  <a:pos x="592" y="2898"/>
                </a:cxn>
                <a:cxn ang="0">
                  <a:pos x="562" y="2781"/>
                </a:cxn>
                <a:cxn ang="0">
                  <a:pos x="533" y="2662"/>
                </a:cxn>
                <a:cxn ang="0">
                  <a:pos x="503" y="2515"/>
                </a:cxn>
                <a:cxn ang="0">
                  <a:pos x="473" y="2396"/>
                </a:cxn>
                <a:cxn ang="0">
                  <a:pos x="444" y="2248"/>
                </a:cxn>
                <a:cxn ang="0">
                  <a:pos x="444" y="2100"/>
                </a:cxn>
                <a:cxn ang="0">
                  <a:pos x="444" y="1952"/>
                </a:cxn>
                <a:cxn ang="0">
                  <a:pos x="444" y="1804"/>
                </a:cxn>
                <a:cxn ang="0">
                  <a:pos x="444" y="1686"/>
                </a:cxn>
                <a:cxn ang="0">
                  <a:pos x="473" y="1538"/>
                </a:cxn>
                <a:cxn ang="0">
                  <a:pos x="503" y="1420"/>
                </a:cxn>
                <a:cxn ang="0">
                  <a:pos x="533" y="1271"/>
                </a:cxn>
                <a:cxn ang="0">
                  <a:pos x="562" y="1154"/>
                </a:cxn>
                <a:cxn ang="0">
                  <a:pos x="592" y="1006"/>
                </a:cxn>
                <a:cxn ang="0">
                  <a:pos x="621" y="887"/>
                </a:cxn>
                <a:cxn ang="0">
                  <a:pos x="680" y="799"/>
                </a:cxn>
                <a:cxn ang="0">
                  <a:pos x="710" y="680"/>
                </a:cxn>
                <a:cxn ang="0">
                  <a:pos x="444" y="0"/>
                </a:cxn>
                <a:cxn ang="0">
                  <a:pos x="355" y="148"/>
                </a:cxn>
                <a:cxn ang="0">
                  <a:pos x="296" y="326"/>
                </a:cxn>
                <a:cxn ang="0">
                  <a:pos x="237" y="503"/>
                </a:cxn>
                <a:cxn ang="0">
                  <a:pos x="178" y="680"/>
                </a:cxn>
                <a:cxn ang="0">
                  <a:pos x="118" y="857"/>
                </a:cxn>
                <a:cxn ang="0">
                  <a:pos x="89" y="1035"/>
                </a:cxn>
                <a:cxn ang="0">
                  <a:pos x="30" y="1242"/>
                </a:cxn>
                <a:cxn ang="0">
                  <a:pos x="30" y="1420"/>
                </a:cxn>
                <a:cxn ang="0">
                  <a:pos x="0" y="1627"/>
                </a:cxn>
                <a:cxn ang="0">
                  <a:pos x="0" y="1804"/>
                </a:cxn>
                <a:cxn ang="0">
                  <a:pos x="0" y="2011"/>
                </a:cxn>
                <a:cxn ang="0">
                  <a:pos x="0" y="2218"/>
                </a:cxn>
                <a:cxn ang="0">
                  <a:pos x="0" y="2396"/>
                </a:cxn>
                <a:cxn ang="0">
                  <a:pos x="30" y="2603"/>
                </a:cxn>
                <a:cxn ang="0">
                  <a:pos x="59" y="2781"/>
                </a:cxn>
                <a:cxn ang="0">
                  <a:pos x="89" y="2988"/>
                </a:cxn>
                <a:cxn ang="0">
                  <a:pos x="148" y="3165"/>
                </a:cxn>
                <a:cxn ang="0">
                  <a:pos x="207" y="3343"/>
                </a:cxn>
                <a:cxn ang="0">
                  <a:pos x="266" y="3520"/>
                </a:cxn>
                <a:cxn ang="0">
                  <a:pos x="325" y="3697"/>
                </a:cxn>
                <a:cxn ang="0">
                  <a:pos x="414" y="3845"/>
                </a:cxn>
              </a:cxnLst>
              <a:rect l="0" t="0" r="r" b="b"/>
              <a:pathLst>
                <a:path w="740" h="3904">
                  <a:moveTo>
                    <a:pt x="740" y="3283"/>
                  </a:moveTo>
                  <a:lnTo>
                    <a:pt x="740" y="3253"/>
                  </a:lnTo>
                  <a:lnTo>
                    <a:pt x="710" y="3224"/>
                  </a:lnTo>
                  <a:lnTo>
                    <a:pt x="710" y="3195"/>
                  </a:lnTo>
                  <a:lnTo>
                    <a:pt x="680" y="3136"/>
                  </a:lnTo>
                  <a:lnTo>
                    <a:pt x="680" y="3105"/>
                  </a:lnTo>
                  <a:lnTo>
                    <a:pt x="651" y="3076"/>
                  </a:lnTo>
                  <a:lnTo>
                    <a:pt x="651" y="3046"/>
                  </a:lnTo>
                  <a:lnTo>
                    <a:pt x="621" y="3017"/>
                  </a:lnTo>
                  <a:lnTo>
                    <a:pt x="621" y="2988"/>
                  </a:lnTo>
                  <a:lnTo>
                    <a:pt x="621" y="2929"/>
                  </a:lnTo>
                  <a:lnTo>
                    <a:pt x="592" y="2898"/>
                  </a:lnTo>
                  <a:lnTo>
                    <a:pt x="592" y="2869"/>
                  </a:lnTo>
                  <a:lnTo>
                    <a:pt x="562" y="2810"/>
                  </a:lnTo>
                  <a:lnTo>
                    <a:pt x="562" y="2781"/>
                  </a:lnTo>
                  <a:lnTo>
                    <a:pt x="562" y="2751"/>
                  </a:lnTo>
                  <a:lnTo>
                    <a:pt x="533" y="2691"/>
                  </a:lnTo>
                  <a:lnTo>
                    <a:pt x="533" y="2662"/>
                  </a:lnTo>
                  <a:lnTo>
                    <a:pt x="503" y="2603"/>
                  </a:lnTo>
                  <a:lnTo>
                    <a:pt x="503" y="2574"/>
                  </a:lnTo>
                  <a:lnTo>
                    <a:pt x="503" y="2515"/>
                  </a:lnTo>
                  <a:lnTo>
                    <a:pt x="503" y="2484"/>
                  </a:lnTo>
                  <a:lnTo>
                    <a:pt x="473" y="2425"/>
                  </a:lnTo>
                  <a:lnTo>
                    <a:pt x="473" y="2396"/>
                  </a:lnTo>
                  <a:lnTo>
                    <a:pt x="473" y="2337"/>
                  </a:lnTo>
                  <a:lnTo>
                    <a:pt x="473" y="2307"/>
                  </a:lnTo>
                  <a:lnTo>
                    <a:pt x="444" y="2248"/>
                  </a:lnTo>
                  <a:lnTo>
                    <a:pt x="444" y="2189"/>
                  </a:lnTo>
                  <a:lnTo>
                    <a:pt x="444" y="2159"/>
                  </a:lnTo>
                  <a:lnTo>
                    <a:pt x="444" y="2100"/>
                  </a:lnTo>
                  <a:lnTo>
                    <a:pt x="444" y="2041"/>
                  </a:lnTo>
                  <a:lnTo>
                    <a:pt x="444" y="2011"/>
                  </a:lnTo>
                  <a:lnTo>
                    <a:pt x="444" y="1952"/>
                  </a:lnTo>
                  <a:lnTo>
                    <a:pt x="444" y="1893"/>
                  </a:lnTo>
                  <a:lnTo>
                    <a:pt x="444" y="1863"/>
                  </a:lnTo>
                  <a:lnTo>
                    <a:pt x="444" y="1804"/>
                  </a:lnTo>
                  <a:lnTo>
                    <a:pt x="444" y="1775"/>
                  </a:lnTo>
                  <a:lnTo>
                    <a:pt x="444" y="1716"/>
                  </a:lnTo>
                  <a:lnTo>
                    <a:pt x="444" y="1686"/>
                  </a:lnTo>
                  <a:lnTo>
                    <a:pt x="473" y="1627"/>
                  </a:lnTo>
                  <a:lnTo>
                    <a:pt x="473" y="1597"/>
                  </a:lnTo>
                  <a:lnTo>
                    <a:pt x="473" y="1538"/>
                  </a:lnTo>
                  <a:lnTo>
                    <a:pt x="473" y="1509"/>
                  </a:lnTo>
                  <a:lnTo>
                    <a:pt x="503" y="1449"/>
                  </a:lnTo>
                  <a:lnTo>
                    <a:pt x="503" y="1420"/>
                  </a:lnTo>
                  <a:lnTo>
                    <a:pt x="503" y="1361"/>
                  </a:lnTo>
                  <a:lnTo>
                    <a:pt x="503" y="1301"/>
                  </a:lnTo>
                  <a:lnTo>
                    <a:pt x="533" y="1271"/>
                  </a:lnTo>
                  <a:lnTo>
                    <a:pt x="533" y="1213"/>
                  </a:lnTo>
                  <a:lnTo>
                    <a:pt x="562" y="1183"/>
                  </a:lnTo>
                  <a:lnTo>
                    <a:pt x="562" y="1154"/>
                  </a:lnTo>
                  <a:lnTo>
                    <a:pt x="562" y="1094"/>
                  </a:lnTo>
                  <a:lnTo>
                    <a:pt x="592" y="1065"/>
                  </a:lnTo>
                  <a:lnTo>
                    <a:pt x="592" y="1006"/>
                  </a:lnTo>
                  <a:lnTo>
                    <a:pt x="621" y="976"/>
                  </a:lnTo>
                  <a:lnTo>
                    <a:pt x="621" y="947"/>
                  </a:lnTo>
                  <a:lnTo>
                    <a:pt x="621" y="887"/>
                  </a:lnTo>
                  <a:lnTo>
                    <a:pt x="651" y="857"/>
                  </a:lnTo>
                  <a:lnTo>
                    <a:pt x="651" y="828"/>
                  </a:lnTo>
                  <a:lnTo>
                    <a:pt x="680" y="799"/>
                  </a:lnTo>
                  <a:lnTo>
                    <a:pt x="680" y="740"/>
                  </a:lnTo>
                  <a:lnTo>
                    <a:pt x="710" y="710"/>
                  </a:lnTo>
                  <a:lnTo>
                    <a:pt x="710" y="680"/>
                  </a:lnTo>
                  <a:lnTo>
                    <a:pt x="740" y="650"/>
                  </a:lnTo>
                  <a:lnTo>
                    <a:pt x="740" y="621"/>
                  </a:lnTo>
                  <a:lnTo>
                    <a:pt x="444" y="0"/>
                  </a:lnTo>
                  <a:lnTo>
                    <a:pt x="414" y="59"/>
                  </a:lnTo>
                  <a:lnTo>
                    <a:pt x="385" y="88"/>
                  </a:lnTo>
                  <a:lnTo>
                    <a:pt x="355" y="148"/>
                  </a:lnTo>
                  <a:lnTo>
                    <a:pt x="325" y="207"/>
                  </a:lnTo>
                  <a:lnTo>
                    <a:pt x="325" y="266"/>
                  </a:lnTo>
                  <a:lnTo>
                    <a:pt x="296" y="326"/>
                  </a:lnTo>
                  <a:lnTo>
                    <a:pt x="266" y="385"/>
                  </a:lnTo>
                  <a:lnTo>
                    <a:pt x="237" y="443"/>
                  </a:lnTo>
                  <a:lnTo>
                    <a:pt x="237" y="503"/>
                  </a:lnTo>
                  <a:lnTo>
                    <a:pt x="207" y="562"/>
                  </a:lnTo>
                  <a:lnTo>
                    <a:pt x="178" y="621"/>
                  </a:lnTo>
                  <a:lnTo>
                    <a:pt x="178" y="680"/>
                  </a:lnTo>
                  <a:lnTo>
                    <a:pt x="148" y="740"/>
                  </a:lnTo>
                  <a:lnTo>
                    <a:pt x="118" y="799"/>
                  </a:lnTo>
                  <a:lnTo>
                    <a:pt x="118" y="857"/>
                  </a:lnTo>
                  <a:lnTo>
                    <a:pt x="89" y="917"/>
                  </a:lnTo>
                  <a:lnTo>
                    <a:pt x="89" y="976"/>
                  </a:lnTo>
                  <a:lnTo>
                    <a:pt x="89" y="1035"/>
                  </a:lnTo>
                  <a:lnTo>
                    <a:pt x="59" y="1094"/>
                  </a:lnTo>
                  <a:lnTo>
                    <a:pt x="59" y="1154"/>
                  </a:lnTo>
                  <a:lnTo>
                    <a:pt x="30" y="1242"/>
                  </a:lnTo>
                  <a:lnTo>
                    <a:pt x="30" y="1301"/>
                  </a:lnTo>
                  <a:lnTo>
                    <a:pt x="30" y="1361"/>
                  </a:lnTo>
                  <a:lnTo>
                    <a:pt x="30" y="1420"/>
                  </a:lnTo>
                  <a:lnTo>
                    <a:pt x="0" y="1479"/>
                  </a:lnTo>
                  <a:lnTo>
                    <a:pt x="0" y="1568"/>
                  </a:lnTo>
                  <a:lnTo>
                    <a:pt x="0" y="1627"/>
                  </a:lnTo>
                  <a:lnTo>
                    <a:pt x="0" y="1686"/>
                  </a:lnTo>
                  <a:lnTo>
                    <a:pt x="0" y="1745"/>
                  </a:lnTo>
                  <a:lnTo>
                    <a:pt x="0" y="1804"/>
                  </a:lnTo>
                  <a:lnTo>
                    <a:pt x="0" y="1893"/>
                  </a:lnTo>
                  <a:lnTo>
                    <a:pt x="0" y="1952"/>
                  </a:lnTo>
                  <a:lnTo>
                    <a:pt x="0" y="2011"/>
                  </a:lnTo>
                  <a:lnTo>
                    <a:pt x="0" y="2070"/>
                  </a:lnTo>
                  <a:lnTo>
                    <a:pt x="0" y="2159"/>
                  </a:lnTo>
                  <a:lnTo>
                    <a:pt x="0" y="2218"/>
                  </a:lnTo>
                  <a:lnTo>
                    <a:pt x="0" y="2277"/>
                  </a:lnTo>
                  <a:lnTo>
                    <a:pt x="0" y="2337"/>
                  </a:lnTo>
                  <a:lnTo>
                    <a:pt x="0" y="2396"/>
                  </a:lnTo>
                  <a:lnTo>
                    <a:pt x="30" y="2484"/>
                  </a:lnTo>
                  <a:lnTo>
                    <a:pt x="30" y="2544"/>
                  </a:lnTo>
                  <a:lnTo>
                    <a:pt x="30" y="2603"/>
                  </a:lnTo>
                  <a:lnTo>
                    <a:pt x="30" y="2662"/>
                  </a:lnTo>
                  <a:lnTo>
                    <a:pt x="59" y="2722"/>
                  </a:lnTo>
                  <a:lnTo>
                    <a:pt x="59" y="2781"/>
                  </a:lnTo>
                  <a:lnTo>
                    <a:pt x="89" y="2869"/>
                  </a:lnTo>
                  <a:lnTo>
                    <a:pt x="89" y="2929"/>
                  </a:lnTo>
                  <a:lnTo>
                    <a:pt x="89" y="2988"/>
                  </a:lnTo>
                  <a:lnTo>
                    <a:pt x="118" y="3046"/>
                  </a:lnTo>
                  <a:lnTo>
                    <a:pt x="118" y="3105"/>
                  </a:lnTo>
                  <a:lnTo>
                    <a:pt x="148" y="3165"/>
                  </a:lnTo>
                  <a:lnTo>
                    <a:pt x="178" y="3224"/>
                  </a:lnTo>
                  <a:lnTo>
                    <a:pt x="178" y="3283"/>
                  </a:lnTo>
                  <a:lnTo>
                    <a:pt x="207" y="3343"/>
                  </a:lnTo>
                  <a:lnTo>
                    <a:pt x="237" y="3402"/>
                  </a:lnTo>
                  <a:lnTo>
                    <a:pt x="237" y="3460"/>
                  </a:lnTo>
                  <a:lnTo>
                    <a:pt x="266" y="3520"/>
                  </a:lnTo>
                  <a:lnTo>
                    <a:pt x="296" y="3579"/>
                  </a:lnTo>
                  <a:lnTo>
                    <a:pt x="325" y="3638"/>
                  </a:lnTo>
                  <a:lnTo>
                    <a:pt x="325" y="3697"/>
                  </a:lnTo>
                  <a:lnTo>
                    <a:pt x="355" y="3727"/>
                  </a:lnTo>
                  <a:lnTo>
                    <a:pt x="385" y="3786"/>
                  </a:lnTo>
                  <a:lnTo>
                    <a:pt x="414" y="3845"/>
                  </a:lnTo>
                  <a:lnTo>
                    <a:pt x="444" y="3904"/>
                  </a:lnTo>
                  <a:lnTo>
                    <a:pt x="740" y="3283"/>
                  </a:lnTo>
                  <a:close/>
                </a:path>
              </a:pathLst>
            </a:custGeom>
            <a:solidFill>
              <a:srgbClr val="325373"/>
            </a:solidFill>
            <a:ln w="9525">
              <a:no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86" name="TextBox 28"/>
          <p:cNvSpPr txBox="1">
            <a:spLocks noChangeArrowheads="1"/>
          </p:cNvSpPr>
          <p:nvPr>
            <p:custDataLst>
              <p:tags r:id="rId5"/>
            </p:custDataLst>
          </p:nvPr>
        </p:nvSpPr>
        <p:spPr bwMode="auto">
          <a:xfrm>
            <a:off x="1635705" y="3697517"/>
            <a:ext cx="1045970" cy="267029"/>
          </a:xfrm>
          <a:prstGeom prst="rect">
            <a:avLst/>
          </a:prstGeom>
          <a:noFill/>
          <a:ln w="9525">
            <a:noFill/>
            <a:miter lim="800000"/>
            <a:headEnd/>
            <a:tailEnd/>
          </a:ln>
        </p:spPr>
        <p:txBody>
          <a:bodyPr wrap="square" lIns="81609" tIns="40805" rIns="81609" bIns="4080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基站</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88" name="TextBox 28"/>
          <p:cNvSpPr txBox="1">
            <a:spLocks noChangeArrowheads="1"/>
          </p:cNvSpPr>
          <p:nvPr>
            <p:custDataLst>
              <p:tags r:id="rId6"/>
            </p:custDataLst>
          </p:nvPr>
        </p:nvSpPr>
        <p:spPr bwMode="auto">
          <a:xfrm>
            <a:off x="5610175" y="5566542"/>
            <a:ext cx="1045970" cy="297851"/>
          </a:xfrm>
          <a:prstGeom prst="rect">
            <a:avLst/>
          </a:prstGeom>
          <a:noFill/>
          <a:ln w="9525">
            <a:noFill/>
            <a:miter lim="800000"/>
            <a:headEnd/>
            <a:tailEnd/>
          </a:ln>
        </p:spPr>
        <p:txBody>
          <a:bodyPr wrap="square" lIns="81609" tIns="40805" rIns="81609" bIns="40805">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Arial" pitchFamily="34" charset="0"/>
              </a:rPr>
              <a:t>学校</a:t>
            </a:r>
            <a:endParaRPr lang="en-US" altLang="zh-CN" sz="1400" b="1"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16" name="组合 104"/>
          <p:cNvGrpSpPr>
            <a:grpSpLocks/>
          </p:cNvGrpSpPr>
          <p:nvPr/>
        </p:nvGrpSpPr>
        <p:grpSpPr bwMode="auto">
          <a:xfrm>
            <a:off x="8212825" y="4203177"/>
            <a:ext cx="3497911" cy="1963003"/>
            <a:chOff x="5155829" y="1159236"/>
            <a:chExt cx="2342132" cy="1178454"/>
          </a:xfrm>
        </p:grpSpPr>
        <p:sp>
          <p:nvSpPr>
            <p:cNvPr id="598" name="TextBox 101"/>
            <p:cNvSpPr txBox="1">
              <a:spLocks noChangeArrowheads="1"/>
            </p:cNvSpPr>
            <p:nvPr/>
          </p:nvSpPr>
          <p:spPr bwMode="auto">
            <a:xfrm>
              <a:off x="5217015" y="1159236"/>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客户价值</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599" name="Text Box 11"/>
            <p:cNvSpPr txBox="1">
              <a:spLocks noChangeArrowheads="1"/>
            </p:cNvSpPr>
            <p:nvPr/>
          </p:nvSpPr>
          <p:spPr bwMode="auto">
            <a:xfrm>
              <a:off x="5155829" y="1395375"/>
              <a:ext cx="2342132" cy="942315"/>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满足毫秒级负荷控制设备对时延的严苛要求，</a:t>
              </a:r>
              <a:r>
                <a:rPr lang="zh-CN" altLang="en-US" sz="1600" dirty="0">
                  <a:solidFill>
                    <a:srgbClr val="C00000"/>
                  </a:solidFill>
                  <a:latin typeface="微软雅黑" panose="020B0503020204020204" pitchFamily="34" charset="-122"/>
                  <a:ea typeface="微软雅黑" panose="020B0503020204020204" pitchFamily="34" charset="-122"/>
                  <a:cs typeface="Arial" pitchFamily="34" charset="0"/>
                </a:rPr>
                <a:t>时延</a:t>
              </a:r>
              <a:r>
                <a:rPr lang="en-US" altLang="zh-CN" sz="1600" dirty="0">
                  <a:solidFill>
                    <a:srgbClr val="C00000"/>
                  </a:solidFill>
                  <a:latin typeface="微软雅黑" panose="020B0503020204020204" pitchFamily="34" charset="-122"/>
                  <a:ea typeface="微软雅黑" panose="020B0503020204020204" pitchFamily="34" charset="-122"/>
                  <a:cs typeface="Arial" pitchFamily="34" charset="0"/>
                </a:rPr>
                <a:t>&lt;50ms</a:t>
              </a:r>
              <a:r>
                <a:rPr lang="zh-CN" altLang="en-US" sz="1600" dirty="0">
                  <a:latin typeface="微软雅黑" panose="020B0503020204020204" pitchFamily="34" charset="-122"/>
                  <a:ea typeface="微软雅黑" panose="020B0503020204020204" pitchFamily="34" charset="-122"/>
                  <a:cs typeface="Arial" pitchFamily="34" charset="0"/>
                </a:rPr>
                <a:t>；</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负荷控制设备</a:t>
              </a:r>
              <a:r>
                <a:rPr lang="en-US" altLang="zh-CN" sz="1600" dirty="0">
                  <a:solidFill>
                    <a:srgbClr val="C00000"/>
                  </a:solidFill>
                  <a:latin typeface="微软雅黑" panose="020B0503020204020204" pitchFamily="34" charset="-122"/>
                  <a:ea typeface="微软雅黑" panose="020B0503020204020204" pitchFamily="34" charset="-122"/>
                  <a:cs typeface="Arial" pitchFamily="34" charset="0"/>
                </a:rPr>
                <a:t>100%</a:t>
              </a:r>
              <a:r>
                <a:rPr lang="zh-CN" altLang="en-US" sz="1600" dirty="0">
                  <a:solidFill>
                    <a:srgbClr val="C00000"/>
                  </a:solidFill>
                  <a:latin typeface="微软雅黑" panose="020B0503020204020204" pitchFamily="34" charset="-122"/>
                  <a:ea typeface="微软雅黑" panose="020B0503020204020204" pitchFamily="34" charset="-122"/>
                  <a:cs typeface="Arial" pitchFamily="34" charset="0"/>
                </a:rPr>
                <a:t>在线</a:t>
              </a:r>
              <a:r>
                <a:rPr lang="zh-CN" altLang="en-US" sz="1600" dirty="0">
                  <a:latin typeface="微软雅黑" panose="020B0503020204020204" pitchFamily="34" charset="-122"/>
                  <a:ea typeface="微软雅黑" panose="020B0503020204020204" pitchFamily="34" charset="-122"/>
                  <a:cs typeface="Arial" pitchFamily="34" charset="0"/>
                </a:rPr>
                <a:t>，实时统筹电网资源；</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保证各级用户资源分配均衡合理，避免用电浪费；</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grpSp>
        <p:nvGrpSpPr>
          <p:cNvPr id="17" name="组合 104"/>
          <p:cNvGrpSpPr>
            <a:grpSpLocks/>
          </p:cNvGrpSpPr>
          <p:nvPr/>
        </p:nvGrpSpPr>
        <p:grpSpPr bwMode="auto">
          <a:xfrm>
            <a:off x="8210305" y="2147865"/>
            <a:ext cx="3428868" cy="1988337"/>
            <a:chOff x="5155829" y="1159236"/>
            <a:chExt cx="2571799" cy="1193662"/>
          </a:xfrm>
        </p:grpSpPr>
        <p:sp>
          <p:nvSpPr>
            <p:cNvPr id="605" name="TextBox 101"/>
            <p:cNvSpPr txBox="1">
              <a:spLocks noChangeArrowheads="1"/>
            </p:cNvSpPr>
            <p:nvPr/>
          </p:nvSpPr>
          <p:spPr bwMode="auto">
            <a:xfrm>
              <a:off x="5217015" y="1159236"/>
              <a:ext cx="2148829" cy="277152"/>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场景方案</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606" name="Text Box 11"/>
            <p:cNvSpPr txBox="1">
              <a:spLocks noChangeArrowheads="1"/>
            </p:cNvSpPr>
            <p:nvPr/>
          </p:nvSpPr>
          <p:spPr bwMode="auto">
            <a:xfrm>
              <a:off x="5155829" y="1410584"/>
              <a:ext cx="2571799" cy="942314"/>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为电力一、二、三级负荷场景提供精准负荷控制方案</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利用电力骨干传输网和子站点资源，建设无线专网基站</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公专合一模组安装于各类负荷控制终端内</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pic>
        <p:nvPicPr>
          <p:cNvPr id="18" name="图片 17">
            <a:extLst>
              <a:ext uri="{FF2B5EF4-FFF2-40B4-BE49-F238E27FC236}">
                <a16:creationId xmlns:a16="http://schemas.microsoft.com/office/drawing/2014/main" id="{F4BEE733-25C7-4EBF-A718-7D88101ECE4B}"/>
              </a:ext>
            </a:extLst>
          </p:cNvPr>
          <p:cNvPicPr>
            <a:picLocks noChangeAspect="1"/>
          </p:cNvPicPr>
          <p:nvPr/>
        </p:nvPicPr>
        <p:blipFill>
          <a:blip r:embed="rId19"/>
          <a:stretch>
            <a:fillRect/>
          </a:stretch>
        </p:blipFill>
        <p:spPr>
          <a:xfrm>
            <a:off x="1804968" y="4273112"/>
            <a:ext cx="512948" cy="634030"/>
          </a:xfrm>
          <a:prstGeom prst="rect">
            <a:avLst/>
          </a:prstGeom>
        </p:spPr>
      </p:pic>
      <p:pic>
        <p:nvPicPr>
          <p:cNvPr id="19" name="图片 18">
            <a:extLst>
              <a:ext uri="{FF2B5EF4-FFF2-40B4-BE49-F238E27FC236}">
                <a16:creationId xmlns:a16="http://schemas.microsoft.com/office/drawing/2014/main" id="{32F80678-34CD-4315-B7DD-063DC80DAB2A}"/>
              </a:ext>
            </a:extLst>
          </p:cNvPr>
          <p:cNvPicPr>
            <a:picLocks noChangeAspect="1"/>
          </p:cNvPicPr>
          <p:nvPr/>
        </p:nvPicPr>
        <p:blipFill>
          <a:blip r:embed="rId20"/>
          <a:stretch>
            <a:fillRect/>
          </a:stretch>
        </p:blipFill>
        <p:spPr>
          <a:xfrm>
            <a:off x="4236185" y="4275602"/>
            <a:ext cx="356441" cy="574158"/>
          </a:xfrm>
          <a:prstGeom prst="rect">
            <a:avLst/>
          </a:prstGeom>
        </p:spPr>
      </p:pic>
      <p:pic>
        <p:nvPicPr>
          <p:cNvPr id="295" name="图片 294">
            <a:extLst>
              <a:ext uri="{FF2B5EF4-FFF2-40B4-BE49-F238E27FC236}">
                <a16:creationId xmlns:a16="http://schemas.microsoft.com/office/drawing/2014/main" id="{3ED81608-6226-4B74-8AF5-15EA096A0004}"/>
              </a:ext>
            </a:extLst>
          </p:cNvPr>
          <p:cNvPicPr>
            <a:picLocks noChangeAspect="1"/>
          </p:cNvPicPr>
          <p:nvPr/>
        </p:nvPicPr>
        <p:blipFill rotWithShape="1">
          <a:blip r:embed="rId21"/>
          <a:srcRect t="8147" r="39662" b="39825"/>
          <a:stretch/>
        </p:blipFill>
        <p:spPr>
          <a:xfrm>
            <a:off x="6338463" y="4332720"/>
            <a:ext cx="621081" cy="501097"/>
          </a:xfrm>
          <a:prstGeom prst="rect">
            <a:avLst/>
          </a:prstGeom>
        </p:spPr>
      </p:pic>
      <p:sp>
        <p:nvSpPr>
          <p:cNvPr id="20" name="矩形 19">
            <a:extLst>
              <a:ext uri="{FF2B5EF4-FFF2-40B4-BE49-F238E27FC236}">
                <a16:creationId xmlns:a16="http://schemas.microsoft.com/office/drawing/2014/main" id="{A24AC98F-BC17-416F-A99F-BCFF9BBE0BB8}"/>
              </a:ext>
            </a:extLst>
          </p:cNvPr>
          <p:cNvSpPr/>
          <p:nvPr/>
        </p:nvSpPr>
        <p:spPr>
          <a:xfrm>
            <a:off x="3833902" y="5828313"/>
            <a:ext cx="1107996" cy="461665"/>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二级负荷</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秒级精准负控</a:t>
            </a:r>
          </a:p>
        </p:txBody>
      </p:sp>
      <p:sp>
        <p:nvSpPr>
          <p:cNvPr id="296" name="矩形 295">
            <a:extLst>
              <a:ext uri="{FF2B5EF4-FFF2-40B4-BE49-F238E27FC236}">
                <a16:creationId xmlns:a16="http://schemas.microsoft.com/office/drawing/2014/main" id="{75CAAF2D-82F7-474C-B7BF-1642C3C4E9EF}"/>
              </a:ext>
            </a:extLst>
          </p:cNvPr>
          <p:cNvSpPr/>
          <p:nvPr/>
        </p:nvSpPr>
        <p:spPr>
          <a:xfrm>
            <a:off x="1297623" y="5828313"/>
            <a:ext cx="1261884" cy="461665"/>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一级负荷</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毫秒级精准负控</a:t>
            </a:r>
          </a:p>
        </p:txBody>
      </p:sp>
      <p:sp>
        <p:nvSpPr>
          <p:cNvPr id="297" name="矩形 296">
            <a:extLst>
              <a:ext uri="{FF2B5EF4-FFF2-40B4-BE49-F238E27FC236}">
                <a16:creationId xmlns:a16="http://schemas.microsoft.com/office/drawing/2014/main" id="{7CD420F2-A290-4827-967F-E2D707FE6CE0}"/>
              </a:ext>
            </a:extLst>
          </p:cNvPr>
          <p:cNvSpPr/>
          <p:nvPr/>
        </p:nvSpPr>
        <p:spPr>
          <a:xfrm>
            <a:off x="5973735" y="5828313"/>
            <a:ext cx="1261884" cy="461665"/>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三级负荷</a:t>
            </a:r>
            <a:endParaRPr lang="en-US" altLang="zh-CN" sz="1200" b="1"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rPr>
              <a:t>分钟级精准负控</a:t>
            </a:r>
          </a:p>
        </p:txBody>
      </p:sp>
      <p:pic>
        <p:nvPicPr>
          <p:cNvPr id="27" name="图片 26">
            <a:extLst>
              <a:ext uri="{FF2B5EF4-FFF2-40B4-BE49-F238E27FC236}">
                <a16:creationId xmlns:a16="http://schemas.microsoft.com/office/drawing/2014/main" id="{AD6084F0-D947-44DA-955E-8877D4AB5338}"/>
              </a:ext>
            </a:extLst>
          </p:cNvPr>
          <p:cNvPicPr>
            <a:picLocks noChangeAspect="1"/>
          </p:cNvPicPr>
          <p:nvPr/>
        </p:nvPicPr>
        <p:blipFill>
          <a:blip r:embed="rId22"/>
          <a:stretch>
            <a:fillRect/>
          </a:stretch>
        </p:blipFill>
        <p:spPr>
          <a:xfrm>
            <a:off x="4371369" y="869795"/>
            <a:ext cx="2997821" cy="1801160"/>
          </a:xfrm>
          <a:prstGeom prst="rect">
            <a:avLst/>
          </a:prstGeom>
        </p:spPr>
      </p:pic>
      <p:sp>
        <p:nvSpPr>
          <p:cNvPr id="298" name="Freeform 4">
            <a:extLst>
              <a:ext uri="{FF2B5EF4-FFF2-40B4-BE49-F238E27FC236}">
                <a16:creationId xmlns:a16="http://schemas.microsoft.com/office/drawing/2014/main" id="{BDE6BF37-2586-4871-B3FF-292216E0CE6B}"/>
              </a:ext>
            </a:extLst>
          </p:cNvPr>
          <p:cNvSpPr>
            <a:spLocks/>
          </p:cNvSpPr>
          <p:nvPr/>
        </p:nvSpPr>
        <p:spPr bwMode="auto">
          <a:xfrm rot="20923463" flipV="1">
            <a:off x="1800103" y="4073700"/>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299" name="Freeform 4">
            <a:extLst>
              <a:ext uri="{FF2B5EF4-FFF2-40B4-BE49-F238E27FC236}">
                <a16:creationId xmlns:a16="http://schemas.microsoft.com/office/drawing/2014/main" id="{FF9433EC-77B2-46BA-880F-33A5AA8ED0C0}"/>
              </a:ext>
            </a:extLst>
          </p:cNvPr>
          <p:cNvSpPr>
            <a:spLocks/>
          </p:cNvSpPr>
          <p:nvPr/>
        </p:nvSpPr>
        <p:spPr bwMode="auto">
          <a:xfrm rot="20923463" flipV="1">
            <a:off x="4055613" y="4073700"/>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300" name="Freeform 4">
            <a:extLst>
              <a:ext uri="{FF2B5EF4-FFF2-40B4-BE49-F238E27FC236}">
                <a16:creationId xmlns:a16="http://schemas.microsoft.com/office/drawing/2014/main" id="{8FE0B8B9-4DE7-4FBF-9606-539377660988}"/>
              </a:ext>
            </a:extLst>
          </p:cNvPr>
          <p:cNvSpPr>
            <a:spLocks/>
          </p:cNvSpPr>
          <p:nvPr/>
        </p:nvSpPr>
        <p:spPr bwMode="auto">
          <a:xfrm rot="20923463" flipV="1">
            <a:off x="6227812" y="4073700"/>
            <a:ext cx="609618" cy="146049"/>
          </a:xfrm>
          <a:custGeom>
            <a:avLst/>
            <a:gdLst/>
            <a:ahLst/>
            <a:cxnLst>
              <a:cxn ang="0">
                <a:pos x="404" y="771"/>
              </a:cxn>
              <a:cxn ang="0">
                <a:pos x="87" y="0"/>
              </a:cxn>
              <a:cxn ang="0">
                <a:pos x="224" y="574"/>
              </a:cxn>
              <a:cxn ang="0">
                <a:pos x="0" y="466"/>
              </a:cxn>
              <a:cxn ang="0">
                <a:pos x="301" y="1294"/>
              </a:cxn>
              <a:cxn ang="0">
                <a:pos x="155" y="686"/>
              </a:cxn>
              <a:cxn ang="0">
                <a:pos x="404" y="771"/>
              </a:cxn>
            </a:cxnLst>
            <a:rect l="0" t="0" r="r" b="b"/>
            <a:pathLst>
              <a:path w="404" h="1294">
                <a:moveTo>
                  <a:pt x="404" y="771"/>
                </a:moveTo>
                <a:lnTo>
                  <a:pt x="87" y="0"/>
                </a:lnTo>
                <a:lnTo>
                  <a:pt x="224" y="574"/>
                </a:lnTo>
                <a:lnTo>
                  <a:pt x="0" y="466"/>
                </a:lnTo>
                <a:lnTo>
                  <a:pt x="301" y="1294"/>
                </a:lnTo>
                <a:lnTo>
                  <a:pt x="155" y="686"/>
                </a:lnTo>
                <a:lnTo>
                  <a:pt x="404" y="771"/>
                </a:lnTo>
                <a:close/>
              </a:path>
            </a:pathLst>
          </a:custGeom>
          <a:solidFill>
            <a:schemeClr val="bg1">
              <a:lumMod val="65000"/>
            </a:schemeClr>
          </a:solidFill>
          <a:ln w="9525" cap="flat" cmpd="sng" algn="ctr">
            <a:noFill/>
            <a:prstDash val="solid"/>
            <a:headEnd/>
            <a:tailEnd/>
          </a:ln>
          <a:effectLst>
            <a:outerShdw blurRad="40000" dist="23000" dir="5400000" rotWithShape="0">
              <a:srgbClr val="000000">
                <a:alpha val="35000"/>
              </a:srgbClr>
            </a:outerShdw>
          </a:effectLst>
        </p:spPr>
        <p:txBody>
          <a:bodyPr wrap="none" lIns="156321" tIns="78160" rIns="156321" bIns="78160" anchor="ctr"/>
          <a:lstStyle/>
          <a:p>
            <a:pPr defTabSz="914156">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p:txBody>
      </p:sp>
      <p:sp>
        <p:nvSpPr>
          <p:cNvPr id="301" name="TextBox 28">
            <a:extLst>
              <a:ext uri="{FF2B5EF4-FFF2-40B4-BE49-F238E27FC236}">
                <a16:creationId xmlns:a16="http://schemas.microsoft.com/office/drawing/2014/main" id="{6B8491EC-8673-4599-92C6-46745917D908}"/>
              </a:ext>
            </a:extLst>
          </p:cNvPr>
          <p:cNvSpPr txBox="1">
            <a:spLocks noChangeArrowheads="1"/>
          </p:cNvSpPr>
          <p:nvPr>
            <p:custDataLst>
              <p:tags r:id="rId7"/>
            </p:custDataLst>
          </p:nvPr>
        </p:nvSpPr>
        <p:spPr bwMode="auto">
          <a:xfrm>
            <a:off x="6846205" y="5566542"/>
            <a:ext cx="1045970" cy="297851"/>
          </a:xfrm>
          <a:prstGeom prst="rect">
            <a:avLst/>
          </a:prstGeom>
          <a:noFill/>
          <a:ln w="9525">
            <a:noFill/>
            <a:miter lim="800000"/>
            <a:headEnd/>
            <a:tailEnd/>
          </a:ln>
        </p:spPr>
        <p:txBody>
          <a:bodyPr wrap="square" lIns="81609" tIns="40805" rIns="81609" bIns="40805">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Arial" pitchFamily="34" charset="0"/>
              </a:rPr>
              <a:t>居民区</a:t>
            </a:r>
            <a:endParaRPr lang="en-US" altLang="zh-CN" sz="1400" b="1"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302" name="TextBox 28">
            <a:extLst>
              <a:ext uri="{FF2B5EF4-FFF2-40B4-BE49-F238E27FC236}">
                <a16:creationId xmlns:a16="http://schemas.microsoft.com/office/drawing/2014/main" id="{7BFA332D-98B6-40CD-993D-BC2CFDDC7CEB}"/>
              </a:ext>
            </a:extLst>
          </p:cNvPr>
          <p:cNvSpPr txBox="1">
            <a:spLocks noChangeArrowheads="1"/>
          </p:cNvSpPr>
          <p:nvPr>
            <p:custDataLst>
              <p:tags r:id="rId8"/>
            </p:custDataLst>
          </p:nvPr>
        </p:nvSpPr>
        <p:spPr bwMode="auto">
          <a:xfrm>
            <a:off x="3814265" y="5566542"/>
            <a:ext cx="1206875" cy="297851"/>
          </a:xfrm>
          <a:prstGeom prst="rect">
            <a:avLst/>
          </a:prstGeom>
          <a:noFill/>
          <a:ln w="9525">
            <a:noFill/>
            <a:miter lim="800000"/>
            <a:headEnd/>
            <a:tailEnd/>
          </a:ln>
        </p:spPr>
        <p:txBody>
          <a:bodyPr wrap="square" lIns="81609" tIns="40805" rIns="81609" bIns="40805">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Arial" pitchFamily="34" charset="0"/>
              </a:rPr>
              <a:t>制造工厂</a:t>
            </a:r>
            <a:endParaRPr lang="en-US" altLang="zh-CN" sz="1400" b="1"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303" name="TextBox 28">
            <a:extLst>
              <a:ext uri="{FF2B5EF4-FFF2-40B4-BE49-F238E27FC236}">
                <a16:creationId xmlns:a16="http://schemas.microsoft.com/office/drawing/2014/main" id="{EE47A2B7-8586-4C86-BC05-FC0387BE8D68}"/>
              </a:ext>
            </a:extLst>
          </p:cNvPr>
          <p:cNvSpPr txBox="1">
            <a:spLocks noChangeArrowheads="1"/>
          </p:cNvSpPr>
          <p:nvPr>
            <p:custDataLst>
              <p:tags r:id="rId9"/>
            </p:custDataLst>
          </p:nvPr>
        </p:nvSpPr>
        <p:spPr bwMode="auto">
          <a:xfrm>
            <a:off x="1969651" y="5566542"/>
            <a:ext cx="1078349" cy="297851"/>
          </a:xfrm>
          <a:prstGeom prst="rect">
            <a:avLst/>
          </a:prstGeom>
          <a:noFill/>
          <a:ln w="9525">
            <a:noFill/>
            <a:miter lim="800000"/>
            <a:headEnd/>
            <a:tailEnd/>
          </a:ln>
        </p:spPr>
        <p:txBody>
          <a:bodyPr wrap="square" lIns="81609" tIns="40805" rIns="81609" bIns="40805">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Arial" pitchFamily="34" charset="0"/>
              </a:rPr>
              <a:t>化工厂</a:t>
            </a:r>
            <a:endParaRPr lang="en-US" altLang="zh-CN" sz="1400" b="1"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04" name="组合 104">
            <a:extLst>
              <a:ext uri="{FF2B5EF4-FFF2-40B4-BE49-F238E27FC236}">
                <a16:creationId xmlns:a16="http://schemas.microsoft.com/office/drawing/2014/main" id="{0EE29CF0-3B1F-4599-AA65-94172BDE8C7A}"/>
              </a:ext>
            </a:extLst>
          </p:cNvPr>
          <p:cNvGrpSpPr>
            <a:grpSpLocks/>
          </p:cNvGrpSpPr>
          <p:nvPr/>
        </p:nvGrpSpPr>
        <p:grpSpPr bwMode="auto">
          <a:xfrm>
            <a:off x="8215223" y="536797"/>
            <a:ext cx="3428868" cy="1481876"/>
            <a:chOff x="5155829" y="1167656"/>
            <a:chExt cx="2571799" cy="889615"/>
          </a:xfrm>
        </p:grpSpPr>
        <p:sp>
          <p:nvSpPr>
            <p:cNvPr id="305" name="TextBox 101">
              <a:extLst>
                <a:ext uri="{FF2B5EF4-FFF2-40B4-BE49-F238E27FC236}">
                  <a16:creationId xmlns:a16="http://schemas.microsoft.com/office/drawing/2014/main" id="{7F8FF761-E492-4ADB-A393-AF4B886A7A97}"/>
                </a:ext>
              </a:extLst>
            </p:cNvPr>
            <p:cNvSpPr txBox="1">
              <a:spLocks noChangeArrowheads="1"/>
            </p:cNvSpPr>
            <p:nvPr/>
          </p:nvSpPr>
          <p:spPr bwMode="auto">
            <a:xfrm>
              <a:off x="5217015" y="1167656"/>
              <a:ext cx="2148829" cy="277151"/>
            </a:xfrm>
            <a:prstGeom prst="rect">
              <a:avLst/>
            </a:prstGeom>
            <a:noFill/>
            <a:ln w="9525">
              <a:noFill/>
              <a:miter lim="800000"/>
              <a:headEnd/>
              <a:tailEnd/>
            </a:ln>
          </p:spPr>
          <p:txBody>
            <a:bodyPr>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rPr>
                <a:t>诉求</a:t>
              </a:r>
              <a:endParaRPr lang="en-US" altLang="en-US" sz="2400" b="1" noProof="1">
                <a:solidFill>
                  <a:srgbClr val="C00000"/>
                </a:solidFill>
                <a:latin typeface="微软雅黑" panose="020B0503020204020204" pitchFamily="34" charset="-122"/>
                <a:ea typeface="微软雅黑" panose="020B0503020204020204" pitchFamily="34" charset="-122"/>
                <a:cs typeface="Arial" pitchFamily="34" charset="0"/>
                <a:sym typeface="Calibri" pitchFamily="34" charset="0"/>
              </a:endParaRPr>
            </a:p>
          </p:txBody>
        </p:sp>
        <p:sp>
          <p:nvSpPr>
            <p:cNvPr id="306" name="Text Box 11">
              <a:extLst>
                <a:ext uri="{FF2B5EF4-FFF2-40B4-BE49-F238E27FC236}">
                  <a16:creationId xmlns:a16="http://schemas.microsoft.com/office/drawing/2014/main" id="{EE89DA28-230B-4198-87DD-B43AEE90E771}"/>
                </a:ext>
              </a:extLst>
            </p:cNvPr>
            <p:cNvSpPr txBox="1">
              <a:spLocks noChangeArrowheads="1"/>
            </p:cNvSpPr>
            <p:nvPr/>
          </p:nvSpPr>
          <p:spPr bwMode="auto">
            <a:xfrm>
              <a:off x="5155829" y="1410584"/>
              <a:ext cx="2571799" cy="646687"/>
            </a:xfrm>
            <a:prstGeom prst="rect">
              <a:avLst/>
            </a:prstGeom>
            <a:noFill/>
            <a:ln w="9525">
              <a:noFill/>
              <a:miter lim="800000"/>
              <a:headEnd/>
              <a:tailEnd/>
            </a:ln>
          </p:spPr>
          <p:txBody>
            <a:bodyPr wrap="square">
              <a:spAutoFit/>
            </a:bodyPr>
            <a:lstStyle/>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实时统筹电网资源与负荷配置，为用户提供稳定均衡的电力供应；</a:t>
              </a:r>
              <a:endParaRPr lang="en-US" altLang="zh-CN" sz="1600" dirty="0">
                <a:latin typeface="微软雅黑" panose="020B0503020204020204" pitchFamily="34" charset="-122"/>
                <a:ea typeface="微软雅黑" panose="020B0503020204020204" pitchFamily="34" charset="-122"/>
                <a:cs typeface="Arial" pitchFamily="34" charset="0"/>
              </a:endParaRPr>
            </a:p>
            <a:p>
              <a:pPr marL="157122" indent="-157122" defTabSz="912569">
                <a:buClr>
                  <a:schemeClr val="bg1">
                    <a:lumMod val="50000"/>
                  </a:schemeClr>
                </a:buClr>
                <a:buFontTx/>
                <a:buChar char="•"/>
                <a:defRPr/>
              </a:pPr>
              <a:r>
                <a:rPr lang="zh-CN" altLang="en-US" sz="1600" dirty="0">
                  <a:latin typeface="微软雅黑" panose="020B0503020204020204" pitchFamily="34" charset="-122"/>
                  <a:ea typeface="微软雅黑" panose="020B0503020204020204" pitchFamily="34" charset="-122"/>
                  <a:cs typeface="Arial" pitchFamily="34" charset="0"/>
                </a:rPr>
                <a:t>源、网、荷互济互动，提高电网故障应急响应能力</a:t>
              </a:r>
              <a:endParaRPr lang="en-US" altLang="zh-CN" sz="1600" dirty="0">
                <a:latin typeface="微软雅黑" panose="020B0503020204020204" pitchFamily="34" charset="-122"/>
                <a:ea typeface="微软雅黑" panose="020B0503020204020204" pitchFamily="34" charset="-122"/>
                <a:cs typeface="Arial" pitchFamily="34" charset="0"/>
              </a:endParaRPr>
            </a:p>
          </p:txBody>
        </p:sp>
      </p:grpSp>
      <p:pic>
        <p:nvPicPr>
          <p:cNvPr id="34" name="图片 33">
            <a:extLst>
              <a:ext uri="{FF2B5EF4-FFF2-40B4-BE49-F238E27FC236}">
                <a16:creationId xmlns:a16="http://schemas.microsoft.com/office/drawing/2014/main" id="{4A679BA9-8737-4D90-949D-2F51694B1DFD}"/>
              </a:ext>
            </a:extLst>
          </p:cNvPr>
          <p:cNvPicPr>
            <a:picLocks noChangeAspect="1"/>
          </p:cNvPicPr>
          <p:nvPr/>
        </p:nvPicPr>
        <p:blipFill>
          <a:blip r:embed="rId23"/>
          <a:stretch>
            <a:fillRect/>
          </a:stretch>
        </p:blipFill>
        <p:spPr>
          <a:xfrm>
            <a:off x="650589" y="4934261"/>
            <a:ext cx="1279114" cy="689880"/>
          </a:xfrm>
          <a:prstGeom prst="rect">
            <a:avLst/>
          </a:prstGeom>
        </p:spPr>
      </p:pic>
      <p:sp>
        <p:nvSpPr>
          <p:cNvPr id="307" name="TextBox 28">
            <a:extLst>
              <a:ext uri="{FF2B5EF4-FFF2-40B4-BE49-F238E27FC236}">
                <a16:creationId xmlns:a16="http://schemas.microsoft.com/office/drawing/2014/main" id="{631A0288-D97C-49F4-B6D6-C96E762F5C95}"/>
              </a:ext>
            </a:extLst>
          </p:cNvPr>
          <p:cNvSpPr txBox="1">
            <a:spLocks noChangeArrowheads="1"/>
          </p:cNvSpPr>
          <p:nvPr>
            <p:custDataLst>
              <p:tags r:id="rId10"/>
            </p:custDataLst>
          </p:nvPr>
        </p:nvSpPr>
        <p:spPr bwMode="auto">
          <a:xfrm>
            <a:off x="686708" y="5566542"/>
            <a:ext cx="1206875" cy="297851"/>
          </a:xfrm>
          <a:prstGeom prst="rect">
            <a:avLst/>
          </a:prstGeom>
          <a:noFill/>
          <a:ln w="9525">
            <a:noFill/>
            <a:miter lim="800000"/>
            <a:headEnd/>
            <a:tailEnd/>
          </a:ln>
        </p:spPr>
        <p:txBody>
          <a:bodyPr wrap="square" lIns="81609" tIns="40805" rIns="81609" bIns="40805">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cs typeface="Arial" pitchFamily="34" charset="0"/>
              </a:rPr>
              <a:t>医院</a:t>
            </a:r>
            <a:endParaRPr lang="en-US" altLang="zh-CN" sz="1400" b="1"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9bemZRWSXUuvw44kD7jlo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9PQu4urr0.j3PPcHM2g3Q"/>
</p:tagLst>
</file>

<file path=ppt/tags/tag69.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NUMBER"/>
  <p:tag name="ID" val="553515"/>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620200634"/>
  <p:tag name="MH_LIBRARY" val="CONTENTS"/>
  <p:tag name="MH_TYPE" val="ENTRY"/>
  <p:tag name="ID" val="553515"/>
  <p:tag name="MH_ORDER" val="1"/>
</p:tagLst>
</file>

<file path=ppt/theme/theme1.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10.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4" id="{769CCB9D-410B-4BCF-942A-2C69B284C938}" vid="{62000A3C-75C0-4EFC-8ADA-35BFB3EE56EB}"/>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31AD3342-B2D7-44AB-B447-0EEAFE75289A}" vid="{289F26BF-68E3-4534-8B82-5383260B836D}"/>
    </a:ext>
  </a:ext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5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none" rtlCol="0">
        <a:spAutoFit/>
      </a:bodyPr>
      <a:lstStyle>
        <a:defPPr algn="l">
          <a:lnSpc>
            <a:spcPts val="3440"/>
          </a:lnSpc>
          <a:defRPr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5.xml><?xml version="1.0" encoding="utf-8"?>
<a:theme xmlns:a="http://schemas.openxmlformats.org/drawingml/2006/main" name="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none" rtlCol="0">
        <a:spAutoFit/>
      </a:bodyPr>
      <a:lstStyle>
        <a:defPPr algn="l">
          <a:lnSpc>
            <a:spcPts val="3440"/>
          </a:lnSpc>
          <a:defRPr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6.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8.xml><?xml version="1.0" encoding="utf-8"?>
<a:theme xmlns:a="http://schemas.openxmlformats.org/drawingml/2006/main" name="1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9.xml><?xml version="1.0" encoding="utf-8"?>
<a:theme xmlns:a="http://schemas.openxmlformats.org/drawingml/2006/main" name="8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PPT模板</Template>
  <TotalTime>47886</TotalTime>
  <Words>3460</Words>
  <Application>Microsoft Office PowerPoint</Application>
  <PresentationFormat>自定义</PresentationFormat>
  <Paragraphs>711</Paragraphs>
  <Slides>25</Slides>
  <Notes>13</Notes>
  <HiddenSlides>0</HiddenSlides>
  <MMClips>0</MMClips>
  <ScaleCrop>false</ScaleCrop>
  <HeadingPairs>
    <vt:vector size="8" baseType="variant">
      <vt:variant>
        <vt:lpstr>已用的字体</vt:lpstr>
      </vt:variant>
      <vt:variant>
        <vt:i4>22</vt:i4>
      </vt:variant>
      <vt:variant>
        <vt:lpstr>主题</vt:lpstr>
      </vt:variant>
      <vt:variant>
        <vt:i4>10</vt:i4>
      </vt:variant>
      <vt:variant>
        <vt:lpstr>嵌入 OLE 服务器</vt:lpstr>
      </vt:variant>
      <vt:variant>
        <vt:i4>1</vt:i4>
      </vt:variant>
      <vt:variant>
        <vt:lpstr>幻灯片标题</vt:lpstr>
      </vt:variant>
      <vt:variant>
        <vt:i4>25</vt:i4>
      </vt:variant>
    </vt:vector>
  </HeadingPairs>
  <TitlesOfParts>
    <vt:vector size="58" baseType="lpstr">
      <vt:lpstr>.AppleSystemUIFont</vt:lpstr>
      <vt:lpstr>Akkurat Pro</vt:lpstr>
      <vt:lpstr>Arial Unicode MS</vt:lpstr>
      <vt:lpstr>FrutigerNext LT Medium</vt:lpstr>
      <vt:lpstr>FrutigerNext LT Regular</vt:lpstr>
      <vt:lpstr>Lucida Grande</vt:lpstr>
      <vt:lpstr>Microsoft YaHei UI</vt:lpstr>
      <vt:lpstr>MS PGothic</vt:lpstr>
      <vt:lpstr>MS PGothic</vt:lpstr>
      <vt:lpstr>等线</vt:lpstr>
      <vt:lpstr>等线 Light</vt:lpstr>
      <vt:lpstr>方正兰亭细黑_GBK</vt:lpstr>
      <vt:lpstr>华文细黑</vt:lpstr>
      <vt:lpstr>宋体</vt:lpstr>
      <vt:lpstr>Microsoft YaHei</vt:lpstr>
      <vt:lpstr>Microsoft YaHei</vt:lpstr>
      <vt:lpstr>Arial</vt:lpstr>
      <vt:lpstr>Arial Narrow</vt:lpstr>
      <vt:lpstr>Calibri</vt:lpstr>
      <vt:lpstr>Calibri Light</vt:lpstr>
      <vt:lpstr>Times New Roman</vt:lpstr>
      <vt:lpstr>Wingdings</vt:lpstr>
      <vt:lpstr>4_Chart page</vt:lpstr>
      <vt:lpstr>End page</vt:lpstr>
      <vt:lpstr>章节页</vt:lpstr>
      <vt:lpstr>5_Chart page</vt:lpstr>
      <vt:lpstr>6_Chart page</vt:lpstr>
      <vt:lpstr>自定义设计方案</vt:lpstr>
      <vt:lpstr>7_Chart page</vt:lpstr>
      <vt:lpstr>1_章节页</vt:lpstr>
      <vt:lpstr>8_Chart page</vt:lpstr>
      <vt:lpstr>10_主题1</vt:lpstr>
      <vt:lpstr>CorelDRAW</vt:lpstr>
      <vt:lpstr>华为电力无线LTE-G解决方案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可靠保障：多级备份，打造99.999%工业级通信级可靠性</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Heqiang (David, Enterprise Wireless)</dc:creator>
  <cp:lastModifiedBy>Qiulei (Taurus, Enterprise-Wireless)</cp:lastModifiedBy>
  <cp:revision>406</cp:revision>
  <dcterms:created xsi:type="dcterms:W3CDTF">2018-11-29T10:16:29Z</dcterms:created>
  <dcterms:modified xsi:type="dcterms:W3CDTF">2022-12-26T03:30:12Z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(3)QYFVMzTE6OLoSaATTAMkeFrwbgXH7moWl/P3CFo0PzUfOEv3NWEP/DMdO+4MPPtodWFohHWk
nvPY4QieLl+wrFHCzVtB5vNgZLUQqv7yR2FzI/+CxVuYQe4hcfEFwVIHDA9nYjOzgtp3a3QQ
ckjIPM3VPjFXH882PsD/2czEu3vatuDlwvj5wolT1FS/QMrzKZ1jM9QZI1Bc9nCAstVuOl/c
2TSyZthHJXtwKiHbo0</vt:lpwstr>
  </property>
  <property fmtid="{D5CDD505-2E9C-101B-9397-08002B2CF9AE}" pid="3" name="_2015_ms_pID_7253431">
    <vt:lpwstr>02gjEmQh1mGW0HCyx3b+t2TB2Jq1pa+cuAeFFbXzEk1J5YAeFPa6Ss
xVwMFjWT6c+pGCwngMF0ZEAXW9xyszKmMzmfbHu7+lPqms7LDdkgu3KSV3yJK58hG0P7K2ME
0BGsXT11yOVtYRONfWeLIzgeHxAANEZceGxrDIOUXyk+lVutjFaq3Ok7NwfUai/0j8dXGsPX
rj/jQMKpvNLcl8M4XXIlzRuOoeyRmG3Gag/v</vt:lpwstr>
  </property>
  <property fmtid="{D5CDD505-2E9C-101B-9397-08002B2CF9AE}" pid="4" name="_2015_ms_pID_7253432">
    <vt:lpwstr>ast6KkgbrhZ2oo6+Y41cJrA=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1671766605</vt:lpwstr>
  </property>
</Properties>
</file>